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2" r:id="rId2"/>
  </p:sldMasterIdLst>
  <p:notesMasterIdLst>
    <p:notesMasterId r:id="rId10"/>
  </p:notesMasterIdLst>
  <p:handoutMasterIdLst>
    <p:handoutMasterId r:id="rId11"/>
  </p:handoutMasterIdLst>
  <p:sldIdLst>
    <p:sldId id="256" r:id="rId3"/>
    <p:sldId id="382" r:id="rId4"/>
    <p:sldId id="383" r:id="rId5"/>
    <p:sldId id="269" r:id="rId6"/>
    <p:sldId id="398" r:id="rId7"/>
    <p:sldId id="384" r:id="rId8"/>
    <p:sldId id="395" r:id="rId9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Gysin" initials="AG" lastIdx="10" clrIdx="0"/>
  <p:cmAuthor id="1" name="Abi" initials="A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6E"/>
    <a:srgbClr val="F06955"/>
    <a:srgbClr val="333333"/>
    <a:srgbClr val="60BAAB"/>
    <a:srgbClr val="A7A9AC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96370" autoAdjust="0"/>
  </p:normalViewPr>
  <p:slideViewPr>
    <p:cSldViewPr>
      <p:cViewPr varScale="1">
        <p:scale>
          <a:sx n="82" d="100"/>
          <a:sy n="82" d="100"/>
        </p:scale>
        <p:origin x="562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307E2-C464-44EC-9A01-FAC35FC58628}" type="datetimeFigureOut">
              <a:rPr lang="en-GB" smtClean="0"/>
              <a:t>01/11/2019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85486-5CF7-4C79-BC29-86782B85066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11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0ED98CB-639E-4F1F-9504-85ED1C325E7A}" type="datetimeFigureOut">
              <a:rPr lang="en-US" smtClean="0"/>
              <a:t>11/1/2019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135B68E-7B6F-4525-B7B3-94D6C507E9E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197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5520" y="4869160"/>
            <a:ext cx="9935116" cy="8132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0" baseline="0">
                <a:solidFill>
                  <a:srgbClr val="00646E"/>
                </a:solidFill>
              </a:defRPr>
            </a:lvl1pPr>
          </a:lstStyle>
          <a:p>
            <a:r>
              <a:rPr lang="en-US" dirty="0"/>
              <a:t>Presentation Title on two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75520" y="6111889"/>
            <a:ext cx="4996229" cy="332034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  <a:endParaRPr lang="en-GB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703512" y="4869160"/>
            <a:ext cx="0" cy="813214"/>
          </a:xfrm>
          <a:prstGeom prst="line">
            <a:avLst/>
          </a:prstGeom>
          <a:ln w="38100">
            <a:solidFill>
              <a:srgbClr val="0064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4868774"/>
            <a:ext cx="817998" cy="81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8529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034" y="2330968"/>
            <a:ext cx="2877632" cy="16200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047284" y="648980"/>
            <a:ext cx="10177131" cy="1323439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pasto" panose="02000506000000020004" pitchFamily="2" charset="0"/>
              </a:rPr>
              <a:t>Specialist engineering services,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pasto" panose="02000506000000020004" pitchFamily="2" charset="0"/>
              </a:rPr>
              <a:t>solutions and products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4316" y="3026293"/>
            <a:ext cx="3853411" cy="38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5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458" y="2983873"/>
            <a:ext cx="3145542" cy="386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40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589" y="2998058"/>
            <a:ext cx="3853411" cy="38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78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589" y="2998058"/>
            <a:ext cx="3853411" cy="38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8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650" y="2968744"/>
            <a:ext cx="3133350" cy="38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84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589" y="2994772"/>
            <a:ext cx="3853411" cy="38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1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589" y="3018301"/>
            <a:ext cx="3853411" cy="38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50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589" y="3018951"/>
            <a:ext cx="3853411" cy="38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63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511" y="2994646"/>
            <a:ext cx="3112489" cy="386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17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656" y="2968752"/>
            <a:ext cx="3133344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6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905615" y="641209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34B6F6-3CF7-4C84-A920-9F618141179C}" type="slidenum">
              <a:rPr lang="en-GB" sz="1200" smtClean="0">
                <a:latin typeface="Arial Rounded MT Bold" panose="020F0704030504030204" pitchFamily="34" charset="0"/>
              </a:rPr>
              <a:pPr/>
              <a:t>‹nr.›</a:t>
            </a:fld>
            <a:endParaRPr lang="en-GB" sz="1200" dirty="0">
              <a:latin typeface="Arial Rounded MT Bold" panose="020F0704030504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609599" y="34352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00646E"/>
                </a:solidFill>
                <a:latin typeface="Avenir LT Std 35 Light"/>
                <a:ea typeface="+mj-ea"/>
                <a:cs typeface="Avenir LT Std 35 Light"/>
              </a:defRPr>
            </a:lvl1pPr>
          </a:lstStyle>
          <a:p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2324" y="401964"/>
            <a:ext cx="10967913" cy="709836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rgbClr val="00646E"/>
                </a:solidFill>
                <a:latin typeface="Avenir LT Std 35 Light" panose="020B04020202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03103"/>
            <a:ext cx="10972798" cy="417491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1pPr>
            <a:lvl2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2pPr>
            <a:lvl3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3pPr>
            <a:lvl4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4pPr>
            <a:lvl5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r>
              <a:rPr lang="en-US" dirty="0" err="1"/>
              <a:t>uy</a:t>
            </a:r>
            <a:endParaRPr lang="en-GB" dirty="0"/>
          </a:p>
        </p:txBody>
      </p:sp>
      <p:cxnSp>
        <p:nvCxnSpPr>
          <p:cNvPr id="4" name="Straight Connector 3"/>
          <p:cNvCxnSpPr>
            <a:cxnSpLocks/>
          </p:cNvCxnSpPr>
          <p:nvPr userDrawn="1"/>
        </p:nvCxnSpPr>
        <p:spPr>
          <a:xfrm flipV="1">
            <a:off x="618075" y="1340768"/>
            <a:ext cx="10980000" cy="0"/>
          </a:xfrm>
          <a:prstGeom prst="line">
            <a:avLst/>
          </a:prstGeom>
          <a:ln w="28575">
            <a:solidFill>
              <a:srgbClr val="60B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145054"/>
            <a:ext cx="12191998" cy="720000"/>
          </a:xfrm>
          <a:prstGeom prst="rect">
            <a:avLst/>
          </a:prstGeom>
          <a:solidFill>
            <a:srgbClr val="00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6251930"/>
            <a:ext cx="1352390" cy="54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915" y="397271"/>
            <a:ext cx="1508372" cy="7200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0" y="6137017"/>
            <a:ext cx="12192000" cy="0"/>
          </a:xfrm>
          <a:prstGeom prst="line">
            <a:avLst/>
          </a:prstGeom>
          <a:ln w="38100">
            <a:solidFill>
              <a:srgbClr val="F06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9496050" y="6321875"/>
            <a:ext cx="210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www.afeco.co.uk</a:t>
            </a:r>
          </a:p>
        </p:txBody>
      </p:sp>
    </p:spTree>
    <p:extLst>
      <p:ext uri="{BB962C8B-B14F-4D97-AF65-F5344CB8AC3E}">
        <p14:creationId xmlns:p14="http://schemas.microsoft.com/office/powerpoint/2010/main" val="1689001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656" y="2968752"/>
            <a:ext cx="3133344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48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656" y="2968752"/>
            <a:ext cx="3133344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656" y="2968752"/>
            <a:ext cx="3133344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84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656" y="2968752"/>
            <a:ext cx="3133344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42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656" y="2978791"/>
            <a:ext cx="3133344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88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656" y="2968752"/>
            <a:ext cx="3133344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74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656" y="2968752"/>
            <a:ext cx="3133344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17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65125"/>
            <a:ext cx="10972800" cy="5761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796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5520" y="4869160"/>
            <a:ext cx="9935116" cy="8132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000" baseline="0">
                <a:solidFill>
                  <a:srgbClr val="00646E"/>
                </a:solidFill>
              </a:defRPr>
            </a:lvl1pPr>
          </a:lstStyle>
          <a:p>
            <a:r>
              <a:rPr lang="en-US" dirty="0"/>
              <a:t>Presentation Title on two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75520" y="6111889"/>
            <a:ext cx="4996229" cy="332034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  <a:endParaRPr lang="en-GB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703512" y="4869160"/>
            <a:ext cx="0" cy="813214"/>
          </a:xfrm>
          <a:prstGeom prst="line">
            <a:avLst/>
          </a:prstGeom>
          <a:ln w="38100">
            <a:solidFill>
              <a:srgbClr val="0064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4868774"/>
            <a:ext cx="817998" cy="81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8529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034" y="2330968"/>
            <a:ext cx="2877632" cy="16200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047284" y="648980"/>
            <a:ext cx="10177131" cy="1323439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pasto" panose="02000506000000020004" pitchFamily="2" charset="0"/>
              </a:rPr>
              <a:t>Specialist engineering services,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pasto" panose="02000506000000020004" pitchFamily="2" charset="0"/>
              </a:rPr>
              <a:t>solutions and products</a:t>
            </a:r>
          </a:p>
        </p:txBody>
      </p:sp>
    </p:spTree>
    <p:extLst>
      <p:ext uri="{BB962C8B-B14F-4D97-AF65-F5344CB8AC3E}">
        <p14:creationId xmlns:p14="http://schemas.microsoft.com/office/powerpoint/2010/main" val="2779302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905615" y="641209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34B6F6-3CF7-4C84-A920-9F618141179C}" type="slidenum">
              <a:rPr lang="en-GB" sz="1200" smtClean="0">
                <a:latin typeface="Arial Rounded MT Bold" panose="020F0704030504030204" pitchFamily="34" charset="0"/>
              </a:rPr>
              <a:pPr/>
              <a:t>‹nr.›</a:t>
            </a:fld>
            <a:endParaRPr lang="en-GB" sz="1200" dirty="0">
              <a:latin typeface="Arial Rounded MT Bold" panose="020F0704030504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609599" y="34352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00646E"/>
                </a:solidFill>
                <a:latin typeface="Avenir LT Std 35 Light"/>
                <a:ea typeface="+mj-ea"/>
                <a:cs typeface="Avenir LT Std 35 Light"/>
              </a:defRPr>
            </a:lvl1pPr>
          </a:lstStyle>
          <a:p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2324" y="401964"/>
            <a:ext cx="10967913" cy="709836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rgbClr val="00646E"/>
                </a:solidFill>
                <a:latin typeface="Avenir LT Std 35 Light" panose="020B04020202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03103"/>
            <a:ext cx="10972798" cy="417491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1pPr>
            <a:lvl2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2pPr>
            <a:lvl3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3pPr>
            <a:lvl4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4pPr>
            <a:lvl5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r>
              <a:rPr lang="en-US" dirty="0" err="1"/>
              <a:t>uy</a:t>
            </a:r>
            <a:endParaRPr lang="en-GB" dirty="0"/>
          </a:p>
        </p:txBody>
      </p:sp>
      <p:cxnSp>
        <p:nvCxnSpPr>
          <p:cNvPr id="4" name="Straight Connector 3"/>
          <p:cNvCxnSpPr>
            <a:cxnSpLocks/>
          </p:cNvCxnSpPr>
          <p:nvPr userDrawn="1"/>
        </p:nvCxnSpPr>
        <p:spPr>
          <a:xfrm flipV="1">
            <a:off x="618075" y="1340768"/>
            <a:ext cx="10980000" cy="0"/>
          </a:xfrm>
          <a:prstGeom prst="line">
            <a:avLst/>
          </a:prstGeom>
          <a:ln w="28575">
            <a:solidFill>
              <a:srgbClr val="60B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145054"/>
            <a:ext cx="12191998" cy="720000"/>
          </a:xfrm>
          <a:prstGeom prst="rect">
            <a:avLst/>
          </a:prstGeom>
          <a:solidFill>
            <a:srgbClr val="00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6251930"/>
            <a:ext cx="1352390" cy="54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915" y="397271"/>
            <a:ext cx="1508372" cy="7200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0" y="6137017"/>
            <a:ext cx="12192000" cy="0"/>
          </a:xfrm>
          <a:prstGeom prst="line">
            <a:avLst/>
          </a:prstGeom>
          <a:ln w="38100">
            <a:solidFill>
              <a:srgbClr val="F06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9496050" y="6321875"/>
            <a:ext cx="210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www.afeco.co.uk</a:t>
            </a:r>
          </a:p>
        </p:txBody>
      </p:sp>
    </p:spTree>
    <p:extLst>
      <p:ext uri="{BB962C8B-B14F-4D97-AF65-F5344CB8AC3E}">
        <p14:creationId xmlns:p14="http://schemas.microsoft.com/office/powerpoint/2010/main" val="363975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905615" y="641209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34B6F6-3CF7-4C84-A920-9F618141179C}" type="slidenum">
              <a:rPr lang="en-GB" sz="1200" smtClean="0">
                <a:latin typeface="Arial Rounded MT Bold" panose="020F0704030504030204" pitchFamily="34" charset="0"/>
              </a:rPr>
              <a:pPr/>
              <a:t>‹nr.›</a:t>
            </a:fld>
            <a:endParaRPr lang="en-GB" sz="1200" dirty="0">
              <a:latin typeface="Arial Rounded MT Bold" panose="020F0704030504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609599" y="34352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00646E"/>
                </a:solidFill>
                <a:latin typeface="Avenir LT Std 35 Light"/>
                <a:ea typeface="+mj-ea"/>
                <a:cs typeface="Avenir LT Std 35 Light"/>
              </a:defRPr>
            </a:lvl1pPr>
          </a:lstStyle>
          <a:p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07568" y="401964"/>
            <a:ext cx="9382669" cy="709836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rgbClr val="00646E"/>
                </a:solidFill>
                <a:latin typeface="Avenir LT Std 35 Light" panose="020B04020202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03103"/>
            <a:ext cx="10972798" cy="417491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1pPr>
            <a:lvl2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2pPr>
            <a:lvl3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3pPr>
            <a:lvl4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4pPr>
            <a:lvl5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r>
              <a:rPr lang="en-US" dirty="0" err="1"/>
              <a:t>uy</a:t>
            </a:r>
            <a:endParaRPr lang="en-GB" dirty="0"/>
          </a:p>
        </p:txBody>
      </p:sp>
      <p:cxnSp>
        <p:nvCxnSpPr>
          <p:cNvPr id="4" name="Straight Connector 3"/>
          <p:cNvCxnSpPr>
            <a:cxnSpLocks/>
          </p:cNvCxnSpPr>
          <p:nvPr userDrawn="1"/>
        </p:nvCxnSpPr>
        <p:spPr>
          <a:xfrm flipV="1">
            <a:off x="618075" y="1340768"/>
            <a:ext cx="10980000" cy="0"/>
          </a:xfrm>
          <a:prstGeom prst="line">
            <a:avLst/>
          </a:prstGeom>
          <a:ln w="28575">
            <a:solidFill>
              <a:srgbClr val="60B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145054"/>
            <a:ext cx="12191998" cy="720000"/>
          </a:xfrm>
          <a:prstGeom prst="rect">
            <a:avLst/>
          </a:prstGeom>
          <a:solidFill>
            <a:srgbClr val="00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6251930"/>
            <a:ext cx="1352390" cy="54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915" y="397271"/>
            <a:ext cx="1508372" cy="7200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0" y="6137017"/>
            <a:ext cx="12192000" cy="0"/>
          </a:xfrm>
          <a:prstGeom prst="line">
            <a:avLst/>
          </a:prstGeom>
          <a:ln w="38100">
            <a:solidFill>
              <a:srgbClr val="F06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9496050" y="6321875"/>
            <a:ext cx="210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www.afeco.co.uk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-457796" y="-531440"/>
            <a:ext cx="2521348" cy="2304256"/>
          </a:xfrm>
          <a:prstGeom prst="ellipse">
            <a:avLst/>
          </a:prstGeom>
          <a:solidFill>
            <a:srgbClr val="00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Content Placeholder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401964"/>
            <a:ext cx="1800000" cy="76780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600744" y="-243408"/>
            <a:ext cx="600744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 rot="5400000">
            <a:off x="578005" y="-1394274"/>
            <a:ext cx="600744" cy="2167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1666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905615" y="641209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34B6F6-3CF7-4C84-A920-9F618141179C}" type="slidenum">
              <a:rPr lang="en-GB" sz="1200" smtClean="0">
                <a:latin typeface="Arial Rounded MT Bold" panose="020F0704030504030204" pitchFamily="34" charset="0"/>
              </a:rPr>
              <a:pPr/>
              <a:t>‹nr.›</a:t>
            </a:fld>
            <a:endParaRPr lang="en-GB" sz="1200" dirty="0">
              <a:latin typeface="Arial Rounded MT Bold" panose="020F0704030504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609599" y="34352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00646E"/>
                </a:solidFill>
                <a:latin typeface="Avenir LT Std 35 Light"/>
                <a:ea typeface="+mj-ea"/>
                <a:cs typeface="Avenir LT Std 35 Light"/>
              </a:defRPr>
            </a:lvl1pPr>
          </a:lstStyle>
          <a:p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07568" y="401964"/>
            <a:ext cx="9382669" cy="709836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rgbClr val="00646E"/>
                </a:solidFill>
                <a:latin typeface="Avenir LT Std 35 Light" panose="020B04020202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03103"/>
            <a:ext cx="10972798" cy="417491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1pPr>
            <a:lvl2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2pPr>
            <a:lvl3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3pPr>
            <a:lvl4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4pPr>
            <a:lvl5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r>
              <a:rPr lang="en-US" dirty="0" err="1"/>
              <a:t>uy</a:t>
            </a:r>
            <a:endParaRPr lang="en-GB" dirty="0"/>
          </a:p>
        </p:txBody>
      </p:sp>
      <p:cxnSp>
        <p:nvCxnSpPr>
          <p:cNvPr id="4" name="Straight Connector 3"/>
          <p:cNvCxnSpPr>
            <a:cxnSpLocks/>
          </p:cNvCxnSpPr>
          <p:nvPr userDrawn="1"/>
        </p:nvCxnSpPr>
        <p:spPr>
          <a:xfrm flipV="1">
            <a:off x="618075" y="1340768"/>
            <a:ext cx="10980000" cy="0"/>
          </a:xfrm>
          <a:prstGeom prst="line">
            <a:avLst/>
          </a:prstGeom>
          <a:ln w="28575">
            <a:solidFill>
              <a:srgbClr val="60B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145054"/>
            <a:ext cx="12191998" cy="720000"/>
          </a:xfrm>
          <a:prstGeom prst="rect">
            <a:avLst/>
          </a:prstGeom>
          <a:solidFill>
            <a:srgbClr val="00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6251930"/>
            <a:ext cx="1352390" cy="54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915" y="397271"/>
            <a:ext cx="1508372" cy="7200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0" y="6137017"/>
            <a:ext cx="12192000" cy="0"/>
          </a:xfrm>
          <a:prstGeom prst="line">
            <a:avLst/>
          </a:prstGeom>
          <a:ln w="38100">
            <a:solidFill>
              <a:srgbClr val="F06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9496050" y="6321875"/>
            <a:ext cx="210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www.afeco.co.uk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-457796" y="-531440"/>
            <a:ext cx="2521348" cy="2304256"/>
          </a:xfrm>
          <a:prstGeom prst="ellipse">
            <a:avLst/>
          </a:prstGeom>
          <a:solidFill>
            <a:srgbClr val="00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Content Placeholder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401964"/>
            <a:ext cx="1800000" cy="76780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600744" y="-243408"/>
            <a:ext cx="600744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 rot="5400000">
            <a:off x="578005" y="-1394274"/>
            <a:ext cx="600744" cy="2167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74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905615" y="641209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34B6F6-3CF7-4C84-A920-9F618141179C}" type="slidenum">
              <a:rPr lang="en-GB" sz="1200" smtClean="0">
                <a:latin typeface="Arial Rounded MT Bold" panose="020F0704030504030204" pitchFamily="34" charset="0"/>
              </a:rPr>
              <a:pPr/>
              <a:t>‹nr.›</a:t>
            </a:fld>
            <a:endParaRPr lang="en-GB" sz="1200" dirty="0">
              <a:latin typeface="Arial Rounded MT Bold" panose="020F0704030504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609599" y="34352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00646E"/>
                </a:solidFill>
                <a:latin typeface="Avenir LT Std 35 Light"/>
                <a:ea typeface="+mj-ea"/>
                <a:cs typeface="Avenir LT Std 35 Light"/>
              </a:defRPr>
            </a:lvl1pPr>
          </a:lstStyle>
          <a:p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07568" y="401964"/>
            <a:ext cx="9382669" cy="709836"/>
          </a:xfrm>
        </p:spPr>
        <p:txBody>
          <a:bodyPr>
            <a:noAutofit/>
          </a:bodyPr>
          <a:lstStyle>
            <a:lvl1pPr marL="0" indent="0">
              <a:buNone/>
              <a:defRPr sz="5000">
                <a:solidFill>
                  <a:srgbClr val="00646E"/>
                </a:solidFill>
                <a:latin typeface="Avenir LT Std 35 Light" panose="020B04020202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03103"/>
            <a:ext cx="10972798" cy="417491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1pPr>
            <a:lvl2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2pPr>
            <a:lvl3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3pPr>
            <a:lvl4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4pPr>
            <a:lvl5pPr>
              <a:spcBef>
                <a:spcPts val="0"/>
              </a:spcBef>
              <a:buClr>
                <a:srgbClr val="00646E"/>
              </a:buClr>
              <a:defRPr spc="20" baseline="0">
                <a:solidFill>
                  <a:srgbClr val="333333"/>
                </a:solidFill>
                <a:latin typeface="Avenir LT Std 35 Light" panose="020B04020202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r>
              <a:rPr lang="en-US" dirty="0" err="1"/>
              <a:t>uy</a:t>
            </a:r>
            <a:endParaRPr lang="en-GB" dirty="0"/>
          </a:p>
        </p:txBody>
      </p:sp>
      <p:cxnSp>
        <p:nvCxnSpPr>
          <p:cNvPr id="4" name="Straight Connector 3"/>
          <p:cNvCxnSpPr>
            <a:cxnSpLocks/>
          </p:cNvCxnSpPr>
          <p:nvPr userDrawn="1"/>
        </p:nvCxnSpPr>
        <p:spPr>
          <a:xfrm flipV="1">
            <a:off x="618075" y="1340768"/>
            <a:ext cx="10980000" cy="0"/>
          </a:xfrm>
          <a:prstGeom prst="line">
            <a:avLst/>
          </a:prstGeom>
          <a:ln w="28575">
            <a:solidFill>
              <a:srgbClr val="60B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145054"/>
            <a:ext cx="12191998" cy="720000"/>
          </a:xfrm>
          <a:prstGeom prst="rect">
            <a:avLst/>
          </a:prstGeom>
          <a:solidFill>
            <a:srgbClr val="00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6251930"/>
            <a:ext cx="1352390" cy="54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915" y="397271"/>
            <a:ext cx="1508372" cy="7200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0" y="6137017"/>
            <a:ext cx="12192000" cy="0"/>
          </a:xfrm>
          <a:prstGeom prst="line">
            <a:avLst/>
          </a:prstGeom>
          <a:ln w="38100">
            <a:solidFill>
              <a:srgbClr val="F06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9496050" y="6321875"/>
            <a:ext cx="2102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venir LT Std 35 Light" panose="020B0402020203020204" pitchFamily="34" charset="0"/>
              </a:rPr>
              <a:t>www.afeco.co.uk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-457796" y="-531440"/>
            <a:ext cx="2521348" cy="2304256"/>
          </a:xfrm>
          <a:prstGeom prst="ellipse">
            <a:avLst/>
          </a:prstGeom>
          <a:solidFill>
            <a:srgbClr val="00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Content Placeholder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401964"/>
            <a:ext cx="1800000" cy="76780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600744" y="-243408"/>
            <a:ext cx="600744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 rot="5400000">
            <a:off x="578005" y="-1394274"/>
            <a:ext cx="600744" cy="2167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D7422A1-9C4E-45D2-A9A6-48EC6274A68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8656" y="2968752"/>
            <a:ext cx="3133343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44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29344"/>
            <a:ext cx="12222940" cy="6897189"/>
          </a:xfrm>
          <a:prstGeom prst="rect">
            <a:avLst/>
          </a:prstGeom>
          <a:solidFill>
            <a:srgbClr val="00646E"/>
          </a:solidFill>
          <a:ln>
            <a:solidFill>
              <a:srgbClr val="006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395" y="476672"/>
            <a:ext cx="12222940" cy="830997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Comfortaa" panose="020F0603070200060003" pitchFamily="34" charset="0"/>
              </a:rPr>
              <a:t>Contact us to find</a:t>
            </a:r>
            <a:r>
              <a:rPr lang="en-GB" sz="4800" baseline="0" dirty="0">
                <a:solidFill>
                  <a:schemeClr val="bg1"/>
                </a:solidFill>
                <a:latin typeface="Comfortaa" panose="020F0603070200060003" pitchFamily="34" charset="0"/>
              </a:rPr>
              <a:t> out more:</a:t>
            </a:r>
            <a:endParaRPr lang="en-GB" sz="4800" dirty="0">
              <a:solidFill>
                <a:schemeClr val="bg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" y="5342015"/>
            <a:ext cx="4151783" cy="830997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Comfortaa" panose="020F0603070200060003" pitchFamily="34" charset="0"/>
              </a:rPr>
              <a:t>Follow us: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913" y="5379513"/>
            <a:ext cx="757826" cy="75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713" y="5365591"/>
            <a:ext cx="828000" cy="82800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9003135" y="5591496"/>
            <a:ext cx="2592287" cy="332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@</a:t>
            </a:r>
            <a:r>
              <a:rPr lang="en-US" dirty="0" err="1"/>
              <a:t>info_afeco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20" y="2122639"/>
            <a:ext cx="1080000" cy="108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464" y="3840459"/>
            <a:ext cx="1080000" cy="108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916" y="2956359"/>
            <a:ext cx="1080000" cy="108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20" y="1238539"/>
            <a:ext cx="1080000" cy="1080000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 userDrawn="1"/>
        </p:nvSpPr>
        <p:spPr>
          <a:xfrm>
            <a:off x="2711624" y="1597514"/>
            <a:ext cx="2592287" cy="332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+44(0) 2392</a:t>
            </a:r>
            <a:r>
              <a:rPr lang="en-US" baseline="0" dirty="0"/>
              <a:t> </a:t>
            </a:r>
            <a:r>
              <a:rPr lang="en-US" dirty="0"/>
              <a:t>267 322</a:t>
            </a:r>
            <a:endParaRPr lang="en-GB" dirty="0"/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2711624" y="2496622"/>
            <a:ext cx="2592287" cy="332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info@afeco.co.uk</a:t>
            </a:r>
            <a:endParaRPr lang="en-GB" dirty="0"/>
          </a:p>
        </p:txBody>
      </p:sp>
      <p:sp>
        <p:nvSpPr>
          <p:cNvPr id="22" name="Subtitle 2"/>
          <p:cNvSpPr txBox="1">
            <a:spLocks/>
          </p:cNvSpPr>
          <p:nvPr userDrawn="1"/>
        </p:nvSpPr>
        <p:spPr>
          <a:xfrm>
            <a:off x="2758554" y="3342129"/>
            <a:ext cx="9170094" cy="332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Unit 12 </a:t>
            </a:r>
            <a:r>
              <a:rPr lang="en-US" dirty="0" err="1"/>
              <a:t>Stratfield</a:t>
            </a:r>
            <a:r>
              <a:rPr lang="en-US" baseline="0" dirty="0"/>
              <a:t> Park | </a:t>
            </a:r>
            <a:r>
              <a:rPr lang="en-US" baseline="0" dirty="0" err="1"/>
              <a:t>Elettra</a:t>
            </a:r>
            <a:r>
              <a:rPr lang="en-US" baseline="0" dirty="0"/>
              <a:t> Avenue | </a:t>
            </a:r>
            <a:r>
              <a:rPr lang="en-US" baseline="0" dirty="0" err="1"/>
              <a:t>Waterlooville</a:t>
            </a:r>
            <a:r>
              <a:rPr lang="en-US" baseline="0" dirty="0"/>
              <a:t> | Hampshire | PO7 7XN</a:t>
            </a:r>
            <a:endParaRPr lang="en-GB" dirty="0"/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2776041" y="4226620"/>
            <a:ext cx="2592287" cy="332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www.afeco.co.uk</a:t>
            </a:r>
            <a:endParaRPr lang="en-GB" dirty="0"/>
          </a:p>
        </p:txBody>
      </p:sp>
      <p:sp>
        <p:nvSpPr>
          <p:cNvPr id="24" name="Subtitle 2"/>
          <p:cNvSpPr txBox="1">
            <a:spLocks/>
          </p:cNvSpPr>
          <p:nvPr userDrawn="1"/>
        </p:nvSpPr>
        <p:spPr>
          <a:xfrm>
            <a:off x="4683866" y="5613574"/>
            <a:ext cx="2592287" cy="332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company/</a:t>
            </a:r>
            <a:r>
              <a:rPr lang="en-US" dirty="0" err="1"/>
              <a:t>af</a:t>
            </a:r>
            <a:r>
              <a:rPr lang="en-US" dirty="0"/>
              <a:t>-eco-ltd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96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9405" y="-7925"/>
            <a:ext cx="12222940" cy="6897189"/>
          </a:xfrm>
          <a:prstGeom prst="rect">
            <a:avLst/>
          </a:prstGeom>
          <a:solidFill>
            <a:srgbClr val="00646E"/>
          </a:solidFill>
          <a:ln>
            <a:solidFill>
              <a:srgbClr val="006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99455" y="476672"/>
            <a:ext cx="3600401" cy="830997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GB" sz="4800" dirty="0">
                <a:solidFill>
                  <a:schemeClr val="bg1"/>
                </a:solidFill>
                <a:latin typeface="Comfortaa" panose="020F0603070200060003" pitchFamily="34" charset="0"/>
              </a:rPr>
              <a:t>Thank you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913" y="5379513"/>
            <a:ext cx="757826" cy="75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713" y="5365591"/>
            <a:ext cx="828000" cy="82800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9003135" y="5591496"/>
            <a:ext cx="2592287" cy="332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@</a:t>
            </a:r>
            <a:r>
              <a:rPr lang="en-US" dirty="0" err="1"/>
              <a:t>info_afeco</a:t>
            </a:r>
            <a:endParaRPr lang="en-GB" dirty="0"/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1199456" y="1597514"/>
            <a:ext cx="4104456" cy="2695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Abi Field</a:t>
            </a:r>
          </a:p>
          <a:p>
            <a:endParaRPr lang="en-US" dirty="0"/>
          </a:p>
          <a:p>
            <a:r>
              <a:rPr lang="en-US" dirty="0"/>
              <a:t>+44(0) 7719 396 209</a:t>
            </a:r>
          </a:p>
          <a:p>
            <a:endParaRPr lang="en-US" dirty="0"/>
          </a:p>
          <a:p>
            <a:r>
              <a:rPr lang="en-US" dirty="0"/>
              <a:t>afield@afeco.co.uk</a:t>
            </a:r>
            <a:endParaRPr lang="en-GB" dirty="0"/>
          </a:p>
        </p:txBody>
      </p:sp>
      <p:sp>
        <p:nvSpPr>
          <p:cNvPr id="22" name="Subtitle 2"/>
          <p:cNvSpPr txBox="1">
            <a:spLocks/>
          </p:cNvSpPr>
          <p:nvPr userDrawn="1"/>
        </p:nvSpPr>
        <p:spPr>
          <a:xfrm>
            <a:off x="314827" y="6304980"/>
            <a:ext cx="11593288" cy="332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i="0" u="none" kern="1200" dirty="0">
                <a:solidFill>
                  <a:schemeClr val="bg1"/>
                </a:solidFill>
                <a:effectLst/>
                <a:latin typeface="Avenir LT Std 35 Light" panose="020B0402020203020204" pitchFamily="34" charset="0"/>
                <a:ea typeface="+mn-ea"/>
              </a:rPr>
              <a:t>www.afeco.co.uk</a:t>
            </a:r>
            <a:r>
              <a:rPr lang="en-US" dirty="0"/>
              <a:t>	Unit 12 </a:t>
            </a:r>
            <a:r>
              <a:rPr lang="en-US" dirty="0" err="1"/>
              <a:t>Stratfield</a:t>
            </a:r>
            <a:r>
              <a:rPr lang="en-US" baseline="0" dirty="0"/>
              <a:t> Park | </a:t>
            </a:r>
            <a:r>
              <a:rPr lang="en-US" baseline="0" dirty="0" err="1"/>
              <a:t>Elettra</a:t>
            </a:r>
            <a:r>
              <a:rPr lang="en-US" baseline="0" dirty="0"/>
              <a:t> Avenue | </a:t>
            </a:r>
            <a:r>
              <a:rPr lang="en-US" baseline="0" dirty="0" err="1"/>
              <a:t>Waterlooville</a:t>
            </a:r>
            <a:r>
              <a:rPr lang="en-US" baseline="0" dirty="0"/>
              <a:t> | Hampshire | PO7 7XN</a:t>
            </a:r>
            <a:endParaRPr lang="en-GB" dirty="0"/>
          </a:p>
        </p:txBody>
      </p:sp>
      <p:sp>
        <p:nvSpPr>
          <p:cNvPr id="24" name="Subtitle 2"/>
          <p:cNvSpPr txBox="1">
            <a:spLocks/>
          </p:cNvSpPr>
          <p:nvPr userDrawn="1"/>
        </p:nvSpPr>
        <p:spPr>
          <a:xfrm>
            <a:off x="4683866" y="5613574"/>
            <a:ext cx="2592287" cy="332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company/</a:t>
            </a:r>
            <a:r>
              <a:rPr lang="en-US" dirty="0" err="1"/>
              <a:t>af</a:t>
            </a:r>
            <a:r>
              <a:rPr lang="en-US" dirty="0"/>
              <a:t>-eco-ltd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80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93" y="2708921"/>
            <a:ext cx="4367808" cy="41490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2951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200" y="3032013"/>
            <a:ext cx="3853411" cy="38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90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650" y="2983267"/>
            <a:ext cx="3133350" cy="38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30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589" y="3012581"/>
            <a:ext cx="3853411" cy="38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66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4316" y="3026293"/>
            <a:ext cx="3853411" cy="38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08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6458" y="2983873"/>
            <a:ext cx="3145542" cy="386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8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29344"/>
            <a:ext cx="12222940" cy="6897189"/>
          </a:xfrm>
          <a:prstGeom prst="rect">
            <a:avLst/>
          </a:prstGeom>
          <a:solidFill>
            <a:srgbClr val="00646E"/>
          </a:solidFill>
          <a:ln>
            <a:solidFill>
              <a:srgbClr val="006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395" y="476672"/>
            <a:ext cx="12222940" cy="830997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Comfortaa" panose="020F0603070200060003" pitchFamily="34" charset="0"/>
              </a:rPr>
              <a:t>Contact us to find</a:t>
            </a:r>
            <a:r>
              <a:rPr lang="en-GB" sz="4800" baseline="0" dirty="0">
                <a:solidFill>
                  <a:schemeClr val="bg1"/>
                </a:solidFill>
                <a:latin typeface="Comfortaa" panose="020F0603070200060003" pitchFamily="34" charset="0"/>
              </a:rPr>
              <a:t> out more:</a:t>
            </a:r>
            <a:endParaRPr lang="en-GB" sz="4800" dirty="0">
              <a:solidFill>
                <a:schemeClr val="bg1"/>
              </a:solidFill>
              <a:latin typeface="Comfortaa" panose="020F0603070200060003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" y="5342015"/>
            <a:ext cx="4151783" cy="830997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Comfortaa" panose="020F0603070200060003" pitchFamily="34" charset="0"/>
              </a:rPr>
              <a:t>Follow us: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913" y="5379513"/>
            <a:ext cx="757826" cy="75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713" y="5365591"/>
            <a:ext cx="828000" cy="82800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9003135" y="5591496"/>
            <a:ext cx="2592287" cy="332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@</a:t>
            </a:r>
            <a:r>
              <a:rPr lang="en-US" dirty="0" err="1"/>
              <a:t>info_afeco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20" y="2122639"/>
            <a:ext cx="1080000" cy="108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464" y="3840459"/>
            <a:ext cx="1080000" cy="108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916" y="2956359"/>
            <a:ext cx="1080000" cy="108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520" y="1238539"/>
            <a:ext cx="1080000" cy="1080000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 userDrawn="1"/>
        </p:nvSpPr>
        <p:spPr>
          <a:xfrm>
            <a:off x="2711624" y="1597514"/>
            <a:ext cx="2592287" cy="332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+44(0) 2392</a:t>
            </a:r>
            <a:r>
              <a:rPr lang="en-US" baseline="0" dirty="0"/>
              <a:t> </a:t>
            </a:r>
            <a:r>
              <a:rPr lang="en-US" dirty="0"/>
              <a:t>267 322</a:t>
            </a:r>
            <a:endParaRPr lang="en-GB" dirty="0"/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2711624" y="2496622"/>
            <a:ext cx="2592287" cy="332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info@afeco.co.uk</a:t>
            </a:r>
            <a:endParaRPr lang="en-GB" dirty="0"/>
          </a:p>
        </p:txBody>
      </p:sp>
      <p:sp>
        <p:nvSpPr>
          <p:cNvPr id="22" name="Subtitle 2"/>
          <p:cNvSpPr txBox="1">
            <a:spLocks/>
          </p:cNvSpPr>
          <p:nvPr userDrawn="1"/>
        </p:nvSpPr>
        <p:spPr>
          <a:xfrm>
            <a:off x="2758554" y="3342129"/>
            <a:ext cx="9170094" cy="332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Unit 12 </a:t>
            </a:r>
            <a:r>
              <a:rPr lang="en-US" dirty="0" err="1"/>
              <a:t>Stratfield</a:t>
            </a:r>
            <a:r>
              <a:rPr lang="en-US" baseline="0" dirty="0"/>
              <a:t> Park | </a:t>
            </a:r>
            <a:r>
              <a:rPr lang="en-US" baseline="0" dirty="0" err="1"/>
              <a:t>Elettra</a:t>
            </a:r>
            <a:r>
              <a:rPr lang="en-US" baseline="0" dirty="0"/>
              <a:t> Avenue | </a:t>
            </a:r>
            <a:r>
              <a:rPr lang="en-US" baseline="0" dirty="0" err="1"/>
              <a:t>Waterlooville</a:t>
            </a:r>
            <a:r>
              <a:rPr lang="en-US" baseline="0" dirty="0"/>
              <a:t> | Hampshire | PO7 7XN</a:t>
            </a:r>
            <a:endParaRPr lang="en-GB" dirty="0"/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2776041" y="4226620"/>
            <a:ext cx="2592287" cy="332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www.afeco.co.uk</a:t>
            </a:r>
            <a:endParaRPr lang="en-GB" dirty="0"/>
          </a:p>
        </p:txBody>
      </p:sp>
      <p:sp>
        <p:nvSpPr>
          <p:cNvPr id="24" name="Subtitle 2"/>
          <p:cNvSpPr txBox="1">
            <a:spLocks/>
          </p:cNvSpPr>
          <p:nvPr userDrawn="1"/>
        </p:nvSpPr>
        <p:spPr>
          <a:xfrm>
            <a:off x="4683866" y="5613574"/>
            <a:ext cx="2592287" cy="332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company/</a:t>
            </a:r>
            <a:r>
              <a:rPr lang="en-US" dirty="0" err="1"/>
              <a:t>af</a:t>
            </a:r>
            <a:r>
              <a:rPr lang="en-US" dirty="0"/>
              <a:t>-eco-ltd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0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589" y="2998058"/>
            <a:ext cx="3853411" cy="38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08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589" y="2998058"/>
            <a:ext cx="3853411" cy="38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93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650" y="2968744"/>
            <a:ext cx="3133350" cy="38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076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589" y="2994772"/>
            <a:ext cx="3853411" cy="38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703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589" y="3018301"/>
            <a:ext cx="3853411" cy="38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210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589" y="3018951"/>
            <a:ext cx="3853411" cy="38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163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511" y="2994646"/>
            <a:ext cx="3112489" cy="386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52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656" y="2968752"/>
            <a:ext cx="3133344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368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656" y="2968752"/>
            <a:ext cx="3133344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88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656" y="2968752"/>
            <a:ext cx="3133344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5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9405" y="-7925"/>
            <a:ext cx="12222940" cy="6897189"/>
          </a:xfrm>
          <a:prstGeom prst="rect">
            <a:avLst/>
          </a:prstGeom>
          <a:solidFill>
            <a:srgbClr val="00646E"/>
          </a:solidFill>
          <a:ln>
            <a:solidFill>
              <a:srgbClr val="006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99455" y="476672"/>
            <a:ext cx="3600401" cy="830997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GB" sz="4800" dirty="0">
                <a:solidFill>
                  <a:schemeClr val="bg1"/>
                </a:solidFill>
                <a:latin typeface="Comfortaa" panose="020F0603070200060003" pitchFamily="34" charset="0"/>
              </a:rPr>
              <a:t>Thank you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913" y="5379513"/>
            <a:ext cx="757826" cy="75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713" y="5365591"/>
            <a:ext cx="828000" cy="82800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9003135" y="5591496"/>
            <a:ext cx="2592287" cy="332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@</a:t>
            </a:r>
            <a:r>
              <a:rPr lang="en-US" dirty="0" err="1"/>
              <a:t>info_afeco</a:t>
            </a:r>
            <a:endParaRPr lang="en-GB" dirty="0"/>
          </a:p>
        </p:txBody>
      </p:sp>
      <p:sp>
        <p:nvSpPr>
          <p:cNvPr id="20" name="Subtitle 2"/>
          <p:cNvSpPr txBox="1">
            <a:spLocks/>
          </p:cNvSpPr>
          <p:nvPr userDrawn="1"/>
        </p:nvSpPr>
        <p:spPr>
          <a:xfrm>
            <a:off x="1199456" y="1597514"/>
            <a:ext cx="4104456" cy="2695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Abi Field</a:t>
            </a:r>
          </a:p>
          <a:p>
            <a:endParaRPr lang="en-US" dirty="0"/>
          </a:p>
          <a:p>
            <a:r>
              <a:rPr lang="en-US" dirty="0"/>
              <a:t>+44(0) 7719 396 209</a:t>
            </a:r>
          </a:p>
          <a:p>
            <a:endParaRPr lang="en-US" dirty="0"/>
          </a:p>
          <a:p>
            <a:r>
              <a:rPr lang="en-US" dirty="0"/>
              <a:t>afield@afeco.co.uk</a:t>
            </a:r>
            <a:endParaRPr lang="en-GB" dirty="0"/>
          </a:p>
        </p:txBody>
      </p:sp>
      <p:sp>
        <p:nvSpPr>
          <p:cNvPr id="22" name="Subtitle 2"/>
          <p:cNvSpPr txBox="1">
            <a:spLocks/>
          </p:cNvSpPr>
          <p:nvPr userDrawn="1"/>
        </p:nvSpPr>
        <p:spPr>
          <a:xfrm>
            <a:off x="314827" y="6304980"/>
            <a:ext cx="11593288" cy="332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i="0" u="none" kern="1200" dirty="0">
                <a:solidFill>
                  <a:schemeClr val="bg1"/>
                </a:solidFill>
                <a:effectLst/>
                <a:latin typeface="Avenir LT Std 35 Light" panose="020B0402020203020204" pitchFamily="34" charset="0"/>
                <a:ea typeface="+mn-ea"/>
              </a:rPr>
              <a:t>www.afeco.co.uk</a:t>
            </a:r>
            <a:r>
              <a:rPr lang="en-US" dirty="0"/>
              <a:t>	Unit 12 </a:t>
            </a:r>
            <a:r>
              <a:rPr lang="en-US" dirty="0" err="1"/>
              <a:t>Stratfield</a:t>
            </a:r>
            <a:r>
              <a:rPr lang="en-US" baseline="0" dirty="0"/>
              <a:t> Park | </a:t>
            </a:r>
            <a:r>
              <a:rPr lang="en-US" baseline="0" dirty="0" err="1"/>
              <a:t>Elettra</a:t>
            </a:r>
            <a:r>
              <a:rPr lang="en-US" baseline="0" dirty="0"/>
              <a:t> Avenue | </a:t>
            </a:r>
            <a:r>
              <a:rPr lang="en-US" baseline="0" dirty="0" err="1"/>
              <a:t>Waterlooville</a:t>
            </a:r>
            <a:r>
              <a:rPr lang="en-US" baseline="0" dirty="0"/>
              <a:t> | Hampshire | PO7 7XN</a:t>
            </a:r>
            <a:endParaRPr lang="en-GB" dirty="0"/>
          </a:p>
        </p:txBody>
      </p:sp>
      <p:sp>
        <p:nvSpPr>
          <p:cNvPr id="24" name="Subtitle 2"/>
          <p:cNvSpPr txBox="1">
            <a:spLocks/>
          </p:cNvSpPr>
          <p:nvPr userDrawn="1"/>
        </p:nvSpPr>
        <p:spPr>
          <a:xfrm>
            <a:off x="4683866" y="5613574"/>
            <a:ext cx="2592287" cy="332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bg1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646E"/>
              </a:buClr>
              <a:buFont typeface="Arial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LT Std 55 Roman"/>
                <a:ea typeface="+mn-ea"/>
                <a:cs typeface="Avenir LT Std 55 Roman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company/</a:t>
            </a:r>
            <a:r>
              <a:rPr lang="en-US" dirty="0" err="1"/>
              <a:t>af</a:t>
            </a:r>
            <a:r>
              <a:rPr lang="en-US" dirty="0"/>
              <a:t>-eco-ltd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37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656" y="2968752"/>
            <a:ext cx="3133344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328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656" y="2968752"/>
            <a:ext cx="3133344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72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656" y="2978791"/>
            <a:ext cx="3133344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620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656" y="2968752"/>
            <a:ext cx="3133344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605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656" y="2968752"/>
            <a:ext cx="3133344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847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65125"/>
            <a:ext cx="10972800" cy="5761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53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93" y="2708921"/>
            <a:ext cx="4367808" cy="414908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85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200" y="3032013"/>
            <a:ext cx="3853411" cy="38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6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650" y="2983267"/>
            <a:ext cx="3133350" cy="38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9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1461" y="1124744"/>
            <a:ext cx="9484979" cy="17430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700" baseline="0"/>
            </a:lvl1pPr>
          </a:lstStyle>
          <a:p>
            <a:r>
              <a:rPr lang="en-US" dirty="0"/>
              <a:t>New chapter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589" y="3012581"/>
            <a:ext cx="3853411" cy="38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9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8841"/>
            <a:ext cx="109728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84432" y="6357891"/>
            <a:ext cx="10216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bg1"/>
                </a:solidFill>
                <a:latin typeface="Avenir LT Std 35 Ligh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Engineering | Controls | Optimisation	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768853" y="64086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34B6F6-3CF7-4C84-A920-9F618141179C}" type="slidenum">
              <a:rPr lang="en-GB" sz="1200" smtClean="0"/>
              <a:pPr/>
              <a:t>‹nr.›</a:t>
            </a:fld>
            <a:endParaRPr lang="en-GB" sz="1200" dirty="0"/>
          </a:p>
        </p:txBody>
      </p:sp>
      <p:sp>
        <p:nvSpPr>
          <p:cNvPr id="15" name="Title Placeholder 1"/>
          <p:cNvSpPr txBox="1">
            <a:spLocks/>
          </p:cNvSpPr>
          <p:nvPr userDrawn="1"/>
        </p:nvSpPr>
        <p:spPr>
          <a:xfrm>
            <a:off x="584432" y="3413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00646E"/>
                </a:solidFill>
                <a:latin typeface="Avenir LT Std 35 Light"/>
                <a:ea typeface="+mj-ea"/>
                <a:cs typeface="Avenir LT Std 35 Light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edit Master title style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799115" y="63832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34B6F6-3CF7-4C84-A920-9F618141179C}" type="slidenum">
              <a:rPr lang="en-GB" sz="1200" smtClean="0"/>
              <a:pPr/>
              <a:t>‹nr.›</a:t>
            </a:fld>
            <a:endParaRPr lang="en-GB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91" r:id="rId3"/>
    <p:sldLayoutId id="2147483672" r:id="rId4"/>
    <p:sldLayoutId id="2147483685" r:id="rId5"/>
    <p:sldLayoutId id="2147483665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692" r:id="rId2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0" i="0" kern="1200">
          <a:solidFill>
            <a:srgbClr val="00646E"/>
          </a:solidFill>
          <a:latin typeface="Avenir LT Std 35 Light"/>
          <a:ea typeface="+mj-ea"/>
          <a:cs typeface="Avenir LT Std 35 Light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646E"/>
        </a:buClr>
        <a:buFont typeface="Arial" pitchFamily="34" charset="0"/>
        <a:buChar char="•"/>
        <a:defRPr sz="3200" b="0" i="0" kern="1200">
          <a:solidFill>
            <a:srgbClr val="212121"/>
          </a:solidFill>
          <a:latin typeface="Avenir LT Std 55 Roman"/>
          <a:ea typeface="+mn-ea"/>
          <a:cs typeface="Avenir LT Std 55 Roman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646E"/>
        </a:buClr>
        <a:buFont typeface="Arial" pitchFamily="34" charset="0"/>
        <a:buChar char="–"/>
        <a:defRPr sz="2800" b="0" i="0" kern="1200">
          <a:solidFill>
            <a:srgbClr val="212121"/>
          </a:solidFill>
          <a:latin typeface="Avenir LT Std 55 Roman"/>
          <a:ea typeface="+mn-ea"/>
          <a:cs typeface="Avenir LT Std 55 Roman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646E"/>
        </a:buClr>
        <a:buFont typeface="Arial" pitchFamily="34" charset="0"/>
        <a:buChar char="•"/>
        <a:defRPr sz="2400" b="0" i="0" kern="1200">
          <a:solidFill>
            <a:srgbClr val="212121"/>
          </a:solidFill>
          <a:latin typeface="Avenir LT Std 55 Roman"/>
          <a:ea typeface="+mn-ea"/>
          <a:cs typeface="Avenir LT Std 55 Roman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646E"/>
        </a:buClr>
        <a:buFont typeface="Arial" pitchFamily="34" charset="0"/>
        <a:buChar char="–"/>
        <a:defRPr sz="2000" b="0" i="0" kern="1200">
          <a:solidFill>
            <a:srgbClr val="212121"/>
          </a:solidFill>
          <a:latin typeface="Avenir LT Std 55 Roman"/>
          <a:ea typeface="+mn-ea"/>
          <a:cs typeface="Avenir LT Std 55 Roman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646E"/>
        </a:buClr>
        <a:buFont typeface="Arial" pitchFamily="34" charset="0"/>
        <a:buChar char="»"/>
        <a:defRPr sz="2000" b="0" i="0" kern="1200">
          <a:solidFill>
            <a:srgbClr val="212121"/>
          </a:solidFill>
          <a:latin typeface="Avenir LT Std 55 Roman"/>
          <a:ea typeface="+mn-ea"/>
          <a:cs typeface="Avenir LT Std 55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8841"/>
            <a:ext cx="109728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84432" y="6357891"/>
            <a:ext cx="10216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bg1"/>
                </a:solidFill>
                <a:latin typeface="Avenir LT Std 35 Light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Engineering | Controls | Optimisation	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768853" y="64086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34B6F6-3CF7-4C84-A920-9F618141179C}" type="slidenum">
              <a:rPr lang="en-GB" sz="1200" smtClean="0"/>
              <a:pPr/>
              <a:t>‹nr.›</a:t>
            </a:fld>
            <a:endParaRPr lang="en-GB" sz="1200" dirty="0"/>
          </a:p>
        </p:txBody>
      </p:sp>
      <p:sp>
        <p:nvSpPr>
          <p:cNvPr id="15" name="Title Placeholder 1"/>
          <p:cNvSpPr txBox="1">
            <a:spLocks/>
          </p:cNvSpPr>
          <p:nvPr userDrawn="1"/>
        </p:nvSpPr>
        <p:spPr>
          <a:xfrm>
            <a:off x="584432" y="3413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00646E"/>
                </a:solidFill>
                <a:latin typeface="Avenir LT Std 35 Light"/>
                <a:ea typeface="+mj-ea"/>
                <a:cs typeface="Avenir LT Std 35 Light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edit Master title style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799115" y="63832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34B6F6-3CF7-4C84-A920-9F618141179C}" type="slidenum">
              <a:rPr lang="en-GB" sz="1200" smtClean="0"/>
              <a:pPr/>
              <a:t>‹nr.›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7911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0" i="0" kern="1200">
          <a:solidFill>
            <a:srgbClr val="00646E"/>
          </a:solidFill>
          <a:latin typeface="Avenir LT Std 35 Light"/>
          <a:ea typeface="+mj-ea"/>
          <a:cs typeface="Avenir LT Std 35 Light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646E"/>
        </a:buClr>
        <a:buFont typeface="Arial" pitchFamily="34" charset="0"/>
        <a:buChar char="•"/>
        <a:defRPr sz="3200" b="0" i="0" kern="1200">
          <a:solidFill>
            <a:srgbClr val="212121"/>
          </a:solidFill>
          <a:latin typeface="Avenir LT Std 55 Roman"/>
          <a:ea typeface="+mn-ea"/>
          <a:cs typeface="Avenir LT Std 55 Roman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646E"/>
        </a:buClr>
        <a:buFont typeface="Arial" pitchFamily="34" charset="0"/>
        <a:buChar char="–"/>
        <a:defRPr sz="2800" b="0" i="0" kern="1200">
          <a:solidFill>
            <a:srgbClr val="212121"/>
          </a:solidFill>
          <a:latin typeface="Avenir LT Std 55 Roman"/>
          <a:ea typeface="+mn-ea"/>
          <a:cs typeface="Avenir LT Std 55 Roman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646E"/>
        </a:buClr>
        <a:buFont typeface="Arial" pitchFamily="34" charset="0"/>
        <a:buChar char="•"/>
        <a:defRPr sz="2400" b="0" i="0" kern="1200">
          <a:solidFill>
            <a:srgbClr val="212121"/>
          </a:solidFill>
          <a:latin typeface="Avenir LT Std 55 Roman"/>
          <a:ea typeface="+mn-ea"/>
          <a:cs typeface="Avenir LT Std 55 Roman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646E"/>
        </a:buClr>
        <a:buFont typeface="Arial" pitchFamily="34" charset="0"/>
        <a:buChar char="–"/>
        <a:defRPr sz="2000" b="0" i="0" kern="1200">
          <a:solidFill>
            <a:srgbClr val="212121"/>
          </a:solidFill>
          <a:latin typeface="Avenir LT Std 55 Roman"/>
          <a:ea typeface="+mn-ea"/>
          <a:cs typeface="Avenir LT Std 55 Roman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646E"/>
        </a:buClr>
        <a:buFont typeface="Arial" pitchFamily="34" charset="0"/>
        <a:buChar char="»"/>
        <a:defRPr sz="2000" b="0" i="0" kern="1200">
          <a:solidFill>
            <a:srgbClr val="212121"/>
          </a:solidFill>
          <a:latin typeface="Avenir LT Std 55 Roman"/>
          <a:ea typeface="+mn-ea"/>
          <a:cs typeface="Avenir LT Std 55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18" Type="http://schemas.openxmlformats.org/officeDocument/2006/relationships/image" Target="../media/image51.sv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svg"/><Relationship Id="rId20" Type="http://schemas.openxmlformats.org/officeDocument/2006/relationships/image" Target="../media/image5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sv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svg"/><Relationship Id="rId22" Type="http://schemas.openxmlformats.org/officeDocument/2006/relationships/image" Target="../media/image5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Bio-cage #2 – </a:t>
            </a:r>
            <a:r>
              <a:rPr lang="en-US" dirty="0" err="1"/>
              <a:t>Aquatech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2024" y="6165304"/>
            <a:ext cx="4996229" cy="332034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November 2019</a:t>
            </a:r>
          </a:p>
        </p:txBody>
      </p:sp>
    </p:spTree>
    <p:extLst>
      <p:ext uri="{BB962C8B-B14F-4D97-AF65-F5344CB8AC3E}">
        <p14:creationId xmlns:p14="http://schemas.microsoft.com/office/powerpoint/2010/main" val="302165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2D0CFC-E02B-4FBB-A79C-1667B47C04B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BC4E1-F454-42D9-9F88-FB8B8862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3" y="1844824"/>
            <a:ext cx="11038853" cy="417491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Sludge is produced as part of wastewater treatment process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Vast majority of sludge is water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Most sites do not treat sludge onsite</a:t>
            </a:r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Lots of water being transported by road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    </a:t>
            </a:r>
            <a:r>
              <a:rPr lang="en-GB" dirty="0">
                <a:solidFill>
                  <a:srgbClr val="60BAAB"/>
                </a:solidFill>
                <a:sym typeface="Wingdings" panose="05000000000000000000" pitchFamily="2" charset="2"/>
              </a:rPr>
              <a:t></a:t>
            </a:r>
            <a:r>
              <a:rPr lang="en-GB" dirty="0"/>
              <a:t> cost, carbon, congestion</a:t>
            </a:r>
          </a:p>
        </p:txBody>
      </p:sp>
    </p:spTree>
    <p:extLst>
      <p:ext uri="{BB962C8B-B14F-4D97-AF65-F5344CB8AC3E}">
        <p14:creationId xmlns:p14="http://schemas.microsoft.com/office/powerpoint/2010/main" val="240272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The solution – bio-cage #2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24" y="1988840"/>
            <a:ext cx="6336704" cy="410519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Low cost physical thickening device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Low power; low /no chemicals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Installed inline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no need for two sludge holding tanks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Significantly reduces tankering costs and carbon impact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Builds on success of initial bio-cage product</a:t>
            </a:r>
          </a:p>
        </p:txBody>
      </p:sp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6E4F804-7B9B-4F3B-B49A-01AD64EF85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/>
          <a:stretch/>
        </p:blipFill>
        <p:spPr>
          <a:xfrm>
            <a:off x="6707034" y="2204864"/>
            <a:ext cx="4873184" cy="308324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250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An overview of AFECO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51859" y="1466438"/>
            <a:ext cx="11377265" cy="613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buClr>
                <a:srgbClr val="00646E"/>
              </a:buClr>
              <a:buFont typeface="Arial" pitchFamily="34" charset="0"/>
              <a:buChar char="•"/>
              <a:defRPr sz="3200" b="0" i="0" kern="1200">
                <a:solidFill>
                  <a:srgbClr val="333333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Clr>
                <a:srgbClr val="00646E"/>
              </a:buClr>
              <a:buFont typeface="Arial" pitchFamily="34" charset="0"/>
              <a:buChar char="–"/>
              <a:defRPr sz="2800" b="0" i="0" kern="1200">
                <a:solidFill>
                  <a:srgbClr val="333333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Clr>
                <a:srgbClr val="00646E"/>
              </a:buClr>
              <a:buFont typeface="Arial" pitchFamily="34" charset="0"/>
              <a:buChar char="•"/>
              <a:defRPr sz="2400" b="0" i="0" kern="1200">
                <a:solidFill>
                  <a:srgbClr val="333333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Clr>
                <a:srgbClr val="00646E"/>
              </a:buClr>
              <a:buFont typeface="Arial" pitchFamily="34" charset="0"/>
              <a:buChar char="–"/>
              <a:defRPr sz="2000" b="0" i="0" kern="1200">
                <a:solidFill>
                  <a:srgbClr val="333333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Clr>
                <a:srgbClr val="00646E"/>
              </a:buClr>
              <a:buFont typeface="Arial" pitchFamily="34" charset="0"/>
              <a:buChar char="»"/>
              <a:defRPr sz="2000" b="0" i="0" kern="1200">
                <a:solidFill>
                  <a:srgbClr val="333333"/>
                </a:solidFill>
                <a:latin typeface="Avenir LT Std 35 Light" panose="020B0402020203020204" pitchFamily="34" charset="0"/>
                <a:ea typeface="+mn-ea"/>
                <a:cs typeface="Avenir LT Std 55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Clr>
                <a:srgbClr val="00646E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2250" b="0" i="0" u="none" strike="noStrike" kern="1200" cap="none" spc="0" normalizeH="0" baseline="0" noProof="0" dirty="0">
                <a:ln>
                  <a:noFill/>
                </a:ln>
                <a:solidFill>
                  <a:srgbClr val="F06955"/>
                </a:solidFill>
                <a:effectLst/>
                <a:uLnTx/>
                <a:uFillTx/>
                <a:latin typeface="Comfortaa" panose="020F0603070200060003" pitchFamily="34" charset="0"/>
                <a:ea typeface="+mn-ea"/>
              </a:rPr>
              <a:t>An integrated team able to deliver all stages of the project and innovation cycle</a:t>
            </a:r>
            <a:endParaRPr kumimoji="0" lang="en-GB" sz="2250" b="0" i="0" u="none" strike="noStrike" kern="1200" cap="none" spc="0" normalizeH="0" baseline="0" noProof="0" dirty="0">
              <a:ln>
                <a:noFill/>
              </a:ln>
              <a:solidFill>
                <a:srgbClr val="F06955"/>
              </a:solidFill>
              <a:effectLst/>
              <a:uLnTx/>
              <a:uFillTx/>
              <a:latin typeface="Comfortaa" panose="020F0603070200060003" pitchFamily="34" charset="0"/>
              <a:ea typeface="+mn-ea"/>
              <a:sym typeface="Wingdings" panose="05000000000000000000" pitchFamily="2" charset="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40A5F8-FD22-48D3-BABE-E562FA523055}"/>
              </a:ext>
            </a:extLst>
          </p:cNvPr>
          <p:cNvGrpSpPr/>
          <p:nvPr/>
        </p:nvGrpSpPr>
        <p:grpSpPr>
          <a:xfrm>
            <a:off x="407368" y="2060848"/>
            <a:ext cx="5884548" cy="3928553"/>
            <a:chOff x="440707" y="1698222"/>
            <a:chExt cx="5884548" cy="392855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FA6FAEA-7435-4758-B8CC-F9A60170D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7687" y="1956363"/>
              <a:ext cx="2016224" cy="201068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45EC896-6CB9-45BB-ABBB-EC30C96A8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73" y="1769273"/>
              <a:ext cx="1660747" cy="165618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032DF9E-C403-4DAB-9140-3FB151091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60BAAB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5102" y="2364399"/>
              <a:ext cx="1354890" cy="135114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0A0E656-7504-4BA3-9564-2E2A8DF1E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356" y="3853546"/>
              <a:ext cx="1778114" cy="177322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C9A9905-39F4-4F5D-819F-A7CFBA04E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349" y="3325556"/>
              <a:ext cx="2173502" cy="2167497"/>
            </a:xfrm>
            <a:prstGeom prst="rect">
              <a:avLst/>
            </a:prstGeom>
          </p:spPr>
        </p:pic>
        <p:sp>
          <p:nvSpPr>
            <p:cNvPr id="38" name="Arrow: Curved Right 37">
              <a:extLst>
                <a:ext uri="{FF2B5EF4-FFF2-40B4-BE49-F238E27FC236}">
                  <a16:creationId xmlns:a16="http://schemas.microsoft.com/office/drawing/2014/main" id="{44E7A095-3017-46D9-A8A9-1CB9A3F85E45}"/>
                </a:ext>
              </a:extLst>
            </p:cNvPr>
            <p:cNvSpPr/>
            <p:nvPr/>
          </p:nvSpPr>
          <p:spPr>
            <a:xfrm>
              <a:off x="440707" y="1698222"/>
              <a:ext cx="590700" cy="1832030"/>
            </a:xfrm>
            <a:prstGeom prst="curvedRightArrow">
              <a:avLst/>
            </a:prstGeom>
            <a:solidFill>
              <a:srgbClr val="006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Arrow: Curved Left 38">
              <a:extLst>
                <a:ext uri="{FF2B5EF4-FFF2-40B4-BE49-F238E27FC236}">
                  <a16:creationId xmlns:a16="http://schemas.microsoft.com/office/drawing/2014/main" id="{4B72B9BB-371D-4137-BA29-B186ED065C08}"/>
                </a:ext>
              </a:extLst>
            </p:cNvPr>
            <p:cNvSpPr/>
            <p:nvPr/>
          </p:nvSpPr>
          <p:spPr>
            <a:xfrm>
              <a:off x="5533167" y="1698222"/>
              <a:ext cx="792088" cy="2452524"/>
            </a:xfrm>
            <a:prstGeom prst="curvedLeftArrow">
              <a:avLst/>
            </a:prstGeom>
            <a:solidFill>
              <a:srgbClr val="60B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40" name="Graphic 39" descr="Lightbulb">
              <a:extLst>
                <a:ext uri="{FF2B5EF4-FFF2-40B4-BE49-F238E27FC236}">
                  <a16:creationId xmlns:a16="http://schemas.microsoft.com/office/drawing/2014/main" id="{CB9A796C-D8CB-4F8B-B0BC-ED7B7A635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25543" y="2438527"/>
              <a:ext cx="698985" cy="698985"/>
            </a:xfrm>
            <a:prstGeom prst="rect">
              <a:avLst/>
            </a:prstGeom>
          </p:spPr>
        </p:pic>
        <p:pic>
          <p:nvPicPr>
            <p:cNvPr id="41" name="Graphic 40" descr="Upward trend">
              <a:extLst>
                <a:ext uri="{FF2B5EF4-FFF2-40B4-BE49-F238E27FC236}">
                  <a16:creationId xmlns:a16="http://schemas.microsoft.com/office/drawing/2014/main" id="{0106212A-BDFF-4DE1-83CC-3D3BA66AB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14693" y="4311738"/>
              <a:ext cx="560884" cy="56088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EEE65E1-4B20-4432-910A-8EB6E6B34315}"/>
                </a:ext>
              </a:extLst>
            </p:cNvPr>
            <p:cNvSpPr txBox="1"/>
            <p:nvPr/>
          </p:nvSpPr>
          <p:spPr>
            <a:xfrm>
              <a:off x="1295196" y="4359439"/>
              <a:ext cx="16452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Comfortaa" panose="020F0603070200060003" pitchFamily="34" charset="0"/>
                </a:rPr>
                <a:t>Integrated project delivery</a:t>
              </a:r>
            </a:p>
          </p:txBody>
        </p:sp>
        <p:pic>
          <p:nvPicPr>
            <p:cNvPr id="43" name="Graphic 42" descr="Gears">
              <a:extLst>
                <a:ext uri="{FF2B5EF4-FFF2-40B4-BE49-F238E27FC236}">
                  <a16:creationId xmlns:a16="http://schemas.microsoft.com/office/drawing/2014/main" id="{F2093EDC-3AD9-406D-8078-633C647E7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61298" y="1959332"/>
              <a:ext cx="703711" cy="703711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8311D36-0434-40DC-AD4B-6832B7EC586A}"/>
                </a:ext>
              </a:extLst>
            </p:cNvPr>
            <p:cNvSpPr txBox="1"/>
            <p:nvPr/>
          </p:nvSpPr>
          <p:spPr>
            <a:xfrm>
              <a:off x="4152404" y="3143971"/>
              <a:ext cx="16452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Comfortaa" panose="020F0603070200060003" pitchFamily="34" charset="0"/>
                </a:rPr>
                <a:t>Innovation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FA9018C-9097-4068-A13F-34F60F2DCDD3}"/>
                </a:ext>
              </a:extLst>
            </p:cNvPr>
            <p:cNvSpPr txBox="1"/>
            <p:nvPr/>
          </p:nvSpPr>
          <p:spPr>
            <a:xfrm>
              <a:off x="3536842" y="4872622"/>
              <a:ext cx="16452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Comfortaa" panose="020F0603070200060003" pitchFamily="34" charset="0"/>
                </a:rPr>
                <a:t>Optimisation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C73D121-FCCB-4542-8942-9469B8C37FE0}"/>
                </a:ext>
              </a:extLst>
            </p:cNvPr>
            <p:cNvSpPr txBox="1"/>
            <p:nvPr/>
          </p:nvSpPr>
          <p:spPr>
            <a:xfrm>
              <a:off x="743951" y="2564934"/>
              <a:ext cx="16452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Comfortaa" panose="020F0603070200060003" pitchFamily="34" charset="0"/>
                </a:rPr>
                <a:t>Engineering</a:t>
              </a:r>
            </a:p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Comfortaa" panose="020F0603070200060003" pitchFamily="34" charset="0"/>
                </a:rPr>
                <a:t>excellence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B0FE17E-C546-4EB5-BE3E-20A196CD4E71}"/>
                </a:ext>
              </a:extLst>
            </p:cNvPr>
            <p:cNvSpPr txBox="1"/>
            <p:nvPr/>
          </p:nvSpPr>
          <p:spPr>
            <a:xfrm>
              <a:off x="2435595" y="3137512"/>
              <a:ext cx="16452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Comfortaa" panose="020F0603070200060003" pitchFamily="34" charset="0"/>
                </a:rPr>
                <a:t>R&amp;D</a:t>
              </a:r>
            </a:p>
          </p:txBody>
        </p:sp>
        <p:pic>
          <p:nvPicPr>
            <p:cNvPr id="48" name="Graphic 47" descr="Microscope">
              <a:extLst>
                <a:ext uri="{FF2B5EF4-FFF2-40B4-BE49-F238E27FC236}">
                  <a16:creationId xmlns:a16="http://schemas.microsoft.com/office/drawing/2014/main" id="{C9166C54-3EB3-4067-A66F-94CBD3C77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961790" y="2538178"/>
              <a:ext cx="599334" cy="599334"/>
            </a:xfrm>
            <a:prstGeom prst="rect">
              <a:avLst/>
            </a:prstGeom>
          </p:spPr>
        </p:pic>
        <p:pic>
          <p:nvPicPr>
            <p:cNvPr id="49" name="Graphic 48" descr="Circles with arrows">
              <a:extLst>
                <a:ext uri="{FF2B5EF4-FFF2-40B4-BE49-F238E27FC236}">
                  <a16:creationId xmlns:a16="http://schemas.microsoft.com/office/drawing/2014/main" id="{7ECFDC1C-371D-4702-896A-92B53D546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536435">
              <a:off x="1636487" y="3599622"/>
              <a:ext cx="914400" cy="914400"/>
            </a:xfrm>
            <a:prstGeom prst="rect">
              <a:avLst/>
            </a:prstGeom>
          </p:spPr>
        </p:pic>
      </p:grp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8105CA3A-4AF5-4EEB-8E0B-17762DFD4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6971" y="1954642"/>
            <a:ext cx="3538324" cy="41453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ym typeface="Wingdings" panose="05000000000000000000" pitchFamily="2" charset="2"/>
              </a:rPr>
              <a:t>Process and MEICA engineering excellence</a:t>
            </a:r>
          </a:p>
          <a:p>
            <a:pPr marL="0" indent="0">
              <a:buNone/>
            </a:pPr>
            <a:endParaRPr lang="en-GB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400" dirty="0">
                <a:sym typeface="Wingdings" panose="05000000000000000000" pitchFamily="2" charset="2"/>
              </a:rPr>
              <a:t>Onsite installation and commissioning</a:t>
            </a:r>
          </a:p>
          <a:p>
            <a:pPr marL="0" indent="0">
              <a:buNone/>
            </a:pPr>
            <a:endParaRPr lang="en-GB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400" dirty="0">
                <a:sym typeface="Wingdings" panose="05000000000000000000" pitchFamily="2" charset="2"/>
              </a:rPr>
              <a:t>Process and asset optimisation</a:t>
            </a:r>
          </a:p>
          <a:p>
            <a:pPr marL="0" indent="0">
              <a:buNone/>
            </a:pPr>
            <a:endParaRPr lang="en-GB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400" dirty="0">
                <a:sym typeface="Wingdings" panose="05000000000000000000" pitchFamily="2" charset="2"/>
              </a:rPr>
              <a:t>Product, solutions and project development</a:t>
            </a:r>
          </a:p>
        </p:txBody>
      </p:sp>
      <p:pic>
        <p:nvPicPr>
          <p:cNvPr id="51" name="Graphic 50" descr="Gears">
            <a:extLst>
              <a:ext uri="{FF2B5EF4-FFF2-40B4-BE49-F238E27FC236}">
                <a16:creationId xmlns:a16="http://schemas.microsoft.com/office/drawing/2014/main" id="{D928CD3E-E939-46FD-B266-7AC64523D5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97420" y="1970073"/>
            <a:ext cx="792000" cy="792000"/>
          </a:xfrm>
          <a:prstGeom prst="rect">
            <a:avLst/>
          </a:prstGeom>
        </p:spPr>
      </p:pic>
      <p:pic>
        <p:nvPicPr>
          <p:cNvPr id="52" name="Graphic 51" descr="Upward trend">
            <a:extLst>
              <a:ext uri="{FF2B5EF4-FFF2-40B4-BE49-F238E27FC236}">
                <a16:creationId xmlns:a16="http://schemas.microsoft.com/office/drawing/2014/main" id="{B6D88380-077A-4FB0-88C1-C523F5E878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97420" y="4166911"/>
            <a:ext cx="792000" cy="792000"/>
          </a:xfrm>
          <a:prstGeom prst="rect">
            <a:avLst/>
          </a:prstGeom>
        </p:spPr>
      </p:pic>
      <p:pic>
        <p:nvPicPr>
          <p:cNvPr id="53" name="Graphic 52" descr="Light bulb">
            <a:extLst>
              <a:ext uri="{FF2B5EF4-FFF2-40B4-BE49-F238E27FC236}">
                <a16:creationId xmlns:a16="http://schemas.microsoft.com/office/drawing/2014/main" id="{79686E9D-CD0D-4D2B-A544-54E1BF1E69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078787" y="5278325"/>
            <a:ext cx="792000" cy="792000"/>
          </a:xfrm>
          <a:prstGeom prst="rect">
            <a:avLst/>
          </a:prstGeom>
        </p:spPr>
      </p:pic>
      <p:pic>
        <p:nvPicPr>
          <p:cNvPr id="54" name="Graphic 53" descr="Tools">
            <a:extLst>
              <a:ext uri="{FF2B5EF4-FFF2-40B4-BE49-F238E27FC236}">
                <a16:creationId xmlns:a16="http://schemas.microsoft.com/office/drawing/2014/main" id="{4B24DA2C-478E-4025-BB5D-EC83F22E1FF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004971" y="3054606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2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Evolution – bio-cage #2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FC91CDC-2C42-4F4D-A729-19542668DD62}"/>
              </a:ext>
            </a:extLst>
          </p:cNvPr>
          <p:cNvCxnSpPr>
            <a:cxnSpLocks/>
            <a:stCxn id="51" idx="2"/>
          </p:cNvCxnSpPr>
          <p:nvPr/>
        </p:nvCxnSpPr>
        <p:spPr>
          <a:xfrm>
            <a:off x="1487488" y="3206899"/>
            <a:ext cx="0" cy="1158205"/>
          </a:xfrm>
          <a:prstGeom prst="line">
            <a:avLst/>
          </a:prstGeom>
          <a:ln w="25400">
            <a:solidFill>
              <a:srgbClr val="F06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0168F67-B614-4123-8828-84CABAC6B7A6}"/>
              </a:ext>
            </a:extLst>
          </p:cNvPr>
          <p:cNvSpPr txBox="1"/>
          <p:nvPr/>
        </p:nvSpPr>
        <p:spPr>
          <a:xfrm>
            <a:off x="551384" y="1844824"/>
            <a:ext cx="1872208" cy="1362075"/>
          </a:xfrm>
          <a:prstGeom prst="roundRect">
            <a:avLst/>
          </a:prstGeom>
          <a:noFill/>
          <a:ln w="25400">
            <a:solidFill>
              <a:srgbClr val="0064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60BAAB"/>
                </a:solidFill>
                <a:latin typeface="Arial Rounded MT Bold" panose="020F0704030504030204" pitchFamily="34" charset="0"/>
              </a:rPr>
              <a:t>May 2016</a:t>
            </a:r>
          </a:p>
          <a:p>
            <a:pPr algn="ctr"/>
            <a:r>
              <a:rPr lang="en-GB" dirty="0">
                <a:solidFill>
                  <a:srgbClr val="333333"/>
                </a:solidFill>
                <a:latin typeface="Avenir LT Std 35 Light" panose="020B0402020203020204" pitchFamily="34" charset="0"/>
              </a:rPr>
              <a:t>Initial trial saw</a:t>
            </a:r>
          </a:p>
          <a:p>
            <a:pPr algn="ctr"/>
            <a:r>
              <a:rPr lang="en-GB" dirty="0">
                <a:solidFill>
                  <a:srgbClr val="333333"/>
                </a:solidFill>
                <a:latin typeface="Avenir LT Std 35 Light" panose="020B0402020203020204" pitchFamily="34" charset="0"/>
              </a:rPr>
              <a:t>3 tankers/</a:t>
            </a:r>
            <a:r>
              <a:rPr lang="en-GB" dirty="0" err="1">
                <a:solidFill>
                  <a:srgbClr val="333333"/>
                </a:solidFill>
                <a:latin typeface="Avenir LT Std 35 Light" panose="020B0402020203020204" pitchFamily="34" charset="0"/>
              </a:rPr>
              <a:t>wk</a:t>
            </a:r>
            <a:r>
              <a:rPr lang="en-GB" dirty="0">
                <a:solidFill>
                  <a:srgbClr val="333333"/>
                </a:solidFill>
                <a:latin typeface="Avenir LT Std 35 Light" panose="020B0402020203020204" pitchFamily="34" charset="0"/>
              </a:rPr>
              <a:t> reduced to 1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27341C1-834B-4D62-A9E3-FB562AF6478F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3827748" y="3643693"/>
            <a:ext cx="0" cy="721411"/>
          </a:xfrm>
          <a:prstGeom prst="line">
            <a:avLst/>
          </a:prstGeom>
          <a:ln w="25400">
            <a:solidFill>
              <a:srgbClr val="F06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7E4C38B-E113-4F3A-AF90-17DFE342435F}"/>
              </a:ext>
            </a:extLst>
          </p:cNvPr>
          <p:cNvSpPr txBox="1"/>
          <p:nvPr/>
        </p:nvSpPr>
        <p:spPr>
          <a:xfrm>
            <a:off x="2891644" y="2281618"/>
            <a:ext cx="1872208" cy="1362075"/>
          </a:xfrm>
          <a:prstGeom prst="roundRect">
            <a:avLst/>
          </a:prstGeom>
          <a:noFill/>
          <a:ln w="25400">
            <a:solidFill>
              <a:srgbClr val="00646E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60BAAB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GB" dirty="0"/>
              <a:t>Aug 2016</a:t>
            </a:r>
          </a:p>
          <a:p>
            <a:r>
              <a:rPr lang="en-GB" sz="1800" dirty="0">
                <a:solidFill>
                  <a:srgbClr val="333333"/>
                </a:solidFill>
                <a:latin typeface="Avenir LT Std 35 Light" panose="020B0402020203020204" pitchFamily="34" charset="0"/>
              </a:rPr>
              <a:t>Roll out underway to over 50 sites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B909D1C-80E8-4C6E-BBCD-C26FB73E806D}"/>
              </a:ext>
            </a:extLst>
          </p:cNvPr>
          <p:cNvCxnSpPr>
            <a:cxnSpLocks/>
            <a:stCxn id="57" idx="2"/>
          </p:cNvCxnSpPr>
          <p:nvPr/>
        </p:nvCxnSpPr>
        <p:spPr>
          <a:xfrm>
            <a:off x="6179862" y="3206899"/>
            <a:ext cx="0" cy="1158205"/>
          </a:xfrm>
          <a:prstGeom prst="line">
            <a:avLst/>
          </a:prstGeom>
          <a:ln w="25400">
            <a:solidFill>
              <a:srgbClr val="F06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B3D405E8-AB35-4C67-9AF1-18342D4D8146}"/>
              </a:ext>
            </a:extLst>
          </p:cNvPr>
          <p:cNvSpPr txBox="1"/>
          <p:nvPr/>
        </p:nvSpPr>
        <p:spPr>
          <a:xfrm>
            <a:off x="5243758" y="1844824"/>
            <a:ext cx="1872208" cy="1362075"/>
          </a:xfrm>
          <a:prstGeom prst="roundRect">
            <a:avLst/>
          </a:prstGeom>
          <a:noFill/>
          <a:ln w="25400">
            <a:solidFill>
              <a:srgbClr val="0064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60BAAB"/>
                </a:solidFill>
                <a:latin typeface="Arial Rounded MT Bold" panose="020F0704030504030204" pitchFamily="34" charset="0"/>
              </a:rPr>
              <a:t>Apr 2018</a:t>
            </a:r>
          </a:p>
          <a:p>
            <a:pPr algn="ctr"/>
            <a:r>
              <a:rPr lang="en-GB" dirty="0">
                <a:solidFill>
                  <a:srgbClr val="333333"/>
                </a:solidFill>
                <a:latin typeface="Avenir LT Std 35 Light" panose="020B0402020203020204" pitchFamily="34" charset="0"/>
              </a:rPr>
              <a:t>bio-cage #2 concept developed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F59A794-E624-4F50-BFEB-8FDA806F2F8F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10836674" y="3513366"/>
            <a:ext cx="0" cy="851738"/>
          </a:xfrm>
          <a:prstGeom prst="line">
            <a:avLst/>
          </a:prstGeom>
          <a:ln w="25400">
            <a:solidFill>
              <a:srgbClr val="F06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7DB07D0-B102-42DC-88A4-56908E04C408}"/>
              </a:ext>
            </a:extLst>
          </p:cNvPr>
          <p:cNvSpPr txBox="1"/>
          <p:nvPr/>
        </p:nvSpPr>
        <p:spPr>
          <a:xfrm>
            <a:off x="9900570" y="1844824"/>
            <a:ext cx="1872208" cy="1668542"/>
          </a:xfrm>
          <a:prstGeom prst="roundRect">
            <a:avLst/>
          </a:prstGeom>
          <a:noFill/>
          <a:ln w="25400">
            <a:solidFill>
              <a:srgbClr val="0064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60BAAB"/>
                </a:solidFill>
                <a:latin typeface="Arial Rounded MT Bold" panose="020F0704030504030204" pitchFamily="34" charset="0"/>
              </a:rPr>
              <a:t>2020</a:t>
            </a:r>
          </a:p>
          <a:p>
            <a:pPr algn="ctr"/>
            <a:r>
              <a:rPr lang="en-GB" dirty="0">
                <a:solidFill>
                  <a:srgbClr val="333333"/>
                </a:solidFill>
                <a:latin typeface="Avenir LT Std 35 Light" panose="020B0402020203020204" pitchFamily="34" charset="0"/>
              </a:rPr>
              <a:t>Site trials with WTN to accelerate development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B834200-68E3-4630-ACDA-B4DF576FA90F}"/>
              </a:ext>
            </a:extLst>
          </p:cNvPr>
          <p:cNvCxnSpPr>
            <a:cxnSpLocks/>
            <a:stCxn id="63" idx="2"/>
          </p:cNvCxnSpPr>
          <p:nvPr/>
        </p:nvCxnSpPr>
        <p:spPr>
          <a:xfrm>
            <a:off x="8531976" y="3950160"/>
            <a:ext cx="0" cy="414944"/>
          </a:xfrm>
          <a:prstGeom prst="line">
            <a:avLst/>
          </a:prstGeom>
          <a:ln w="25400">
            <a:solidFill>
              <a:srgbClr val="F06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720037C-DEBE-4A12-8BB1-127D5AC0EF11}"/>
              </a:ext>
            </a:extLst>
          </p:cNvPr>
          <p:cNvSpPr txBox="1"/>
          <p:nvPr/>
        </p:nvSpPr>
        <p:spPr>
          <a:xfrm>
            <a:off x="7595872" y="2281618"/>
            <a:ext cx="1872208" cy="1668542"/>
          </a:xfrm>
          <a:prstGeom prst="roundRect">
            <a:avLst/>
          </a:prstGeom>
          <a:noFill/>
          <a:ln w="25400">
            <a:solidFill>
              <a:srgbClr val="0064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60BAAB"/>
                </a:solidFill>
                <a:latin typeface="Arial Rounded MT Bold" panose="020F0704030504030204" pitchFamily="34" charset="0"/>
              </a:rPr>
              <a:t>Jul 2019</a:t>
            </a:r>
          </a:p>
          <a:p>
            <a:pPr algn="ctr"/>
            <a:r>
              <a:rPr lang="en-GB" dirty="0">
                <a:solidFill>
                  <a:srgbClr val="333333"/>
                </a:solidFill>
                <a:latin typeface="Avenir LT Std 35 Light" panose="020B0402020203020204" pitchFamily="34" charset="0"/>
              </a:rPr>
              <a:t>bio-cage #2 wins WTN Innovation Challenge 1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BA8DEA8-0573-400A-A935-8F135C4323E3}"/>
              </a:ext>
            </a:extLst>
          </p:cNvPr>
          <p:cNvSpPr/>
          <p:nvPr/>
        </p:nvSpPr>
        <p:spPr>
          <a:xfrm>
            <a:off x="551384" y="4005064"/>
            <a:ext cx="9505056" cy="709836"/>
          </a:xfrm>
          <a:prstGeom prst="rightArrow">
            <a:avLst/>
          </a:prstGeom>
          <a:solidFill>
            <a:srgbClr val="00646E"/>
          </a:solidFill>
          <a:ln w="38100">
            <a:solidFill>
              <a:srgbClr val="F069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C2B842F1-8EE7-4B48-99DB-8D080BA080B8}"/>
              </a:ext>
            </a:extLst>
          </p:cNvPr>
          <p:cNvSpPr/>
          <p:nvPr/>
        </p:nvSpPr>
        <p:spPr>
          <a:xfrm>
            <a:off x="10063236" y="4005064"/>
            <a:ext cx="1872208" cy="709836"/>
          </a:xfrm>
          <a:prstGeom prst="rightArrow">
            <a:avLst/>
          </a:prstGeom>
          <a:gradFill flip="none" rotWithShape="1">
            <a:gsLst>
              <a:gs pos="0">
                <a:srgbClr val="00646E">
                  <a:tint val="66000"/>
                  <a:satMod val="160000"/>
                </a:srgbClr>
              </a:gs>
              <a:gs pos="50000">
                <a:srgbClr val="00646E">
                  <a:tint val="44500"/>
                  <a:satMod val="160000"/>
                </a:srgbClr>
              </a:gs>
              <a:gs pos="100000">
                <a:srgbClr val="00646E">
                  <a:tint val="23500"/>
                  <a:satMod val="160000"/>
                </a:srgbClr>
              </a:gs>
            </a:gsLst>
            <a:lin ang="0" scaled="1"/>
            <a:tileRect/>
          </a:gradFill>
          <a:ln w="38100">
            <a:solidFill>
              <a:srgbClr val="F069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DF09759-0AE1-49AA-99A0-CF2905D13218}"/>
              </a:ext>
            </a:extLst>
          </p:cNvPr>
          <p:cNvSpPr/>
          <p:nvPr/>
        </p:nvSpPr>
        <p:spPr>
          <a:xfrm>
            <a:off x="5159896" y="5051795"/>
            <a:ext cx="4464496" cy="709836"/>
          </a:xfrm>
          <a:prstGeom prst="rightArrow">
            <a:avLst/>
          </a:prstGeom>
          <a:solidFill>
            <a:srgbClr val="00646E"/>
          </a:solidFill>
          <a:ln w="38100">
            <a:solidFill>
              <a:srgbClr val="F069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4AD3A28-AA28-4C3E-844B-C75BB0BFCD7B}"/>
              </a:ext>
            </a:extLst>
          </p:cNvPr>
          <p:cNvSpPr/>
          <p:nvPr/>
        </p:nvSpPr>
        <p:spPr>
          <a:xfrm rot="5400000">
            <a:off x="4697080" y="4649957"/>
            <a:ext cx="1281661" cy="356029"/>
          </a:xfrm>
          <a:prstGeom prst="rightArrow">
            <a:avLst>
              <a:gd name="adj1" fmla="val 100000"/>
              <a:gd name="adj2" fmla="val 0"/>
            </a:avLst>
          </a:prstGeom>
          <a:solidFill>
            <a:srgbClr val="00646E"/>
          </a:solidFill>
          <a:ln w="38100" cap="flat">
            <a:solidFill>
              <a:srgbClr val="F069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3A5172-B607-42A2-8F4D-D3A147DBA2C2}"/>
              </a:ext>
            </a:extLst>
          </p:cNvPr>
          <p:cNvSpPr txBox="1"/>
          <p:nvPr/>
        </p:nvSpPr>
        <p:spPr>
          <a:xfrm>
            <a:off x="9705499" y="4878909"/>
            <a:ext cx="2079133" cy="1055608"/>
          </a:xfrm>
          <a:prstGeom prst="roundRect">
            <a:avLst/>
          </a:prstGeom>
          <a:noFill/>
          <a:ln w="25400">
            <a:solidFill>
              <a:srgbClr val="00646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60BAAB"/>
                </a:solidFill>
                <a:latin typeface="Arial Rounded MT Bold" panose="020F0704030504030204" pitchFamily="34" charset="0"/>
              </a:rPr>
              <a:t>2020…</a:t>
            </a:r>
          </a:p>
          <a:p>
            <a:pPr algn="ctr"/>
            <a:r>
              <a:rPr lang="en-GB" dirty="0">
                <a:solidFill>
                  <a:srgbClr val="333333"/>
                </a:solidFill>
                <a:latin typeface="Avenir LT Std 35 Light" panose="020B0402020203020204" pitchFamily="34" charset="0"/>
              </a:rPr>
              <a:t>Continue roll out of bio-cage #1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B17038-E0A9-4301-87DD-5AEB2A6E1854}"/>
              </a:ext>
            </a:extLst>
          </p:cNvPr>
          <p:cNvSpPr/>
          <p:nvPr/>
        </p:nvSpPr>
        <p:spPr>
          <a:xfrm>
            <a:off x="4831047" y="4287491"/>
            <a:ext cx="904908" cy="231365"/>
          </a:xfrm>
          <a:prstGeom prst="rect">
            <a:avLst/>
          </a:prstGeom>
          <a:solidFill>
            <a:srgbClr val="00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3A95F8-9AEA-4BDA-98ED-D30E26CA0384}"/>
              </a:ext>
            </a:extLst>
          </p:cNvPr>
          <p:cNvSpPr/>
          <p:nvPr/>
        </p:nvSpPr>
        <p:spPr>
          <a:xfrm>
            <a:off x="5087888" y="4201937"/>
            <a:ext cx="904908" cy="231365"/>
          </a:xfrm>
          <a:prstGeom prst="rect">
            <a:avLst/>
          </a:prstGeom>
          <a:solidFill>
            <a:srgbClr val="00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9ED35F-0F4D-4CB3-83A3-D28F68448E6A}"/>
              </a:ext>
            </a:extLst>
          </p:cNvPr>
          <p:cNvSpPr/>
          <p:nvPr/>
        </p:nvSpPr>
        <p:spPr>
          <a:xfrm>
            <a:off x="5179895" y="5249150"/>
            <a:ext cx="904908" cy="263279"/>
          </a:xfrm>
          <a:prstGeom prst="rect">
            <a:avLst/>
          </a:prstGeom>
          <a:solidFill>
            <a:srgbClr val="006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85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USPs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988840"/>
            <a:ext cx="6480720" cy="385421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Rapid return on investment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Significant reduction in tankered sludge volumes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Low power and chemical requirements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Highly portable, skid mounted, automated system with small footprint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C4B055-A87C-404E-A0BC-97DBC2EE0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507" y="1772816"/>
            <a:ext cx="4618730" cy="402370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094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Collaboration with WTN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916833"/>
            <a:ext cx="9109232" cy="417605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Winning the Innovation Challenge 1 will enable AFECO to accelerate the development of bio-cage #2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Access to a WTN test facility will provide unique support and opportunities for testing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Develop further contacts to continue roll out of bio‑cage #1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A9DEC5-DFF8-4EFB-9229-DE09CF8048E5}"/>
              </a:ext>
            </a:extLst>
          </p:cNvPr>
          <p:cNvSpPr/>
          <p:nvPr/>
        </p:nvSpPr>
        <p:spPr>
          <a:xfrm>
            <a:off x="9588608" y="1376992"/>
            <a:ext cx="1980000" cy="1980000"/>
          </a:xfrm>
          <a:prstGeom prst="ellipse">
            <a:avLst/>
          </a:prstGeom>
          <a:solidFill>
            <a:srgbClr val="00646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en-GB" sz="3600" dirty="0">
              <a:latin typeface="Avenir LT Std 35 Light" panose="020B0402020203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GB" sz="1300" dirty="0">
                <a:latin typeface="Avenir LT Std 35 Light" panose="020B0402020203020204" pitchFamily="34" charset="0"/>
              </a:rPr>
              <a:t>ACCELERATED TIME TO MARKET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9FE2841-52BA-42B3-93BE-5A023DD6C59F}"/>
              </a:ext>
            </a:extLst>
          </p:cNvPr>
          <p:cNvSpPr/>
          <p:nvPr/>
        </p:nvSpPr>
        <p:spPr>
          <a:xfrm>
            <a:off x="9768408" y="4401288"/>
            <a:ext cx="1620000" cy="1620000"/>
          </a:xfrm>
          <a:prstGeom prst="ellipse">
            <a:avLst/>
          </a:prstGeom>
          <a:solidFill>
            <a:srgbClr val="F0695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en-GB" sz="4800" dirty="0">
              <a:latin typeface="Avenir LT Std 35 Light" panose="020B0402020203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GB" sz="1200" dirty="0">
                <a:latin typeface="Avenir LT Std 35 Light" panose="020B0402020203020204" pitchFamily="34" charset="0"/>
              </a:rPr>
              <a:t>REDUCTION IN SLUDGE TRANSPORT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5D026CE-74DA-4B6C-A8D8-4203A82B1E61}"/>
              </a:ext>
            </a:extLst>
          </p:cNvPr>
          <p:cNvSpPr/>
          <p:nvPr/>
        </p:nvSpPr>
        <p:spPr>
          <a:xfrm>
            <a:off x="10344672" y="2997152"/>
            <a:ext cx="1800000" cy="1800000"/>
          </a:xfrm>
          <a:prstGeom prst="ellipse">
            <a:avLst/>
          </a:prstGeom>
          <a:solidFill>
            <a:srgbClr val="A7A9A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Avenir LT Std 35 Light" panose="020B0402020203020204" pitchFamily="34" charset="0"/>
            </a:endParaRPr>
          </a:p>
          <a:p>
            <a:pPr algn="ctr"/>
            <a:endParaRPr lang="en-GB" sz="1600" dirty="0">
              <a:latin typeface="Avenir LT Std 35 Light" panose="020B0402020203020204" pitchFamily="34" charset="0"/>
            </a:endParaRPr>
          </a:p>
          <a:p>
            <a:pPr algn="ctr"/>
            <a:endParaRPr lang="en-GB" sz="1600" dirty="0">
              <a:latin typeface="Avenir LT Std 35 Light" panose="020B0402020203020204" pitchFamily="34" charset="0"/>
            </a:endParaRPr>
          </a:p>
          <a:p>
            <a:pPr algn="ctr"/>
            <a:r>
              <a:rPr lang="en-GB" sz="1500" dirty="0">
                <a:latin typeface="Avenir LT Std 35 Light" panose="020B0402020203020204" pitchFamily="34" charset="0"/>
              </a:rPr>
              <a:t>IMPROVED EFFICIENCY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65852-DFCD-498C-AE5A-6F451D4B0F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984" y="4673825"/>
            <a:ext cx="1147769" cy="48959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63E4D-85D5-4CAD-8BA2-54065282A2A1}"/>
              </a:ext>
            </a:extLst>
          </p:cNvPr>
          <p:cNvCxnSpPr/>
          <p:nvPr/>
        </p:nvCxnSpPr>
        <p:spPr>
          <a:xfrm>
            <a:off x="10128408" y="5301208"/>
            <a:ext cx="9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A9E0F4-8BCB-4C4E-A5C9-5D70E976EE7B}"/>
              </a:ext>
            </a:extLst>
          </p:cNvPr>
          <p:cNvCxnSpPr/>
          <p:nvPr/>
        </p:nvCxnSpPr>
        <p:spPr>
          <a:xfrm>
            <a:off x="10714912" y="3897152"/>
            <a:ext cx="10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203A220F-6904-4B80-A357-337BB34568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912" y="3275858"/>
            <a:ext cx="1147769" cy="4895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A131E0-4D6F-44B9-B8FC-F160CA2AE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723" y="1575919"/>
            <a:ext cx="1147769" cy="48959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57CFFF-07AC-459F-90B4-C5CB4883E979}"/>
              </a:ext>
            </a:extLst>
          </p:cNvPr>
          <p:cNvCxnSpPr/>
          <p:nvPr/>
        </p:nvCxnSpPr>
        <p:spPr>
          <a:xfrm>
            <a:off x="10089462" y="2204864"/>
            <a:ext cx="97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881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8615</TotalTime>
  <Words>278</Words>
  <Application>Microsoft Office PowerPoint</Application>
  <PresentationFormat>Breedbeeld</PresentationFormat>
  <Paragraphs>72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6" baseType="lpstr">
      <vt:lpstr>Antipasto</vt:lpstr>
      <vt:lpstr>Arial</vt:lpstr>
      <vt:lpstr>Arial Rounded MT Bold</vt:lpstr>
      <vt:lpstr>Avenir LT Std 35 Light</vt:lpstr>
      <vt:lpstr>Avenir LT Std 55 Roman</vt:lpstr>
      <vt:lpstr>Calibri</vt:lpstr>
      <vt:lpstr>Comfortaa</vt:lpstr>
      <vt:lpstr>Office Theme</vt:lpstr>
      <vt:lpstr>1_Office Theme</vt:lpstr>
      <vt:lpstr>Bio-cage #2 – Aquatech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Sonja</dc:creator>
  <cp:lastModifiedBy>Stefan Bergsma</cp:lastModifiedBy>
  <cp:revision>512</cp:revision>
  <cp:lastPrinted>2017-03-12T18:54:52Z</cp:lastPrinted>
  <dcterms:created xsi:type="dcterms:W3CDTF">2011-12-26T19:27:03Z</dcterms:created>
  <dcterms:modified xsi:type="dcterms:W3CDTF">2019-11-01T10:58:04Z</dcterms:modified>
</cp:coreProperties>
</file>