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8" r:id="rId3"/>
    <p:sldId id="259" r:id="rId4"/>
    <p:sldId id="301" r:id="rId5"/>
    <p:sldId id="328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6D303-4AE3-4FA9-B6E4-520135648241}" v="182" dt="2019-10-30T16:35:34.73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0" autoAdjust="0"/>
    <p:restoredTop sz="95294" autoAdjust="0"/>
  </p:normalViewPr>
  <p:slideViewPr>
    <p:cSldViewPr snapToGrid="0">
      <p:cViewPr varScale="1">
        <p:scale>
          <a:sx n="86" d="100"/>
          <a:sy n="86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</a:t>
            </a:r>
            <a:r>
              <a:rPr lang="en-US" baseline="0" dirty="0"/>
              <a:t> hectare greenhouse - paprika</a:t>
            </a:r>
            <a:endParaRPr lang="en-US" dirty="0"/>
          </a:p>
        </c:rich>
      </c:tx>
      <c:layout>
        <c:manualLayout>
          <c:xMode val="edge"/>
          <c:yMode val="edge"/>
          <c:x val="0.14309301427411664"/>
          <c:y val="2.3323615160349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'mass balans 1st test'!$L$6</c:f>
              <c:strCache>
                <c:ptCount val="1"/>
                <c:pt idx="0">
                  <c:v>Na+ in DW tank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'mass balans 1st test'!$K$7:$K$12</c:f>
              <c:numCache>
                <c:formatCode>m/d/yyyy</c:formatCode>
                <c:ptCount val="6"/>
                <c:pt idx="0">
                  <c:v>43621</c:v>
                </c:pt>
                <c:pt idx="1">
                  <c:v>43623</c:v>
                </c:pt>
                <c:pt idx="2">
                  <c:v>43628</c:v>
                </c:pt>
                <c:pt idx="3">
                  <c:v>43630</c:v>
                </c:pt>
                <c:pt idx="4">
                  <c:v>43636</c:v>
                </c:pt>
                <c:pt idx="5">
                  <c:v>43642</c:v>
                </c:pt>
              </c:numCache>
            </c:numRef>
          </c:cat>
          <c:val>
            <c:numRef>
              <c:f>'mass balans 1st test'!$L$7:$L$12</c:f>
              <c:numCache>
                <c:formatCode>0.00</c:formatCode>
                <c:ptCount val="6"/>
                <c:pt idx="0">
                  <c:v>5.53</c:v>
                </c:pt>
                <c:pt idx="1">
                  <c:v>5.97</c:v>
                </c:pt>
                <c:pt idx="2">
                  <c:v>5.62</c:v>
                </c:pt>
                <c:pt idx="3">
                  <c:v>4.88</c:v>
                </c:pt>
                <c:pt idx="4">
                  <c:v>5.09</c:v>
                </c:pt>
                <c:pt idx="5">
                  <c:v>4.42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79-41CA-812E-B84C5814A54F}"/>
            </c:ext>
          </c:extLst>
        </c:ser>
        <c:ser>
          <c:idx val="1"/>
          <c:order val="1"/>
          <c:tx>
            <c:strRef>
              <c:f>'mass balans 1st test'!$M$6</c:f>
              <c:strCache>
                <c:ptCount val="1"/>
                <c:pt idx="0">
                  <c:v>Na+ in DW na WF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'mass balans 1st test'!$K$7:$K$12</c:f>
              <c:numCache>
                <c:formatCode>m/d/yyyy</c:formatCode>
                <c:ptCount val="6"/>
                <c:pt idx="0">
                  <c:v>43621</c:v>
                </c:pt>
                <c:pt idx="1">
                  <c:v>43623</c:v>
                </c:pt>
                <c:pt idx="2">
                  <c:v>43628</c:v>
                </c:pt>
                <c:pt idx="3">
                  <c:v>43630</c:v>
                </c:pt>
                <c:pt idx="4">
                  <c:v>43636</c:v>
                </c:pt>
                <c:pt idx="5">
                  <c:v>43642</c:v>
                </c:pt>
              </c:numCache>
            </c:numRef>
          </c:cat>
          <c:val>
            <c:numRef>
              <c:f>'mass balans 1st test'!$M$7:$M$12</c:f>
              <c:numCache>
                <c:formatCode>0.00</c:formatCode>
                <c:ptCount val="6"/>
                <c:pt idx="0">
                  <c:v>3.62</c:v>
                </c:pt>
                <c:pt idx="1">
                  <c:v>3.83</c:v>
                </c:pt>
                <c:pt idx="2">
                  <c:v>4.1100000000000003</c:v>
                </c:pt>
                <c:pt idx="3">
                  <c:v>4.0199999999999996</c:v>
                </c:pt>
                <c:pt idx="4">
                  <c:v>4.22</c:v>
                </c:pt>
                <c:pt idx="5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79-41CA-812E-B84C5814A54F}"/>
            </c:ext>
          </c:extLst>
        </c:ser>
        <c:ser>
          <c:idx val="2"/>
          <c:order val="2"/>
          <c:tx>
            <c:strRef>
              <c:f>'mass balans 1st test'!$N$6</c:f>
              <c:strCache>
                <c:ptCount val="1"/>
                <c:pt idx="0">
                  <c:v>Na+ in DW zonder WF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'mass balans 1st test'!$K$7:$K$12</c:f>
              <c:numCache>
                <c:formatCode>m/d/yyyy</c:formatCode>
                <c:ptCount val="6"/>
                <c:pt idx="0">
                  <c:v>43621</c:v>
                </c:pt>
                <c:pt idx="1">
                  <c:v>43623</c:v>
                </c:pt>
                <c:pt idx="2">
                  <c:v>43628</c:v>
                </c:pt>
                <c:pt idx="3">
                  <c:v>43630</c:v>
                </c:pt>
                <c:pt idx="4">
                  <c:v>43636</c:v>
                </c:pt>
                <c:pt idx="5">
                  <c:v>43642</c:v>
                </c:pt>
              </c:numCache>
            </c:numRef>
          </c:cat>
          <c:val>
            <c:numRef>
              <c:f>'mass balans 1st test'!$N$7:$N$12</c:f>
              <c:numCache>
                <c:formatCode>0.00</c:formatCode>
                <c:ptCount val="6"/>
                <c:pt idx="0" formatCode="General">
                  <c:v>6.82</c:v>
                </c:pt>
                <c:pt idx="1">
                  <c:v>7.946315789473684</c:v>
                </c:pt>
                <c:pt idx="2">
                  <c:v>9.9331578947368424</c:v>
                </c:pt>
                <c:pt idx="3">
                  <c:v>10.295263157894738</c:v>
                </c:pt>
                <c:pt idx="4">
                  <c:v>11.119473684210528</c:v>
                </c:pt>
                <c:pt idx="5">
                  <c:v>12.843684210526316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79-41CA-812E-B84C5814A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5241320"/>
        <c:axId val="1115242304"/>
      </c:lineChart>
      <c:dateAx>
        <c:axId val="11152413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15242304"/>
        <c:crosses val="autoZero"/>
        <c:auto val="1"/>
        <c:lblOffset val="100"/>
        <c:baseTimeUnit val="days"/>
        <c:majorUnit val="2"/>
        <c:majorTimeUnit val="days"/>
      </c:dateAx>
      <c:valAx>
        <c:axId val="111524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1524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solidFill>
        <a:srgbClr val="8BAA00"/>
      </a:solidFill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10/31/2019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10/31/2019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5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837398"/>
            <a:ext cx="4846320" cy="4915339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WTN innovation voucher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</a:t>
            </a:r>
            <a:r>
              <a:rPr lang="en-US" sz="3200" dirty="0"/>
              <a:t>esticide free emission of wastewater in a Dutch greenhouse </a:t>
            </a:r>
            <a:br>
              <a:rPr lang="en-US" sz="4000" dirty="0"/>
            </a:br>
            <a:br>
              <a:rPr lang="en-US" sz="4000" dirty="0"/>
            </a:br>
            <a:r>
              <a:rPr lang="en-US" sz="2200" dirty="0"/>
              <a:t>Willem van Baak  </a:t>
            </a:r>
            <a:br>
              <a:rPr lang="en-US" sz="2200" dirty="0"/>
            </a:br>
            <a:r>
              <a:rPr lang="en-US" sz="2200" dirty="0"/>
              <a:t>owner Water Future BV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97FF12-67DC-45DF-BB28-F470E99B4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777" y="5432694"/>
            <a:ext cx="4846320" cy="448056"/>
          </a:xfrm>
        </p:spPr>
        <p:txBody>
          <a:bodyPr>
            <a:normAutofit fontScale="85000" lnSpcReduction="10000"/>
          </a:bodyPr>
          <a:lstStyle/>
          <a:p>
            <a:r>
              <a:rPr lang="nl-NL" dirty="0" err="1"/>
              <a:t>Aquatech</a:t>
            </a:r>
            <a:r>
              <a:rPr lang="nl-NL" dirty="0"/>
              <a:t>, Amsterdam, The Netherlands         07/11/2019</a:t>
            </a:r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E30F1-781F-47FF-B85F-7D936ED61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32" y="6157799"/>
            <a:ext cx="2553698" cy="5859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A3C753-48F9-4510-B437-1F77CAA18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07" y="0"/>
            <a:ext cx="3829584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412776"/>
            <a:ext cx="6907303" cy="489277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6851" y="1700808"/>
            <a:ext cx="367240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Greenhouses in the Netherlands</a:t>
            </a:r>
          </a:p>
        </p:txBody>
      </p:sp>
      <p:pic>
        <p:nvPicPr>
          <p:cNvPr id="1048" name="Picture 24" descr="C:\Users\wvba\AppData\Local\Microsoft\Windows\Temporary Internet Files\Content.IE5\CJVBO9MO\1352846941769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3751488"/>
            <a:ext cx="2106967" cy="13033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</p:pic>
      <p:pic>
        <p:nvPicPr>
          <p:cNvPr id="1050" name="Picture 26" descr="C:\Users\wvba\AppData\Local\Microsoft\Windows\Temporary Internet Files\Content.IE5\CJVBO9MO\120px-Water_Symbol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23" y="4403170"/>
            <a:ext cx="728241" cy="4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5640" y="3775557"/>
            <a:ext cx="108012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fertilisers</a:t>
            </a:r>
          </a:p>
        </p:txBody>
      </p:sp>
      <p:pic>
        <p:nvPicPr>
          <p:cNvPr id="1052" name="Picture 28" descr="C:\Users\wvba\AppData\Local\Microsoft\Windows\Temporary Internet Files\Content.IE5\3NVV7E0C\spray-24302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51" y="4271240"/>
            <a:ext cx="398090" cy="7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08432" y="1374900"/>
            <a:ext cx="3199284" cy="317009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Discard  recirculation water</a:t>
            </a:r>
          </a:p>
          <a:p>
            <a:r>
              <a:rPr lang="en-GB" sz="1400" dirty="0"/>
              <a:t>Reason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high Na</a:t>
            </a:r>
            <a:r>
              <a:rPr lang="en-GB" sz="1400" baseline="30000" dirty="0"/>
              <a:t>+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poison for crops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r>
              <a:rPr lang="en-GB" sz="1400" dirty="0"/>
              <a:t>Consequence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pesticide release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environmental pollution</a:t>
            </a:r>
          </a:p>
          <a:p>
            <a:pPr marL="285750" indent="-285750">
              <a:buFontTx/>
              <a:buChar char="-"/>
            </a:pPr>
            <a:r>
              <a:rPr lang="en-GB" sz="1400" b="1" dirty="0"/>
              <a:t>2018: forbidden, degradation obliged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r>
              <a:rPr lang="en-GB" sz="1400" dirty="0"/>
              <a:t>Longer term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2027: zero emission water &amp; nutrients   </a:t>
            </a:r>
          </a:p>
        </p:txBody>
      </p:sp>
      <p:pic>
        <p:nvPicPr>
          <p:cNvPr id="1053" name="Picture 29" descr="C:\Users\wvba\AppData\Local\Microsoft\Windows\Temporary Internet Files\Content.IE5\WKKGXXB0\admittance-98620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08" y="2070140"/>
            <a:ext cx="775317" cy="7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C:\Users\wvba\AppData\Local\Microsoft\Windows\Temporary Internet Files\Content.IE5\3NVV7E0C\spray-24302_640[1].png">
            <a:extLst>
              <a:ext uri="{FF2B5EF4-FFF2-40B4-BE49-F238E27FC236}">
                <a16:creationId xmlns:a16="http://schemas.microsoft.com/office/drawing/2014/main" id="{41DD930E-5D1E-4C35-BC1B-E41FA827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68" y="4311110"/>
            <a:ext cx="398090" cy="7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9108F2B-4E62-4518-8826-066C18982CFD}"/>
              </a:ext>
            </a:extLst>
          </p:cNvPr>
          <p:cNvSpPr txBox="1">
            <a:spLocks/>
          </p:cNvSpPr>
          <p:nvPr/>
        </p:nvSpPr>
        <p:spPr>
          <a:xfrm>
            <a:off x="1008704" y="146497"/>
            <a:ext cx="9371949" cy="1183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Dutch </a:t>
            </a:r>
            <a:r>
              <a:rPr lang="nl-NL" dirty="0" err="1"/>
              <a:t>greenhouse</a:t>
            </a:r>
            <a:r>
              <a:rPr lang="nl-NL" dirty="0"/>
              <a:t>:  </a:t>
            </a:r>
            <a:r>
              <a:rPr lang="nl-NL" dirty="0" err="1"/>
              <a:t>problem</a:t>
            </a:r>
            <a:r>
              <a:rPr lang="nl-NL" dirty="0"/>
              <a:t> &amp; solution</a:t>
            </a:r>
            <a:endParaRPr lang="en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486185-5E11-4F4A-B6E4-09E9B977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5920" y="6624320"/>
            <a:ext cx="9115735" cy="233680"/>
          </a:xfrm>
        </p:spPr>
        <p:txBody>
          <a:bodyPr/>
          <a:lstStyle/>
          <a:p>
            <a:r>
              <a:rPr lang="en-GB" dirty="0"/>
              <a:t>07-11-2019 </a:t>
            </a:r>
            <a:r>
              <a:rPr lang="en-GB" dirty="0" err="1"/>
              <a:t>Aquatech</a:t>
            </a:r>
            <a:r>
              <a:rPr lang="en-GB" dirty="0"/>
              <a:t> Amsterdam                                                                       WTN project – zero pesticide emission in greenhouse    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F03A0-50F0-4116-9213-BC80F9DF2CA9}"/>
              </a:ext>
            </a:extLst>
          </p:cNvPr>
          <p:cNvSpPr txBox="1"/>
          <p:nvPr/>
        </p:nvSpPr>
        <p:spPr>
          <a:xfrm>
            <a:off x="8408432" y="4616912"/>
            <a:ext cx="3199284" cy="209288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Solution: 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Water Future developed new CED technology and system 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ion  (Na</a:t>
            </a:r>
            <a:r>
              <a:rPr lang="en-GB" sz="1400" baseline="30000" dirty="0"/>
              <a:t>+</a:t>
            </a:r>
            <a:r>
              <a:rPr lang="en-GB" sz="1400" dirty="0"/>
              <a:t>) selective separation by an electrical driven process</a:t>
            </a:r>
          </a:p>
          <a:p>
            <a:pPr marL="285750" indent="-285750">
              <a:buFontTx/>
              <a:buChar char="-"/>
            </a:pPr>
            <a:r>
              <a:rPr lang="en-GB" sz="1400" b="1" dirty="0"/>
              <a:t>Concentrated waste stream is pesticide </a:t>
            </a:r>
            <a:r>
              <a:rPr lang="en-GB" sz="1400" b="1" dirty="0" err="1"/>
              <a:t>pesticide</a:t>
            </a:r>
            <a:r>
              <a:rPr lang="en-GB" sz="1400" b="1" dirty="0"/>
              <a:t> free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r>
              <a:rPr lang="en-GB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6098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E59D-42DB-43AD-A3F9-6925C7FB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-263555"/>
            <a:ext cx="9371949" cy="1183566"/>
          </a:xfrm>
        </p:spPr>
        <p:txBody>
          <a:bodyPr/>
          <a:lstStyle/>
          <a:p>
            <a:pPr algn="ctr"/>
            <a:r>
              <a:rPr lang="nl-NL" dirty="0" err="1"/>
              <a:t>Greenhouse</a:t>
            </a:r>
            <a:r>
              <a:rPr lang="nl-NL" dirty="0"/>
              <a:t> solution </a:t>
            </a:r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0A3B3-7275-402C-876F-D00FE889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07-11-2019 Aquatech Amsterdam                                                                       WTN project – zero pesticide emission in greenhouse   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A37920-22A6-4019-8D61-011F3CC486A9}"/>
              </a:ext>
            </a:extLst>
          </p:cNvPr>
          <p:cNvSpPr/>
          <p:nvPr/>
        </p:nvSpPr>
        <p:spPr>
          <a:xfrm>
            <a:off x="4151176" y="3097596"/>
            <a:ext cx="276225" cy="23241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139BE8E-A922-41AE-861D-6E69ACEB9338}"/>
              </a:ext>
            </a:extLst>
          </p:cNvPr>
          <p:cNvSpPr/>
          <p:nvPr/>
        </p:nvSpPr>
        <p:spPr>
          <a:xfrm>
            <a:off x="8840220" y="3053457"/>
            <a:ext cx="276225" cy="232410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A796ED-9B24-43E1-AF26-72241A32172F}"/>
              </a:ext>
            </a:extLst>
          </p:cNvPr>
          <p:cNvSpPr/>
          <p:nvPr/>
        </p:nvSpPr>
        <p:spPr>
          <a:xfrm>
            <a:off x="7389134" y="3086694"/>
            <a:ext cx="276225" cy="232410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C03800-7391-4744-985F-5A9A745F8BEC}"/>
              </a:ext>
            </a:extLst>
          </p:cNvPr>
          <p:cNvSpPr/>
          <p:nvPr/>
        </p:nvSpPr>
        <p:spPr>
          <a:xfrm>
            <a:off x="2813811" y="3012551"/>
            <a:ext cx="276225" cy="240030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824128-1180-418D-9378-187215295227}"/>
              </a:ext>
            </a:extLst>
          </p:cNvPr>
          <p:cNvSpPr txBox="1"/>
          <p:nvPr/>
        </p:nvSpPr>
        <p:spPr>
          <a:xfrm>
            <a:off x="4659436" y="2174648"/>
            <a:ext cx="2464761" cy="64633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Greenhouse drain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ater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recycling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B19FA2-59AE-4DCB-B47B-A321281F1029}"/>
              </a:ext>
            </a:extLst>
          </p:cNvPr>
          <p:cNvSpPr txBox="1"/>
          <p:nvPr/>
        </p:nvSpPr>
        <p:spPr>
          <a:xfrm>
            <a:off x="4692153" y="3097596"/>
            <a:ext cx="454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6BD5F7-D5CB-4B53-BCC8-04454889B679}"/>
              </a:ext>
            </a:extLst>
          </p:cNvPr>
          <p:cNvSpPr txBox="1"/>
          <p:nvPr/>
        </p:nvSpPr>
        <p:spPr>
          <a:xfrm>
            <a:off x="4757422" y="3527768"/>
            <a:ext cx="454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F76332-63F4-4FDF-8C66-EF51C5A3DE8E}"/>
              </a:ext>
            </a:extLst>
          </p:cNvPr>
          <p:cNvSpPr txBox="1"/>
          <p:nvPr/>
        </p:nvSpPr>
        <p:spPr>
          <a:xfrm>
            <a:off x="4701678" y="3897696"/>
            <a:ext cx="510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730002-4D7A-4C09-9A50-C4A438A4813C}"/>
              </a:ext>
            </a:extLst>
          </p:cNvPr>
          <p:cNvSpPr txBox="1"/>
          <p:nvPr/>
        </p:nvSpPr>
        <p:spPr>
          <a:xfrm>
            <a:off x="4717917" y="4440621"/>
            <a:ext cx="55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43862F-71AD-4FB7-BAE9-1E75101AC509}"/>
              </a:ext>
            </a:extLst>
          </p:cNvPr>
          <p:cNvSpPr txBox="1"/>
          <p:nvPr/>
        </p:nvSpPr>
        <p:spPr>
          <a:xfrm>
            <a:off x="6549681" y="3079024"/>
            <a:ext cx="454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5F8529-2BA0-443E-BAA3-004356F231D3}"/>
              </a:ext>
            </a:extLst>
          </p:cNvPr>
          <p:cNvSpPr txBox="1"/>
          <p:nvPr/>
        </p:nvSpPr>
        <p:spPr>
          <a:xfrm>
            <a:off x="6399269" y="3541699"/>
            <a:ext cx="53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230F7A-32FF-4B43-BAC5-423BB5BBAF6C}"/>
              </a:ext>
            </a:extLst>
          </p:cNvPr>
          <p:cNvSpPr txBox="1"/>
          <p:nvPr/>
        </p:nvSpPr>
        <p:spPr>
          <a:xfrm>
            <a:off x="6482155" y="3991154"/>
            <a:ext cx="596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1CDBBBE-A950-460F-A174-F429513CE2F9}"/>
              </a:ext>
            </a:extLst>
          </p:cNvPr>
          <p:cNvSpPr txBox="1"/>
          <p:nvPr/>
        </p:nvSpPr>
        <p:spPr>
          <a:xfrm>
            <a:off x="6435184" y="4467410"/>
            <a:ext cx="596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CC2FE73-B09C-4181-91C9-08AC3361A648}"/>
              </a:ext>
            </a:extLst>
          </p:cNvPr>
          <p:cNvCxnSpPr/>
          <p:nvPr/>
        </p:nvCxnSpPr>
        <p:spPr>
          <a:xfrm flipH="1">
            <a:off x="3755891" y="3260266"/>
            <a:ext cx="962026" cy="29021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81C88C3-79FA-4870-86C8-C4B84D5131A1}"/>
              </a:ext>
            </a:extLst>
          </p:cNvPr>
          <p:cNvCxnSpPr/>
          <p:nvPr/>
        </p:nvCxnSpPr>
        <p:spPr>
          <a:xfrm flipH="1">
            <a:off x="3994016" y="3680705"/>
            <a:ext cx="833436" cy="21699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8379BB0-0107-4D08-9E23-A15A00669924}"/>
              </a:ext>
            </a:extLst>
          </p:cNvPr>
          <p:cNvCxnSpPr/>
          <p:nvPr/>
        </p:nvCxnSpPr>
        <p:spPr>
          <a:xfrm flipH="1">
            <a:off x="4482168" y="4088196"/>
            <a:ext cx="274277" cy="7322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11F852A-12FD-47DA-8D95-ADD7F44A0C98}"/>
              </a:ext>
            </a:extLst>
          </p:cNvPr>
          <p:cNvCxnSpPr/>
          <p:nvPr/>
        </p:nvCxnSpPr>
        <p:spPr>
          <a:xfrm>
            <a:off x="6913431" y="3241694"/>
            <a:ext cx="974228" cy="29021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BC13DE8-070B-4A6E-9523-D5C01192ECC9}"/>
              </a:ext>
            </a:extLst>
          </p:cNvPr>
          <p:cNvCxnSpPr>
            <a:cxnSpLocks/>
          </p:cNvCxnSpPr>
          <p:nvPr/>
        </p:nvCxnSpPr>
        <p:spPr>
          <a:xfrm>
            <a:off x="6938964" y="3755044"/>
            <a:ext cx="755033" cy="18886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58F153C-1255-4092-B65E-BBE15886A14E}"/>
              </a:ext>
            </a:extLst>
          </p:cNvPr>
          <p:cNvCxnSpPr/>
          <p:nvPr/>
        </p:nvCxnSpPr>
        <p:spPr>
          <a:xfrm>
            <a:off x="4450202" y="4161418"/>
            <a:ext cx="338207" cy="18097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E8AD281-0B26-427C-B9B7-9ADAE6BEC7FD}"/>
              </a:ext>
            </a:extLst>
          </p:cNvPr>
          <p:cNvCxnSpPr/>
          <p:nvPr/>
        </p:nvCxnSpPr>
        <p:spPr>
          <a:xfrm flipH="1">
            <a:off x="4482168" y="4584688"/>
            <a:ext cx="274277" cy="7322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02F13BE-CC24-4E3C-BE25-1F1FF75A1C9D}"/>
              </a:ext>
            </a:extLst>
          </p:cNvPr>
          <p:cNvCxnSpPr/>
          <p:nvPr/>
        </p:nvCxnSpPr>
        <p:spPr>
          <a:xfrm>
            <a:off x="4450202" y="4657910"/>
            <a:ext cx="338207" cy="18097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ED47498-2057-4929-BBF4-7882B96AE278}"/>
              </a:ext>
            </a:extLst>
          </p:cNvPr>
          <p:cNvCxnSpPr>
            <a:endCxn id="47" idx="1"/>
          </p:cNvCxnSpPr>
          <p:nvPr/>
        </p:nvCxnSpPr>
        <p:spPr>
          <a:xfrm>
            <a:off x="7124198" y="4160041"/>
            <a:ext cx="264936" cy="8870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750AD92-76D6-442A-8CED-F3892D658909}"/>
              </a:ext>
            </a:extLst>
          </p:cNvPr>
          <p:cNvCxnSpPr>
            <a:stCxn id="47" idx="1"/>
          </p:cNvCxnSpPr>
          <p:nvPr/>
        </p:nvCxnSpPr>
        <p:spPr>
          <a:xfrm flipH="1">
            <a:off x="7124198" y="4248745"/>
            <a:ext cx="264936" cy="19049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D233F95-4EEB-4BD3-AA99-91D07CF7D1A3}"/>
              </a:ext>
            </a:extLst>
          </p:cNvPr>
          <p:cNvCxnSpPr/>
          <p:nvPr/>
        </p:nvCxnSpPr>
        <p:spPr>
          <a:xfrm>
            <a:off x="7098277" y="4656016"/>
            <a:ext cx="264936" cy="8870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0CB0878-BFEC-4D18-B955-C97FADEBC280}"/>
              </a:ext>
            </a:extLst>
          </p:cNvPr>
          <p:cNvCxnSpPr/>
          <p:nvPr/>
        </p:nvCxnSpPr>
        <p:spPr>
          <a:xfrm flipH="1">
            <a:off x="7104046" y="4763056"/>
            <a:ext cx="264936" cy="19049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A2348962-C02E-4981-9F03-1567B15B51C9}"/>
              </a:ext>
            </a:extLst>
          </p:cNvPr>
          <p:cNvSpPr/>
          <p:nvPr/>
        </p:nvSpPr>
        <p:spPr>
          <a:xfrm>
            <a:off x="5213047" y="4341683"/>
            <a:ext cx="704849" cy="65999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prstClr val="black"/>
                </a:solidFill>
                <a:latin typeface="Calibri"/>
              </a:rPr>
              <a:t>pesticide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CED3756-6E01-4F73-BC23-4001A5917B84}"/>
              </a:ext>
            </a:extLst>
          </p:cNvPr>
          <p:cNvSpPr/>
          <p:nvPr/>
        </p:nvSpPr>
        <p:spPr>
          <a:xfrm>
            <a:off x="5585984" y="3375607"/>
            <a:ext cx="704849" cy="542628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GB" sz="1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3178B51-9E86-428E-B74E-BEBA7D3FFDB2}"/>
              </a:ext>
            </a:extLst>
          </p:cNvPr>
          <p:cNvCxnSpPr/>
          <p:nvPr/>
        </p:nvCxnSpPr>
        <p:spPr>
          <a:xfrm>
            <a:off x="6020954" y="3922528"/>
            <a:ext cx="4965" cy="42287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8224CDC-B21C-4896-894D-3167D55F2418}"/>
              </a:ext>
            </a:extLst>
          </p:cNvPr>
          <p:cNvCxnSpPr/>
          <p:nvPr/>
        </p:nvCxnSpPr>
        <p:spPr>
          <a:xfrm>
            <a:off x="5581019" y="4988266"/>
            <a:ext cx="4965" cy="42287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5BCE445-1088-47BF-8FD9-EE273CB2BE70}"/>
              </a:ext>
            </a:extLst>
          </p:cNvPr>
          <p:cNvSpPr txBox="1"/>
          <p:nvPr/>
        </p:nvSpPr>
        <p:spPr>
          <a:xfrm>
            <a:off x="4654469" y="5790513"/>
            <a:ext cx="2464761" cy="64633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stable low Na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re-use in  greenhouse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ED23AC-FBC2-4CAE-994B-A61B2AD5EFB3}"/>
              </a:ext>
            </a:extLst>
          </p:cNvPr>
          <p:cNvSpPr/>
          <p:nvPr/>
        </p:nvSpPr>
        <p:spPr>
          <a:xfrm>
            <a:off x="9329051" y="3366317"/>
            <a:ext cx="696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99F657E-C2B1-42A0-8B53-59A233C69D67}"/>
              </a:ext>
            </a:extLst>
          </p:cNvPr>
          <p:cNvSpPr/>
          <p:nvPr/>
        </p:nvSpPr>
        <p:spPr>
          <a:xfrm>
            <a:off x="2062316" y="3377654"/>
            <a:ext cx="4988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E22B2C3-72F9-4E55-823F-F7D2BEA4D8F1}"/>
              </a:ext>
            </a:extLst>
          </p:cNvPr>
          <p:cNvSpPr txBox="1"/>
          <p:nvPr/>
        </p:nvSpPr>
        <p:spPr>
          <a:xfrm>
            <a:off x="7846580" y="4456688"/>
            <a:ext cx="835572" cy="954107"/>
          </a:xfrm>
          <a:prstGeom prst="rect">
            <a:avLst/>
          </a:prstGeom>
          <a:solidFill>
            <a:srgbClr val="B4DCFA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Discard water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without pesticide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88C852-CC98-43B0-B9CF-28BEF48D1FA8}"/>
              </a:ext>
            </a:extLst>
          </p:cNvPr>
          <p:cNvSpPr txBox="1"/>
          <p:nvPr/>
        </p:nvSpPr>
        <p:spPr>
          <a:xfrm>
            <a:off x="2573700" y="1399352"/>
            <a:ext cx="7044600" cy="584775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ion-selective desalination system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recirculation water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Arrow: Curved Up 78">
            <a:extLst>
              <a:ext uri="{FF2B5EF4-FFF2-40B4-BE49-F238E27FC236}">
                <a16:creationId xmlns:a16="http://schemas.microsoft.com/office/drawing/2014/main" id="{ED967CCA-D179-4074-A8FD-44B97CE5221D}"/>
              </a:ext>
            </a:extLst>
          </p:cNvPr>
          <p:cNvSpPr/>
          <p:nvPr/>
        </p:nvSpPr>
        <p:spPr>
          <a:xfrm>
            <a:off x="8055433" y="5421696"/>
            <a:ext cx="417866" cy="408955"/>
          </a:xfrm>
          <a:prstGeom prst="curvedUpArrow">
            <a:avLst/>
          </a:prstGeom>
          <a:solidFill>
            <a:srgbClr val="B4DCFA"/>
          </a:solidFill>
          <a:ln w="158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Arrow: Curved Up 79">
            <a:extLst>
              <a:ext uri="{FF2B5EF4-FFF2-40B4-BE49-F238E27FC236}">
                <a16:creationId xmlns:a16="http://schemas.microsoft.com/office/drawing/2014/main" id="{98A9C539-9C04-4599-922D-44A34A1B226D}"/>
              </a:ext>
            </a:extLst>
          </p:cNvPr>
          <p:cNvSpPr/>
          <p:nvPr/>
        </p:nvSpPr>
        <p:spPr>
          <a:xfrm rot="10613959">
            <a:off x="8044678" y="4019286"/>
            <a:ext cx="417866" cy="408955"/>
          </a:xfrm>
          <a:prstGeom prst="curvedUpArrow">
            <a:avLst/>
          </a:prstGeom>
          <a:solidFill>
            <a:srgbClr val="B4DCFA"/>
          </a:solidFill>
          <a:ln w="158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F7E323F-D3CE-406C-8B44-65BEE013A063}"/>
              </a:ext>
            </a:extLst>
          </p:cNvPr>
          <p:cNvSpPr txBox="1"/>
          <p:nvPr/>
        </p:nvSpPr>
        <p:spPr>
          <a:xfrm>
            <a:off x="3200601" y="4509163"/>
            <a:ext cx="835572" cy="954107"/>
          </a:xfrm>
          <a:prstGeom prst="rect">
            <a:avLst/>
          </a:prstGeom>
          <a:solidFill>
            <a:srgbClr val="B4DCFA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Discard water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without pesticide</a:t>
            </a:r>
          </a:p>
        </p:txBody>
      </p:sp>
      <p:sp>
        <p:nvSpPr>
          <p:cNvPr id="82" name="Arrow: Curved Up 81">
            <a:extLst>
              <a:ext uri="{FF2B5EF4-FFF2-40B4-BE49-F238E27FC236}">
                <a16:creationId xmlns:a16="http://schemas.microsoft.com/office/drawing/2014/main" id="{DCBE9F17-3486-4CF2-A1F9-8AE005E3F4D8}"/>
              </a:ext>
            </a:extLst>
          </p:cNvPr>
          <p:cNvSpPr/>
          <p:nvPr/>
        </p:nvSpPr>
        <p:spPr>
          <a:xfrm>
            <a:off x="3409454" y="5474171"/>
            <a:ext cx="417866" cy="408955"/>
          </a:xfrm>
          <a:prstGeom prst="curvedUpArrow">
            <a:avLst/>
          </a:prstGeom>
          <a:solidFill>
            <a:srgbClr val="B4DCFA"/>
          </a:solidFill>
          <a:ln w="158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Arrow: Curved Up 82">
            <a:extLst>
              <a:ext uri="{FF2B5EF4-FFF2-40B4-BE49-F238E27FC236}">
                <a16:creationId xmlns:a16="http://schemas.microsoft.com/office/drawing/2014/main" id="{F4010FD4-FC1D-48E8-B9E6-726BB926C921}"/>
              </a:ext>
            </a:extLst>
          </p:cNvPr>
          <p:cNvSpPr/>
          <p:nvPr/>
        </p:nvSpPr>
        <p:spPr>
          <a:xfrm rot="10613959">
            <a:off x="3341078" y="4099928"/>
            <a:ext cx="417866" cy="408955"/>
          </a:xfrm>
          <a:prstGeom prst="curvedUpArrow">
            <a:avLst/>
          </a:prstGeom>
          <a:solidFill>
            <a:srgbClr val="B4DCFA"/>
          </a:solidFill>
          <a:ln w="158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F56CC-8DF7-4545-85A2-E2A8B73B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580" y="411193"/>
            <a:ext cx="2368499" cy="682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89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C2B24-DED5-47B1-9928-0B04CCA2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8A07A8-78E6-459E-9007-86E1FCBC6F34}"/>
              </a:ext>
            </a:extLst>
          </p:cNvPr>
          <p:cNvSpPr txBox="1">
            <a:spLocks/>
          </p:cNvSpPr>
          <p:nvPr/>
        </p:nvSpPr>
        <p:spPr>
          <a:xfrm>
            <a:off x="1008704" y="146497"/>
            <a:ext cx="9371949" cy="872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err="1"/>
              <a:t>Greenhouse</a:t>
            </a:r>
            <a:r>
              <a:rPr lang="nl-NL" dirty="0"/>
              <a:t> solution : </a:t>
            </a:r>
          </a:p>
          <a:p>
            <a:pPr algn="ctr"/>
            <a:r>
              <a:rPr lang="nl-NL" dirty="0"/>
              <a:t> </a:t>
            </a:r>
            <a:r>
              <a:rPr lang="nl-NL" dirty="0" err="1"/>
              <a:t>sustainable</a:t>
            </a:r>
            <a:r>
              <a:rPr lang="nl-NL" dirty="0"/>
              <a:t> &amp; </a:t>
            </a:r>
            <a:r>
              <a:rPr lang="nl-NL" dirty="0" err="1"/>
              <a:t>profitable</a:t>
            </a:r>
            <a:endParaRPr lang="en-NL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454A95-A951-4493-B4E8-C81141309369}"/>
              </a:ext>
            </a:extLst>
          </p:cNvPr>
          <p:cNvGraphicFramePr>
            <a:graphicFrameLocks/>
          </p:cNvGraphicFramePr>
          <p:nvPr/>
        </p:nvGraphicFramePr>
        <p:xfrm>
          <a:off x="371584" y="2304018"/>
          <a:ext cx="5323094" cy="398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FF3FEF6-1C09-47CC-B8EE-8DAF5026C180}"/>
              </a:ext>
            </a:extLst>
          </p:cNvPr>
          <p:cNvSpPr txBox="1">
            <a:spLocks/>
          </p:cNvSpPr>
          <p:nvPr/>
        </p:nvSpPr>
        <p:spPr>
          <a:xfrm>
            <a:off x="6629399" y="2304018"/>
            <a:ext cx="4608576" cy="39848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800" u="sng" dirty="0" err="1">
                <a:cs typeface="Arial" panose="020B0604020202020204" pitchFamily="34" charset="0"/>
              </a:rPr>
              <a:t>Advantages</a:t>
            </a:r>
            <a:endParaRPr lang="nl-NL" sz="1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dirty="0" err="1">
                <a:cs typeface="Arial" panose="020B0604020202020204" pitchFamily="34" charset="0"/>
              </a:rPr>
              <a:t>efficient</a:t>
            </a:r>
            <a:r>
              <a:rPr lang="nl-NL" sz="1800" dirty="0">
                <a:cs typeface="Arial" panose="020B0604020202020204" pitchFamily="34" charset="0"/>
              </a:rPr>
              <a:t> Na</a:t>
            </a:r>
            <a:r>
              <a:rPr lang="nl-NL" sz="1800" baseline="30000" dirty="0">
                <a:cs typeface="Arial" panose="020B0604020202020204" pitchFamily="34" charset="0"/>
              </a:rPr>
              <a:t>+</a:t>
            </a:r>
            <a:r>
              <a:rPr lang="nl-NL" sz="1800" dirty="0">
                <a:cs typeface="Arial" panose="020B0604020202020204" pitchFamily="34" charset="0"/>
              </a:rPr>
              <a:t> </a:t>
            </a:r>
            <a:r>
              <a:rPr lang="nl-NL" sz="1800" dirty="0" err="1">
                <a:cs typeface="Arial" panose="020B0604020202020204" pitchFamily="34" charset="0"/>
              </a:rPr>
              <a:t>removal</a:t>
            </a:r>
            <a:endParaRPr lang="nl-NL" sz="1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dirty="0" err="1">
                <a:cs typeface="Arial" panose="020B0604020202020204" pitchFamily="34" charset="0"/>
              </a:rPr>
              <a:t>stable</a:t>
            </a:r>
            <a:r>
              <a:rPr lang="nl-NL" sz="1800" dirty="0">
                <a:cs typeface="Arial" panose="020B0604020202020204" pitchFamily="34" charset="0"/>
              </a:rPr>
              <a:t> Na</a:t>
            </a:r>
            <a:r>
              <a:rPr lang="nl-NL" sz="1800" baseline="30000" dirty="0">
                <a:cs typeface="Arial" panose="020B0604020202020204" pitchFamily="34" charset="0"/>
              </a:rPr>
              <a:t>+ </a:t>
            </a:r>
            <a:r>
              <a:rPr lang="nl-NL" sz="1800" dirty="0">
                <a:cs typeface="Arial" panose="020B0604020202020204" pitchFamily="34" charset="0"/>
              </a:rPr>
              <a:t>level</a:t>
            </a:r>
            <a:r>
              <a:rPr lang="nl-NL" sz="1800" baseline="30000" dirty="0">
                <a:cs typeface="Arial" panose="020B0604020202020204" pitchFamily="34" charset="0"/>
              </a:rPr>
              <a:t> </a:t>
            </a:r>
            <a:r>
              <a:rPr lang="nl-NL" sz="1800" dirty="0">
                <a:cs typeface="Arial" panose="020B0604020202020204" pitchFamily="34" charset="0"/>
              </a:rPr>
              <a:t>in </a:t>
            </a:r>
            <a:r>
              <a:rPr lang="nl-NL" sz="1800" dirty="0" err="1">
                <a:cs typeface="Arial" panose="020B0604020202020204" pitchFamily="34" charset="0"/>
              </a:rPr>
              <a:t>recirculation</a:t>
            </a:r>
            <a:r>
              <a:rPr lang="nl-NL" sz="1800" dirty="0">
                <a:cs typeface="Arial" panose="020B0604020202020204" pitchFamily="34" charset="0"/>
              </a:rPr>
              <a:t> water</a:t>
            </a:r>
            <a:endParaRPr lang="nl-NL" sz="1800" baseline="300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dirty="0">
                <a:cs typeface="Arial" panose="020B0604020202020204" pitchFamily="34" charset="0"/>
              </a:rPr>
              <a:t>&gt; 80% water </a:t>
            </a:r>
            <a:r>
              <a:rPr lang="nl-NL" sz="1800" dirty="0" err="1">
                <a:cs typeface="Arial" panose="020B0604020202020204" pitchFamily="34" charset="0"/>
              </a:rPr>
              <a:t>saving</a:t>
            </a:r>
            <a:endParaRPr lang="nl-NL" sz="1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dirty="0">
                <a:cs typeface="Arial" panose="020B0604020202020204" pitchFamily="34" charset="0"/>
              </a:rPr>
              <a:t>80% </a:t>
            </a:r>
            <a:r>
              <a:rPr lang="nl-NL" sz="1800" dirty="0" err="1">
                <a:cs typeface="Arial" panose="020B0604020202020204" pitchFamily="34" charset="0"/>
              </a:rPr>
              <a:t>multivalent</a:t>
            </a:r>
            <a:r>
              <a:rPr lang="nl-NL" sz="1800" dirty="0">
                <a:cs typeface="Arial" panose="020B0604020202020204" pitchFamily="34" charset="0"/>
              </a:rPr>
              <a:t> </a:t>
            </a:r>
            <a:r>
              <a:rPr lang="nl-NL" sz="1800" dirty="0" err="1">
                <a:cs typeface="Arial" panose="020B0604020202020204" pitchFamily="34" charset="0"/>
              </a:rPr>
              <a:t>nutrient</a:t>
            </a:r>
            <a:r>
              <a:rPr lang="nl-NL" sz="1800" dirty="0">
                <a:cs typeface="Arial" panose="020B0604020202020204" pitchFamily="34" charset="0"/>
              </a:rPr>
              <a:t> </a:t>
            </a:r>
            <a:r>
              <a:rPr lang="nl-NL" sz="1800" dirty="0" err="1">
                <a:cs typeface="Arial" panose="020B0604020202020204" pitchFamily="34" charset="0"/>
              </a:rPr>
              <a:t>savings</a:t>
            </a:r>
            <a:endParaRPr lang="nl-NL" sz="1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dirty="0">
                <a:cs typeface="Arial" panose="020B0604020202020204" pitchFamily="34" charset="0"/>
              </a:rPr>
              <a:t>80% micro </a:t>
            </a:r>
            <a:r>
              <a:rPr lang="nl-NL" sz="1800" dirty="0" err="1">
                <a:cs typeface="Arial" panose="020B0604020202020204" pitchFamily="34" charset="0"/>
              </a:rPr>
              <a:t>nutrient</a:t>
            </a:r>
            <a:r>
              <a:rPr lang="nl-NL" sz="1800" dirty="0">
                <a:cs typeface="Arial" panose="020B0604020202020204" pitchFamily="34" charset="0"/>
              </a:rPr>
              <a:t> </a:t>
            </a:r>
            <a:r>
              <a:rPr lang="nl-NL" sz="1800" dirty="0" err="1">
                <a:cs typeface="Arial" panose="020B0604020202020204" pitchFamily="34" charset="0"/>
              </a:rPr>
              <a:t>savings</a:t>
            </a:r>
            <a:endParaRPr lang="nl-NL" sz="1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b="1" u="sng" dirty="0">
                <a:solidFill>
                  <a:srgbClr val="FF0000"/>
                </a:solidFill>
                <a:cs typeface="Arial" panose="020B0604020202020204" pitchFamily="34" charset="0"/>
              </a:rPr>
              <a:t>no pesticide </a:t>
            </a:r>
            <a:r>
              <a:rPr lang="nl-NL" sz="18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emission</a:t>
            </a:r>
            <a:r>
              <a:rPr lang="nl-NL" sz="1800" b="1" u="sng" dirty="0">
                <a:solidFill>
                  <a:srgbClr val="FF0000"/>
                </a:solidFill>
                <a:cs typeface="Arial" panose="020B0604020202020204" pitchFamily="34" charset="0"/>
              </a:rPr>
              <a:t> (&lt; 5%)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dirty="0" err="1">
                <a:cs typeface="Arial" panose="020B0604020202020204" pitchFamily="34" charset="0"/>
              </a:rPr>
              <a:t>simple</a:t>
            </a:r>
            <a:r>
              <a:rPr lang="nl-NL" sz="1800" dirty="0">
                <a:cs typeface="Arial" panose="020B0604020202020204" pitchFamily="34" charset="0"/>
              </a:rPr>
              <a:t> </a:t>
            </a:r>
            <a:r>
              <a:rPr lang="nl-NL" sz="1800" dirty="0" err="1">
                <a:cs typeface="Arial" panose="020B0604020202020204" pitchFamily="34" charset="0"/>
              </a:rPr>
              <a:t>and</a:t>
            </a:r>
            <a:r>
              <a:rPr lang="nl-NL" sz="1800" dirty="0">
                <a:cs typeface="Arial" panose="020B0604020202020204" pitchFamily="34" charset="0"/>
              </a:rPr>
              <a:t> </a:t>
            </a:r>
            <a:r>
              <a:rPr lang="nl-NL" sz="1800" dirty="0" err="1">
                <a:cs typeface="Arial" panose="020B0604020202020204" pitchFamily="34" charset="0"/>
              </a:rPr>
              <a:t>efficient</a:t>
            </a:r>
            <a:endParaRPr lang="nl-NL" sz="1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dirty="0" err="1">
                <a:cs typeface="Arial" panose="020B0604020202020204" pitchFamily="34" charset="0"/>
              </a:rPr>
              <a:t>cost</a:t>
            </a:r>
            <a:r>
              <a:rPr lang="nl-NL" sz="1800" dirty="0">
                <a:cs typeface="Arial" panose="020B0604020202020204" pitchFamily="34" charset="0"/>
              </a:rPr>
              <a:t> </a:t>
            </a:r>
            <a:r>
              <a:rPr lang="nl-NL" sz="1800" dirty="0" err="1">
                <a:cs typeface="Arial" panose="020B0604020202020204" pitchFamily="34" charset="0"/>
              </a:rPr>
              <a:t>effective</a:t>
            </a:r>
            <a:endParaRPr lang="nl-NL" sz="1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b="1" u="sng" dirty="0">
                <a:cs typeface="Arial" panose="020B0604020202020204" pitchFamily="34" charset="0"/>
              </a:rPr>
              <a:t>more </a:t>
            </a:r>
            <a:r>
              <a:rPr lang="nl-NL" sz="1800" b="1" u="sng" dirty="0" err="1">
                <a:cs typeface="Arial" panose="020B0604020202020204" pitchFamily="34" charset="0"/>
              </a:rPr>
              <a:t>productivity</a:t>
            </a:r>
            <a:r>
              <a:rPr lang="nl-NL" sz="1800" b="1" u="sng" dirty="0">
                <a:cs typeface="Arial" panose="020B0604020202020204" pitchFamily="34" charset="0"/>
              </a:rPr>
              <a:t> &gt; more money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L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E4C8FF-521B-4B05-AC71-D6B7EC57D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4" y="293194"/>
            <a:ext cx="1971674" cy="1792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289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1B7F-B933-4A79-9B27-B2785C04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25" y="257203"/>
            <a:ext cx="10418824" cy="639023"/>
          </a:xfrm>
        </p:spPr>
        <p:txBody>
          <a:bodyPr>
            <a:normAutofit/>
          </a:bodyPr>
          <a:lstStyle/>
          <a:p>
            <a:r>
              <a:rPr lang="nl-NL" sz="3200" dirty="0"/>
              <a:t>WTN </a:t>
            </a:r>
            <a:r>
              <a:rPr lang="nl-NL" sz="3200" dirty="0" err="1"/>
              <a:t>innovation</a:t>
            </a:r>
            <a:r>
              <a:rPr lang="nl-NL" sz="3200" dirty="0"/>
              <a:t> voucher </a:t>
            </a:r>
            <a:endParaRPr lang="en-NL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76BEE-6826-4C13-ABF0-4DCB34F9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07-11-2019 Aquatech Amsterdam                                                                       WTN project – zero pesticide emission in greenhouse   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464719-FA31-4389-A37F-204E085E5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49" y="5679930"/>
            <a:ext cx="2553698" cy="680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7DDD74-A00D-4DF4-8271-5AC7EC8B26B1}"/>
              </a:ext>
            </a:extLst>
          </p:cNvPr>
          <p:cNvSpPr txBox="1"/>
          <p:nvPr/>
        </p:nvSpPr>
        <p:spPr>
          <a:xfrm>
            <a:off x="767551" y="1267521"/>
            <a:ext cx="72137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</a:rPr>
              <a:t>WTN expertise center  - CEW (Leeuwarden NL)</a:t>
            </a:r>
          </a:p>
          <a:p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1600" dirty="0"/>
              <a:t>BZG </a:t>
            </a:r>
            <a:r>
              <a:rPr lang="nl-NL" sz="1600" dirty="0" err="1"/>
              <a:t>certification</a:t>
            </a:r>
            <a:r>
              <a:rPr lang="nl-NL" sz="1600" dirty="0"/>
              <a:t> is </a:t>
            </a:r>
            <a:r>
              <a:rPr lang="nl-NL" sz="1600" dirty="0" err="1"/>
              <a:t>required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permit waste water </a:t>
            </a:r>
            <a:r>
              <a:rPr lang="nl-NL" sz="1600" dirty="0" err="1"/>
              <a:t>discard</a:t>
            </a:r>
            <a:endParaRPr lang="nl-NL" sz="1600" dirty="0"/>
          </a:p>
          <a:p>
            <a:pPr marL="800100" lvl="1" indent="-342900">
              <a:buFontTx/>
              <a:buChar char="-"/>
            </a:pPr>
            <a:endParaRPr lang="nl-NL" sz="1600" dirty="0"/>
          </a:p>
          <a:p>
            <a:pPr marL="800100" lvl="1" indent="-342900">
              <a:buFontTx/>
              <a:buChar char="-"/>
            </a:pPr>
            <a:r>
              <a:rPr lang="nl-NL" sz="1600" dirty="0"/>
              <a:t>official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certified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 </a:t>
            </a:r>
            <a:r>
              <a:rPr lang="nl-NL" sz="1600" dirty="0" err="1"/>
              <a:t>commission</a:t>
            </a:r>
            <a:r>
              <a:rPr lang="nl-NL" sz="1600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nl-NL" sz="1600" dirty="0"/>
              <a:t>system has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approved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endParaRPr lang="nl-NL" sz="1600" dirty="0"/>
          </a:p>
          <a:p>
            <a:pPr marL="800100" lvl="1" indent="-342900">
              <a:buFontTx/>
              <a:buChar char="-"/>
            </a:pPr>
            <a:r>
              <a:rPr lang="nl-NL" sz="1600" dirty="0"/>
              <a:t>pesticide content is &lt; 5% of standard water (</a:t>
            </a:r>
            <a:r>
              <a:rPr lang="nl-NL" sz="1600" dirty="0" err="1"/>
              <a:t>includes</a:t>
            </a:r>
            <a:r>
              <a:rPr lang="nl-NL" sz="1600" dirty="0"/>
              <a:t> 11 pesticides)</a:t>
            </a:r>
          </a:p>
          <a:p>
            <a:pPr marL="800100" lvl="1" indent="-342900">
              <a:buFontTx/>
              <a:buChar char="-"/>
            </a:pPr>
            <a:r>
              <a:rPr lang="nl-NL" sz="1600" dirty="0" err="1"/>
              <a:t>obliged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used</a:t>
            </a:r>
            <a:r>
              <a:rPr lang="nl-NL" sz="1600" dirty="0"/>
              <a:t> in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greenhouse</a:t>
            </a:r>
            <a:r>
              <a:rPr lang="nl-NL" sz="1600" dirty="0"/>
              <a:t> market</a:t>
            </a:r>
          </a:p>
          <a:p>
            <a:endParaRPr lang="nl-NL" sz="1600" dirty="0"/>
          </a:p>
          <a:p>
            <a:r>
              <a:rPr lang="nl-NL" sz="2400" dirty="0">
                <a:solidFill>
                  <a:schemeClr val="accent1"/>
                </a:solidFill>
              </a:rPr>
              <a:t>CEW experts</a:t>
            </a:r>
          </a:p>
          <a:p>
            <a:endParaRPr lang="nl-NL" sz="1600" dirty="0"/>
          </a:p>
          <a:p>
            <a:pPr marL="800100" lvl="1" indent="-342900">
              <a:buFontTx/>
              <a:buChar char="-"/>
            </a:pPr>
            <a:r>
              <a:rPr lang="nl-NL" sz="1600" dirty="0" err="1"/>
              <a:t>know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legislation</a:t>
            </a:r>
            <a:r>
              <a:rPr lang="nl-NL" sz="1600" dirty="0"/>
              <a:t> </a:t>
            </a:r>
            <a:r>
              <a:rPr lang="nl-NL" sz="1600" dirty="0" err="1"/>
              <a:t>requirements</a:t>
            </a:r>
            <a:endParaRPr lang="nl-NL" sz="1600" dirty="0"/>
          </a:p>
          <a:p>
            <a:pPr marL="800100" lvl="1" indent="-342900">
              <a:buFontTx/>
              <a:buChar char="-"/>
            </a:pPr>
            <a:r>
              <a:rPr lang="nl-NL" sz="1600" dirty="0" err="1"/>
              <a:t>know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test </a:t>
            </a:r>
            <a:r>
              <a:rPr lang="nl-NL" sz="1600" dirty="0" err="1"/>
              <a:t>protocols</a:t>
            </a:r>
            <a:endParaRPr lang="nl-NL" sz="1600" dirty="0"/>
          </a:p>
          <a:p>
            <a:pPr marL="800100" lvl="1" indent="-342900">
              <a:buFontTx/>
              <a:buChar char="-"/>
            </a:pPr>
            <a:r>
              <a:rPr lang="nl-NL" sz="1600" dirty="0" err="1"/>
              <a:t>execute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tests (</a:t>
            </a:r>
            <a:r>
              <a:rPr lang="nl-NL" sz="1600" dirty="0" err="1"/>
              <a:t>ongoing</a:t>
            </a:r>
            <a:r>
              <a:rPr lang="nl-NL" sz="1600" dirty="0"/>
              <a:t>) </a:t>
            </a:r>
          </a:p>
          <a:p>
            <a:pPr marL="800100" lvl="1" indent="-342900">
              <a:buFontTx/>
              <a:buChar char="-"/>
            </a:pPr>
            <a:r>
              <a:rPr lang="nl-NL" sz="1600" dirty="0"/>
              <a:t>report and </a:t>
            </a:r>
            <a:r>
              <a:rPr lang="nl-NL" sz="1600" dirty="0" err="1"/>
              <a:t>request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official BZG </a:t>
            </a:r>
            <a:r>
              <a:rPr lang="nl-NL" sz="1600" dirty="0" err="1"/>
              <a:t>approval</a:t>
            </a:r>
            <a:r>
              <a:rPr lang="nl-NL" sz="1600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nl-NL" sz="1600" dirty="0" err="1"/>
              <a:t>expenses</a:t>
            </a:r>
            <a:r>
              <a:rPr lang="nl-NL" sz="1600" dirty="0"/>
              <a:t> </a:t>
            </a:r>
            <a:r>
              <a:rPr lang="nl-NL" sz="1600" dirty="0" err="1"/>
              <a:t>covered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 voucher excl. </a:t>
            </a:r>
            <a:r>
              <a:rPr lang="nl-NL" sz="1600" dirty="0" err="1"/>
              <a:t>materials</a:t>
            </a:r>
            <a:r>
              <a:rPr lang="nl-NL" sz="1600" dirty="0"/>
              <a:t> and analyses </a:t>
            </a:r>
          </a:p>
          <a:p>
            <a:endParaRPr lang="nl-NL" sz="1400" dirty="0"/>
          </a:p>
          <a:p>
            <a:endParaRPr lang="nl-NL" sz="1400" dirty="0"/>
          </a:p>
          <a:p>
            <a:r>
              <a:rPr lang="nl-NL" sz="2800" dirty="0" err="1">
                <a:solidFill>
                  <a:schemeClr val="accent1"/>
                </a:solidFill>
              </a:rPr>
              <a:t>Very</a:t>
            </a:r>
            <a:r>
              <a:rPr lang="nl-NL" sz="2800" dirty="0">
                <a:solidFill>
                  <a:schemeClr val="accent1"/>
                </a:solidFill>
              </a:rPr>
              <a:t> </a:t>
            </a:r>
            <a:r>
              <a:rPr lang="nl-NL" sz="2800" dirty="0" err="1">
                <a:solidFill>
                  <a:schemeClr val="accent1"/>
                </a:solidFill>
              </a:rPr>
              <a:t>valuable</a:t>
            </a:r>
            <a:r>
              <a:rPr lang="nl-NL" sz="2800" dirty="0">
                <a:solidFill>
                  <a:schemeClr val="accent1"/>
                </a:solidFill>
              </a:rPr>
              <a:t> </a:t>
            </a:r>
            <a:r>
              <a:rPr lang="nl-NL" sz="2800" dirty="0" err="1">
                <a:solidFill>
                  <a:schemeClr val="accent1"/>
                </a:solidFill>
              </a:rPr>
              <a:t>for</a:t>
            </a:r>
            <a:r>
              <a:rPr lang="nl-NL" sz="2800" dirty="0">
                <a:solidFill>
                  <a:schemeClr val="accent1"/>
                </a:solidFill>
              </a:rPr>
              <a:t> </a:t>
            </a:r>
            <a:r>
              <a:rPr lang="nl-NL" sz="2800" dirty="0" err="1">
                <a:solidFill>
                  <a:schemeClr val="accent1"/>
                </a:solidFill>
              </a:rPr>
              <a:t>an</a:t>
            </a:r>
            <a:r>
              <a:rPr lang="nl-NL" sz="2800" dirty="0">
                <a:solidFill>
                  <a:schemeClr val="accent1"/>
                </a:solidFill>
              </a:rPr>
              <a:t> SME </a:t>
            </a:r>
            <a:r>
              <a:rPr lang="nl-NL" sz="2800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en-NL" sz="2800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D26AF3-3A19-42F0-AEC2-97C000F86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08" y="143674"/>
            <a:ext cx="3829584" cy="1857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CAF23-FF7E-402D-A7A8-762E34A68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808" y="2100208"/>
            <a:ext cx="3413332" cy="3254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16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1_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4366</TotalTime>
  <Words>345</Words>
  <Application>Microsoft Office PowerPoint</Application>
  <PresentationFormat>Breedbeeld</PresentationFormat>
  <Paragraphs>113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Calibri</vt:lpstr>
      <vt:lpstr>Corbel</vt:lpstr>
      <vt:lpstr>Trebuchet MS</vt:lpstr>
      <vt:lpstr>Wingdings</vt:lpstr>
      <vt:lpstr>Ecology 16x9</vt:lpstr>
      <vt:lpstr>1_Ecology 16x9</vt:lpstr>
      <vt:lpstr>  WTN innovation voucher   Pesticide free emission of wastewater in a Dutch greenhouse   Willem van Baak   owner Water Future BV </vt:lpstr>
      <vt:lpstr>PowerPoint-presentatie</vt:lpstr>
      <vt:lpstr>Greenhouse solution </vt:lpstr>
      <vt:lpstr>PowerPoint-presentatie</vt:lpstr>
      <vt:lpstr>WTN innovation voucher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WaterFuture –   ½ year status</dc:title>
  <dc:creator>Willem van Baak</dc:creator>
  <cp:lastModifiedBy>Stefan Bergsma</cp:lastModifiedBy>
  <cp:revision>4</cp:revision>
  <dcterms:created xsi:type="dcterms:W3CDTF">2018-09-14T11:29:53Z</dcterms:created>
  <dcterms:modified xsi:type="dcterms:W3CDTF">2019-10-31T07:54:12Z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