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256" r:id="rId6"/>
    <p:sldId id="261" r:id="rId7"/>
    <p:sldId id="284" r:id="rId8"/>
    <p:sldId id="276" r:id="rId9"/>
    <p:sldId id="277" r:id="rId10"/>
    <p:sldId id="264" r:id="rId11"/>
    <p:sldId id="266" r:id="rId12"/>
    <p:sldId id="283" r:id="rId13"/>
    <p:sldId id="278" r:id="rId14"/>
    <p:sldId id="265" r:id="rId15"/>
    <p:sldId id="282" r:id="rId16"/>
    <p:sldId id="285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77917" autoAdjust="0"/>
  </p:normalViewPr>
  <p:slideViewPr>
    <p:cSldViewPr snapToGrid="0">
      <p:cViewPr varScale="1">
        <p:scale>
          <a:sx n="58" d="100"/>
          <a:sy n="58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04A52-5DA5-467D-B76B-EC911FF2564E}" type="datetimeFigureOut">
              <a:rPr lang="nl-NL" smtClean="0"/>
              <a:t>27-11-2019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9E3AA-5A95-4719-9548-5F76AFFEB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4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93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512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21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07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43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C464-8DDE-3441-8D9C-E34E43B271E0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640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C464-8DDE-3441-8D9C-E34E43B271E0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4632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E3AA-5A95-4719-9548-5F76AFFEB98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4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C464-8DDE-3441-8D9C-E34E43B271E0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781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C464-8DDE-3441-8D9C-E34E43B271E0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514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349" y="3583578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8" y="690958"/>
            <a:ext cx="5809737" cy="25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11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3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150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487052"/>
            <a:ext cx="2255521" cy="9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44091"/>
            <a:ext cx="7886700" cy="1637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03520"/>
            <a:ext cx="7886700" cy="7861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6" y="608907"/>
            <a:ext cx="4824077" cy="2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86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487052"/>
            <a:ext cx="2255521" cy="9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489139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487052"/>
            <a:ext cx="2255521" cy="9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238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487052"/>
            <a:ext cx="2255521" cy="9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56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9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3C3-C17B-40B7-8C76-9794C078FC0E}" type="datetimeFigureOut">
              <a:rPr lang="nl-NL" smtClean="0"/>
              <a:t>27-11-2019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5BF-E8F9-40A3-8B19-57326268D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33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53C3-C17B-40B7-8C76-9794C078FC0E}" type="datetimeFigureOut">
              <a:rPr lang="nl-NL" smtClean="0"/>
              <a:t>27-11-2019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05BF-E8F9-40A3-8B19-57326268D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8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weurope.eu/projects/project-search/charm-circular-housing-asset-renovation-manageme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6"/>
          <a:stretch/>
        </p:blipFill>
        <p:spPr>
          <a:xfrm>
            <a:off x="3712192" y="2432447"/>
            <a:ext cx="4321235" cy="42208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0" y="5841554"/>
            <a:ext cx="2374942" cy="8117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0" y="4156364"/>
            <a:ext cx="1776153" cy="16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Partners</a:t>
            </a:r>
            <a:endParaRPr lang="en-GB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4" y="2759826"/>
            <a:ext cx="8268975" cy="2857055"/>
          </a:xfrm>
        </p:spPr>
      </p:pic>
    </p:spTree>
    <p:extLst>
      <p:ext uri="{BB962C8B-B14F-4D97-AF65-F5344CB8AC3E}">
        <p14:creationId xmlns:p14="http://schemas.microsoft.com/office/powerpoint/2010/main" val="17737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15099" cy="1430423"/>
          </a:xfrm>
        </p:spPr>
        <p:txBody>
          <a:bodyPr/>
          <a:lstStyle/>
          <a:p>
            <a:r>
              <a:rPr lang="nl-NL" dirty="0" err="1" smtClean="0"/>
              <a:t>Associate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partners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66" y="0"/>
            <a:ext cx="4811534" cy="6858000"/>
          </a:xfr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42381" y="2160675"/>
            <a:ext cx="4076354" cy="456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The 18 associated partners fulfil various roles, such as: ‘adviser’, ‘interested follower’, ‘expert’, ‘lobbyist’, ‘learner’. Most associated partners fulfil a combination of roles.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As the partners, the associated partners want to make a concrete difference in changing the housing sector into a more </a:t>
            </a:r>
            <a:r>
              <a:rPr lang="en-US" sz="2000" smtClean="0">
                <a:solidFill>
                  <a:srgbClr val="87C042"/>
                </a:solidFill>
              </a:rPr>
              <a:t>circular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87C042"/>
                </a:solidFill>
              </a:rPr>
              <a:t>sustainable</a:t>
            </a:r>
            <a:r>
              <a:rPr lang="en-US" sz="2000" smtClean="0"/>
              <a:t> sector by </a:t>
            </a:r>
            <a:r>
              <a:rPr lang="en-US" sz="2000" smtClean="0">
                <a:solidFill>
                  <a:srgbClr val="87C042"/>
                </a:solidFill>
              </a:rPr>
              <a:t>preventing downcyling  </a:t>
            </a:r>
            <a:r>
              <a:rPr lang="en-US" sz="2000" smtClean="0"/>
              <a:t>and optimise and (re)using material and natural resources.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58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2" y="315251"/>
            <a:ext cx="8793277" cy="5752407"/>
          </a:xfrm>
        </p:spPr>
      </p:pic>
    </p:spTree>
    <p:extLst>
      <p:ext uri="{BB962C8B-B14F-4D97-AF65-F5344CB8AC3E}">
        <p14:creationId xmlns:p14="http://schemas.microsoft.com/office/powerpoint/2010/main" val="4918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7C57D-530B-444C-B79B-205589A4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span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115403"/>
            <a:ext cx="7886700" cy="406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project has started </a:t>
            </a:r>
            <a:r>
              <a:rPr lang="en-US" dirty="0" smtClean="0"/>
              <a:t>in October </a:t>
            </a:r>
            <a:r>
              <a:rPr lang="en-US" dirty="0" smtClean="0">
                <a:solidFill>
                  <a:srgbClr val="92D050"/>
                </a:solidFill>
              </a:rPr>
              <a:t>2018</a:t>
            </a:r>
            <a:r>
              <a:rPr lang="en-US" dirty="0" smtClean="0"/>
              <a:t> and </a:t>
            </a:r>
            <a:r>
              <a:rPr lang="en-US" dirty="0"/>
              <a:t>will be </a:t>
            </a:r>
            <a:r>
              <a:rPr lang="en-US" dirty="0" smtClean="0"/>
              <a:t>completed in October </a:t>
            </a:r>
            <a:r>
              <a:rPr lang="en-US" dirty="0" smtClean="0">
                <a:solidFill>
                  <a:srgbClr val="92D050"/>
                </a:solidFill>
              </a:rPr>
              <a:t>2022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Four years to develop </a:t>
            </a:r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smtClean="0"/>
              <a:t>implement </a:t>
            </a:r>
            <a:r>
              <a:rPr lang="en-US" dirty="0"/>
              <a:t>an </a:t>
            </a:r>
            <a:r>
              <a:rPr lang="en-US" dirty="0" smtClean="0"/>
              <a:t>asset </a:t>
            </a:r>
            <a:r>
              <a:rPr lang="en-US" dirty="0"/>
              <a:t>management </a:t>
            </a:r>
            <a:r>
              <a:rPr lang="en-US" dirty="0" smtClean="0"/>
              <a:t>approach. </a:t>
            </a:r>
            <a:r>
              <a:rPr lang="en-US" dirty="0"/>
              <a:t>An approach </a:t>
            </a:r>
            <a:r>
              <a:rPr lang="en-US" dirty="0" smtClean="0"/>
              <a:t>which is </a:t>
            </a:r>
            <a:r>
              <a:rPr lang="en-US" dirty="0">
                <a:solidFill>
                  <a:srgbClr val="92D050"/>
                </a:solidFill>
              </a:rPr>
              <a:t>circular</a:t>
            </a:r>
            <a:r>
              <a:rPr lang="en-US" dirty="0"/>
              <a:t>, sustainable and </a:t>
            </a:r>
            <a:r>
              <a:rPr lang="en-US" dirty="0" smtClean="0"/>
              <a:t>which </a:t>
            </a:r>
            <a:r>
              <a:rPr lang="en-US" dirty="0" smtClean="0">
                <a:solidFill>
                  <a:srgbClr val="92D050"/>
                </a:solidFill>
              </a:rPr>
              <a:t>prevents </a:t>
            </a:r>
            <a:r>
              <a:rPr lang="en-US" dirty="0" err="1">
                <a:solidFill>
                  <a:srgbClr val="92D050"/>
                </a:solidFill>
              </a:rPr>
              <a:t>downcycling</a:t>
            </a:r>
            <a:r>
              <a:rPr lang="en-US" dirty="0">
                <a:solidFill>
                  <a:srgbClr val="92D050"/>
                </a:solidFill>
              </a:rPr>
              <a:t> of materials </a:t>
            </a:r>
            <a:r>
              <a:rPr lang="en-US" dirty="0"/>
              <a:t>in renovation and construction of social rented dwellings</a:t>
            </a:r>
            <a:r>
              <a:rPr lang="en-US" dirty="0" smtClean="0"/>
              <a:t>.</a:t>
            </a:r>
            <a:endParaRPr lang="en-US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835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602DE-470B-394C-8E3B-571EDF09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CHARM</a:t>
            </a:r>
            <a:endParaRPr lang="en-US" dirty="0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="" xmlns:a16="http://schemas.microsoft.com/office/drawing/2014/main" id="{46CB114F-E93D-B24D-A99E-EDF1F93FD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7" y="2109362"/>
            <a:ext cx="6100035" cy="2926662"/>
          </a:xfrm>
        </p:spPr>
      </p:pic>
      <p:sp>
        <p:nvSpPr>
          <p:cNvPr id="3" name="Tekstvak 2"/>
          <p:cNvSpPr txBox="1"/>
          <p:nvPr/>
        </p:nvSpPr>
        <p:spPr>
          <a:xfrm>
            <a:off x="482139" y="5336771"/>
            <a:ext cx="8129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www.nweurope.eu/projects/project-search/</a:t>
            </a:r>
            <a:r>
              <a:rPr lang="nl-NL" sz="2800" dirty="0" smtClean="0">
                <a:solidFill>
                  <a:srgbClr val="92D050"/>
                </a:solidFill>
              </a:rPr>
              <a:t>charm-circular-housing-asset-renovation-management</a:t>
            </a:r>
            <a:endParaRPr lang="nl-NL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602DE-470B-394C-8E3B-571EDF09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2B94D0-FFCD-A044-AAD8-17F8A9463A1C}"/>
              </a:ext>
            </a:extLst>
          </p:cNvPr>
          <p:cNvSpPr txBox="1"/>
          <p:nvPr/>
        </p:nvSpPr>
        <p:spPr>
          <a:xfrm>
            <a:off x="628649" y="4564984"/>
            <a:ext cx="6550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www.facebook.com/</a:t>
            </a:r>
            <a:r>
              <a:rPr lang="en-US" sz="2000" dirty="0" smtClean="0">
                <a:solidFill>
                  <a:srgbClr val="92D050"/>
                </a:solidFill>
              </a:rPr>
              <a:t>CHARMinterreg</a:t>
            </a:r>
            <a:endParaRPr lang="en-US" sz="2000" dirty="0">
              <a:solidFill>
                <a:srgbClr val="92D050"/>
              </a:solidFill>
            </a:endParaRPr>
          </a:p>
          <a:p>
            <a:pPr algn="r"/>
            <a:endParaRPr lang="en-US" sz="2000" dirty="0"/>
          </a:p>
          <a:p>
            <a:pPr algn="r"/>
            <a:r>
              <a:rPr lang="en-US" sz="2000" dirty="0" smtClean="0"/>
              <a:t>www.twitter.com/</a:t>
            </a:r>
            <a:r>
              <a:rPr lang="en-US" sz="2000" dirty="0" smtClean="0">
                <a:solidFill>
                  <a:srgbClr val="92D050"/>
                </a:solidFill>
              </a:rPr>
              <a:t>CHARM_Interreg</a:t>
            </a:r>
            <a:endParaRPr lang="en-US" sz="2000" dirty="0">
              <a:solidFill>
                <a:srgbClr val="92D050"/>
              </a:solidFill>
            </a:endParaRPr>
          </a:p>
          <a:p>
            <a:pPr algn="r"/>
            <a:endParaRPr lang="en-US" sz="2000" dirty="0"/>
          </a:p>
          <a:p>
            <a:pPr algn="r"/>
            <a:r>
              <a:rPr lang="en-US" sz="2000" dirty="0" smtClean="0"/>
              <a:t>www.linkedin.com/</a:t>
            </a:r>
            <a:r>
              <a:rPr lang="en-US" sz="2000" dirty="0" smtClean="0">
                <a:solidFill>
                  <a:srgbClr val="92D050"/>
                </a:solidFill>
              </a:rPr>
              <a:t>company/charm-interreg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A167C24-32D3-D343-A5A3-41D7FFECA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1833547"/>
            <a:ext cx="5568286" cy="2615623"/>
          </a:xfrm>
        </p:spPr>
      </p:pic>
    </p:spTree>
    <p:extLst>
      <p:ext uri="{BB962C8B-B14F-4D97-AF65-F5344CB8AC3E}">
        <p14:creationId xmlns:p14="http://schemas.microsoft.com/office/powerpoint/2010/main" val="3467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5" y="2089698"/>
            <a:ext cx="7295416" cy="37957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CHARM in short </a:t>
            </a:r>
            <a:r>
              <a:rPr lang="en-GB" sz="2000" dirty="0">
                <a:solidFill>
                  <a:srgbClr val="92D050"/>
                </a:solidFill>
              </a:rPr>
              <a:t>s</a:t>
            </a:r>
            <a:r>
              <a:rPr lang="en-GB" sz="2000" dirty="0" smtClean="0">
                <a:solidFill>
                  <a:srgbClr val="92D050"/>
                </a:solidFill>
              </a:rPr>
              <a:t>lide </a:t>
            </a:r>
            <a:r>
              <a:rPr lang="en-GB" sz="2000" dirty="0" smtClean="0">
                <a:solidFill>
                  <a:srgbClr val="92D050"/>
                </a:solidFill>
              </a:rPr>
              <a:t>3</a:t>
            </a:r>
            <a:endParaRPr lang="en-GB" sz="2400" dirty="0">
              <a:solidFill>
                <a:srgbClr val="92D050"/>
              </a:solidFill>
            </a:endParaRPr>
          </a:p>
          <a:p>
            <a:r>
              <a:rPr lang="en-GB" sz="2400" dirty="0" smtClean="0"/>
              <a:t>The importance of </a:t>
            </a:r>
            <a:r>
              <a:rPr lang="en-GB" sz="2400" dirty="0"/>
              <a:t>CHARM </a:t>
            </a:r>
            <a:r>
              <a:rPr lang="en-GB" sz="2000" dirty="0">
                <a:solidFill>
                  <a:srgbClr val="92D050"/>
                </a:solidFill>
              </a:rPr>
              <a:t>slide 4</a:t>
            </a:r>
            <a:r>
              <a:rPr lang="en-GB" sz="2000" dirty="0" smtClean="0">
                <a:solidFill>
                  <a:srgbClr val="92D050"/>
                </a:solidFill>
              </a:rPr>
              <a:t> + 5</a:t>
            </a:r>
            <a:endParaRPr lang="en-GB" sz="2400" dirty="0">
              <a:solidFill>
                <a:srgbClr val="92D050"/>
              </a:solidFill>
            </a:endParaRPr>
          </a:p>
          <a:p>
            <a:r>
              <a:rPr lang="en-GB" sz="2400" dirty="0" smtClean="0"/>
              <a:t>Aims, ambitions and goals </a:t>
            </a:r>
            <a:r>
              <a:rPr lang="en-GB" sz="2000" dirty="0" smtClean="0">
                <a:solidFill>
                  <a:srgbClr val="92D050"/>
                </a:solidFill>
              </a:rPr>
              <a:t>slide </a:t>
            </a:r>
            <a:r>
              <a:rPr lang="en-GB" sz="2000" dirty="0" smtClean="0">
                <a:solidFill>
                  <a:srgbClr val="92D050"/>
                </a:solidFill>
              </a:rPr>
              <a:t>6 + 7 </a:t>
            </a:r>
            <a:endParaRPr lang="en-GB" sz="2400" dirty="0" smtClean="0"/>
          </a:p>
          <a:p>
            <a:r>
              <a:rPr lang="en-GB" sz="2400" dirty="0" smtClean="0"/>
              <a:t>Products of CHARM </a:t>
            </a:r>
            <a:r>
              <a:rPr lang="en-GB" sz="2000" dirty="0" smtClean="0">
                <a:solidFill>
                  <a:srgbClr val="92D050"/>
                </a:solidFill>
              </a:rPr>
              <a:t>slide 8 + 9</a:t>
            </a:r>
            <a:endParaRPr lang="en-GB" sz="2400" dirty="0" smtClean="0">
              <a:solidFill>
                <a:srgbClr val="92D050"/>
              </a:solidFill>
            </a:endParaRPr>
          </a:p>
          <a:p>
            <a:r>
              <a:rPr lang="en-GB" sz="2400" dirty="0" smtClean="0"/>
              <a:t>Partners </a:t>
            </a:r>
            <a:r>
              <a:rPr lang="en-GB" sz="2400" dirty="0" smtClean="0"/>
              <a:t>and associated partners </a:t>
            </a:r>
            <a:r>
              <a:rPr lang="en-GB" sz="2000" dirty="0" smtClean="0">
                <a:solidFill>
                  <a:srgbClr val="92D050"/>
                </a:solidFill>
              </a:rPr>
              <a:t>slide 10 </a:t>
            </a:r>
            <a:r>
              <a:rPr lang="en-GB" sz="2000" dirty="0">
                <a:solidFill>
                  <a:srgbClr val="92D050"/>
                </a:solidFill>
              </a:rPr>
              <a:t>-</a:t>
            </a:r>
            <a:r>
              <a:rPr lang="en-GB" sz="2000" dirty="0" smtClean="0">
                <a:solidFill>
                  <a:srgbClr val="92D050"/>
                </a:solidFill>
              </a:rPr>
              <a:t> 12</a:t>
            </a:r>
            <a:endParaRPr lang="en-GB" sz="2400" dirty="0">
              <a:solidFill>
                <a:srgbClr val="92D050"/>
              </a:solidFill>
            </a:endParaRPr>
          </a:p>
          <a:p>
            <a:r>
              <a:rPr lang="en-GB" sz="2400" dirty="0" smtClean="0"/>
              <a:t>Time span </a:t>
            </a:r>
            <a:r>
              <a:rPr lang="en-GB" sz="2000" dirty="0" smtClean="0">
                <a:solidFill>
                  <a:srgbClr val="92D050"/>
                </a:solidFill>
              </a:rPr>
              <a:t>slide 13</a:t>
            </a:r>
            <a:endParaRPr lang="en-GB" sz="2400" dirty="0">
              <a:solidFill>
                <a:srgbClr val="92D050"/>
              </a:solidFill>
            </a:endParaRPr>
          </a:p>
          <a:p>
            <a:r>
              <a:rPr lang="en-GB" sz="2400" dirty="0" smtClean="0"/>
              <a:t>Follow CHARM </a:t>
            </a:r>
            <a:r>
              <a:rPr lang="en-GB" sz="2000" dirty="0" smtClean="0">
                <a:solidFill>
                  <a:srgbClr val="92D050"/>
                </a:solidFill>
              </a:rPr>
              <a:t>slide 14 + 15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51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CHARM in short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CHARM is </a:t>
            </a:r>
            <a:r>
              <a:rPr lang="en-US" sz="2300" dirty="0" smtClean="0"/>
              <a:t>developing </a:t>
            </a:r>
            <a:r>
              <a:rPr lang="en-US" sz="2300" dirty="0"/>
              <a:t>a strategy for </a:t>
            </a:r>
            <a:r>
              <a:rPr lang="en-US" sz="2300" dirty="0">
                <a:solidFill>
                  <a:srgbClr val="92D050"/>
                </a:solidFill>
              </a:rPr>
              <a:t>circular construction </a:t>
            </a:r>
            <a:r>
              <a:rPr lang="en-US" sz="2300" dirty="0"/>
              <a:t>and renovation of social rented housing, aimed at the prevention of </a:t>
            </a:r>
            <a:r>
              <a:rPr lang="en-US" sz="2300" dirty="0" err="1"/>
              <a:t>downcycling</a:t>
            </a:r>
            <a:r>
              <a:rPr lang="en-US" sz="2300" dirty="0"/>
              <a:t>. The main project objective </a:t>
            </a:r>
            <a:r>
              <a:rPr lang="en-US" sz="2300" dirty="0" smtClean="0"/>
              <a:t>is </a:t>
            </a:r>
            <a:r>
              <a:rPr lang="en-US" sz="2300" dirty="0"/>
              <a:t>to </a:t>
            </a:r>
            <a:r>
              <a:rPr lang="en-US" sz="2300" dirty="0" smtClean="0"/>
              <a:t>optimize the </a:t>
            </a:r>
            <a:r>
              <a:rPr lang="en-US" sz="2300" dirty="0">
                <a:solidFill>
                  <a:srgbClr val="92D050"/>
                </a:solidFill>
              </a:rPr>
              <a:t>(re)use</a:t>
            </a:r>
            <a:r>
              <a:rPr lang="en-US" sz="2300" dirty="0"/>
              <a:t> of material and natural resources.</a:t>
            </a:r>
            <a:endParaRPr lang="en-US" sz="2300" dirty="0" smtClean="0"/>
          </a:p>
          <a:p>
            <a:endParaRPr lang="en-US" sz="2300" dirty="0"/>
          </a:p>
          <a:p>
            <a:pPr marL="0" indent="0">
              <a:buNone/>
            </a:pPr>
            <a:r>
              <a:rPr lang="en-US" sz="2300" dirty="0"/>
              <a:t>CHARM is a </a:t>
            </a:r>
            <a:r>
              <a:rPr lang="en-US" sz="2300" dirty="0" smtClean="0"/>
              <a:t>project, carried out by </a:t>
            </a:r>
            <a:r>
              <a:rPr lang="en-US" sz="2300" dirty="0"/>
              <a:t>s</a:t>
            </a:r>
            <a:r>
              <a:rPr lang="en-US" sz="2300" dirty="0" smtClean="0"/>
              <a:t>ocial housing organisations, </a:t>
            </a:r>
            <a:r>
              <a:rPr lang="en-US" sz="2300" dirty="0"/>
              <a:t>universities and organisations in the field of affordable </a:t>
            </a:r>
            <a:r>
              <a:rPr lang="en-US" sz="2300" dirty="0" smtClean="0"/>
              <a:t>housing. It consists </a:t>
            </a:r>
            <a:r>
              <a:rPr lang="en-US" sz="2300" dirty="0"/>
              <a:t>of </a:t>
            </a:r>
            <a:r>
              <a:rPr lang="en-US" sz="2300" dirty="0" smtClean="0"/>
              <a:t>real </a:t>
            </a:r>
            <a:r>
              <a:rPr lang="en-US" sz="2300" dirty="0" smtClean="0"/>
              <a:t>housing projects</a:t>
            </a:r>
            <a:r>
              <a:rPr lang="en-US" sz="2300" dirty="0"/>
              <a:t>, executed by four </a:t>
            </a:r>
            <a:r>
              <a:rPr lang="en-US" sz="2300" dirty="0" smtClean="0"/>
              <a:t>social housing organisations in </a:t>
            </a:r>
            <a:r>
              <a:rPr lang="en-US" sz="2300" dirty="0"/>
              <a:t>France, Belgium, UK and the </a:t>
            </a:r>
            <a:r>
              <a:rPr lang="en-US" sz="2300" dirty="0" smtClean="0"/>
              <a:t>Netherlands</a:t>
            </a:r>
            <a:r>
              <a:rPr lang="en-US" sz="2300" dirty="0" smtClean="0"/>
              <a:t>.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024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importance</a:t>
            </a:r>
            <a:r>
              <a:rPr lang="nl-NL" dirty="0" smtClean="0"/>
              <a:t> of CHARM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74459"/>
            <a:ext cx="7201939" cy="4102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Political</a:t>
            </a:r>
            <a:r>
              <a:rPr lang="nl-NL" dirty="0" smtClean="0"/>
              <a:t> awareness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willingness</a:t>
            </a:r>
            <a:r>
              <a:rPr lang="nl-NL" dirty="0" smtClean="0"/>
              <a:t> is high</a:t>
            </a:r>
          </a:p>
          <a:p>
            <a:r>
              <a:rPr lang="nl-NL" dirty="0" err="1" smtClean="0"/>
              <a:t>Environmentally</a:t>
            </a:r>
            <a:r>
              <a:rPr lang="nl-NL" dirty="0" smtClean="0"/>
              <a:t> awareness is high</a:t>
            </a:r>
          </a:p>
          <a:p>
            <a:r>
              <a:rPr lang="nl-NL" dirty="0"/>
              <a:t>Financial </a:t>
            </a:r>
            <a:r>
              <a:rPr lang="nl-NL" dirty="0" err="1"/>
              <a:t>possibilities</a:t>
            </a:r>
            <a:r>
              <a:rPr lang="nl-NL" dirty="0"/>
              <a:t> are </a:t>
            </a:r>
            <a:r>
              <a:rPr lang="nl-NL" dirty="0" err="1"/>
              <a:t>there</a:t>
            </a:r>
            <a:endParaRPr lang="nl-NL" dirty="0"/>
          </a:p>
          <a:p>
            <a:r>
              <a:rPr lang="nl-NL" dirty="0" err="1" smtClean="0"/>
              <a:t>Housing</a:t>
            </a:r>
            <a:r>
              <a:rPr lang="nl-NL" dirty="0" smtClean="0"/>
              <a:t> sector has a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in EU</a:t>
            </a:r>
          </a:p>
          <a:p>
            <a:endParaRPr lang="nl-NL" dirty="0" smtClean="0"/>
          </a:p>
          <a:p>
            <a:endParaRPr lang="nl-NL" dirty="0"/>
          </a:p>
          <a:p>
            <a:pPr marL="0" indent="0" algn="ctr">
              <a:buNone/>
            </a:pPr>
            <a:r>
              <a:rPr lang="nl-NL" sz="3600" dirty="0" smtClean="0">
                <a:solidFill>
                  <a:srgbClr val="87C042"/>
                </a:solidFill>
              </a:rPr>
              <a:t>The time </a:t>
            </a:r>
            <a:r>
              <a:rPr lang="nl-NL" sz="3600" dirty="0" err="1" smtClean="0">
                <a:solidFill>
                  <a:srgbClr val="87C042"/>
                </a:solidFill>
              </a:rPr>
              <a:t>to</a:t>
            </a:r>
            <a:r>
              <a:rPr lang="nl-NL" sz="3600" dirty="0" smtClean="0">
                <a:solidFill>
                  <a:srgbClr val="87C042"/>
                </a:solidFill>
              </a:rPr>
              <a:t> </a:t>
            </a:r>
            <a:r>
              <a:rPr lang="nl-NL" sz="3600" dirty="0">
                <a:solidFill>
                  <a:srgbClr val="87C042"/>
                </a:solidFill>
              </a:rPr>
              <a:t>act is </a:t>
            </a:r>
            <a:r>
              <a:rPr lang="nl-NL" sz="3600" dirty="0" err="1" smtClean="0">
                <a:solidFill>
                  <a:srgbClr val="87C042"/>
                </a:solidFill>
              </a:rPr>
              <a:t>now</a:t>
            </a:r>
            <a:r>
              <a:rPr lang="nl-NL" sz="3600" dirty="0" smtClean="0">
                <a:solidFill>
                  <a:srgbClr val="87C042"/>
                </a:solidFill>
              </a:rPr>
              <a:t>!</a:t>
            </a:r>
            <a:endParaRPr lang="nl-NL" sz="3600" dirty="0">
              <a:solidFill>
                <a:srgbClr val="87C042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2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183641"/>
            <a:ext cx="7886700" cy="39933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</a:t>
            </a:r>
            <a:r>
              <a:rPr lang="nl-NL" dirty="0" err="1" smtClean="0"/>
              <a:t>he</a:t>
            </a:r>
            <a:r>
              <a:rPr lang="nl-NL" dirty="0" smtClean="0"/>
              <a:t> building sector is </a:t>
            </a:r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more </a:t>
            </a:r>
            <a:r>
              <a:rPr lang="nl-NL" dirty="0" err="1" smtClean="0"/>
              <a:t>than</a:t>
            </a:r>
            <a:r>
              <a:rPr lang="nl-NL" dirty="0" smtClean="0"/>
              <a:t> 60% of </a:t>
            </a:r>
            <a:r>
              <a:rPr lang="nl-NL" dirty="0" err="1" smtClean="0"/>
              <a:t>the</a:t>
            </a:r>
            <a:r>
              <a:rPr lang="nl-NL" dirty="0" smtClean="0"/>
              <a:t> resource </a:t>
            </a:r>
            <a:r>
              <a:rPr lang="nl-NL" dirty="0" err="1" smtClean="0"/>
              <a:t>use</a:t>
            </a:r>
            <a:r>
              <a:rPr lang="nl-NL" dirty="0" smtClean="0"/>
              <a:t> in Europe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with</a:t>
            </a:r>
            <a:r>
              <a:rPr lang="nl-NL" dirty="0" smtClean="0">
                <a:sym typeface="Wingdings" panose="05000000000000000000" pitchFamily="2" charset="2"/>
              </a:rPr>
              <a:t> 30 – 50% of </a:t>
            </a:r>
            <a:r>
              <a:rPr lang="nl-NL" dirty="0" err="1" smtClean="0">
                <a:sym typeface="Wingdings" panose="05000000000000000000" pitchFamily="2" charset="2"/>
              </a:rPr>
              <a:t>material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use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taking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place</a:t>
            </a:r>
            <a:r>
              <a:rPr lang="nl-NL" dirty="0" smtClean="0">
                <a:sym typeface="Wingdings" panose="05000000000000000000" pitchFamily="2" charset="2"/>
              </a:rPr>
              <a:t> in </a:t>
            </a:r>
            <a:r>
              <a:rPr lang="nl-NL" dirty="0" err="1" smtClean="0">
                <a:sym typeface="Wingdings" panose="05000000000000000000" pitchFamily="2" charset="2"/>
              </a:rPr>
              <a:t>housing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construction</a:t>
            </a:r>
            <a:r>
              <a:rPr lang="nl-NL" dirty="0" smtClean="0">
                <a:sym typeface="Wingdings" panose="05000000000000000000" pitchFamily="2" charset="2"/>
              </a:rPr>
              <a:t> sector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 smtClean="0">
                <a:sym typeface="Wingdings" panose="05000000000000000000" pitchFamily="2" charset="2"/>
              </a:rPr>
              <a:t> sector </a:t>
            </a:r>
            <a:r>
              <a:rPr lang="nl-NL" dirty="0" err="1" smtClean="0">
                <a:sym typeface="Wingdings" panose="05000000000000000000" pitchFamily="2" charset="2"/>
              </a:rPr>
              <a:t>generates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about</a:t>
            </a:r>
            <a:r>
              <a:rPr lang="nl-NL" dirty="0" smtClean="0">
                <a:sym typeface="Wingdings" panose="05000000000000000000" pitchFamily="2" charset="2"/>
              </a:rPr>
              <a:t> 1/3 of </a:t>
            </a:r>
            <a:r>
              <a:rPr lang="nl-NL" dirty="0" err="1" smtClean="0">
                <a:sym typeface="Wingdings" panose="05000000000000000000" pitchFamily="2" charset="2"/>
              </a:rPr>
              <a:t>all</a:t>
            </a:r>
            <a:r>
              <a:rPr lang="nl-NL" dirty="0" smtClean="0">
                <a:sym typeface="Wingdings" panose="05000000000000000000" pitchFamily="2" charset="2"/>
              </a:rPr>
              <a:t> waste in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3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3116"/>
            <a:ext cx="7681126" cy="47040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 smtClean="0"/>
              <a:t>An circular asset management approach which is ready to use and free of charge for </a:t>
            </a:r>
            <a:r>
              <a:rPr lang="en-GB" sz="2400" dirty="0" smtClean="0">
                <a:solidFill>
                  <a:srgbClr val="87C042"/>
                </a:solidFill>
              </a:rPr>
              <a:t>all social housing organisations</a:t>
            </a:r>
            <a:r>
              <a:rPr lang="en-GB" sz="2400" dirty="0" smtClean="0"/>
              <a:t>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GB" sz="2400" dirty="0" smtClean="0"/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 smtClean="0"/>
              <a:t>This circular approach contributes to </a:t>
            </a:r>
            <a:r>
              <a:rPr lang="en-GB" sz="2400" i="1" dirty="0" smtClean="0"/>
              <a:t>several</a:t>
            </a:r>
            <a:r>
              <a:rPr lang="en-GB" sz="2400" dirty="0" smtClean="0"/>
              <a:t> ambitions &amp; goals on </a:t>
            </a:r>
            <a:r>
              <a:rPr lang="en-GB" sz="2400" dirty="0" smtClean="0">
                <a:solidFill>
                  <a:srgbClr val="87C042"/>
                </a:solidFill>
              </a:rPr>
              <a:t>circular economy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rgbClr val="87C042"/>
                </a:solidFill>
              </a:rPr>
              <a:t>sustainability</a:t>
            </a:r>
            <a:r>
              <a:rPr lang="en-GB" sz="2400" dirty="0" smtClean="0"/>
              <a:t>: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GB" sz="2400" dirty="0" smtClean="0"/>
              <a:t>Political ambitions &amp; goals</a:t>
            </a:r>
            <a:endParaRPr lang="en-GB" sz="2000" dirty="0" smtClean="0"/>
          </a:p>
          <a:p>
            <a:pPr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GB" sz="2400" dirty="0" smtClean="0"/>
              <a:t>Organisational ambitions </a:t>
            </a:r>
            <a:r>
              <a:rPr lang="en-GB" sz="2400" dirty="0"/>
              <a:t>&amp; goals </a:t>
            </a:r>
            <a:endParaRPr lang="en-GB" sz="2400" dirty="0" smtClean="0"/>
          </a:p>
          <a:p>
            <a:pPr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GB" sz="2400" dirty="0" smtClean="0"/>
              <a:t>Tenants ambitions </a:t>
            </a:r>
            <a:r>
              <a:rPr lang="en-GB" sz="2400" dirty="0"/>
              <a:t>&amp; </a:t>
            </a:r>
            <a:r>
              <a:rPr lang="en-GB" sz="2400" dirty="0" smtClean="0"/>
              <a:t>goals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Aims</a:t>
            </a:r>
            <a:r>
              <a:rPr lang="nl-NL" sz="4000" dirty="0" smtClean="0"/>
              <a:t>, </a:t>
            </a:r>
            <a:r>
              <a:rPr lang="nl-NL" sz="4000" dirty="0" err="1" smtClean="0"/>
              <a:t>ambitions</a:t>
            </a:r>
            <a:r>
              <a:rPr lang="nl-NL" sz="4000" dirty="0" smtClean="0"/>
              <a:t> &amp; goals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3116"/>
            <a:ext cx="7681126" cy="47040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/>
              <a:t>O</a:t>
            </a:r>
            <a:r>
              <a:rPr lang="en-GB" sz="2400" dirty="0" smtClean="0"/>
              <a:t>bjective: to develop transferable strategies for </a:t>
            </a:r>
            <a:r>
              <a:rPr lang="en-GB" sz="2400" dirty="0" smtClean="0">
                <a:solidFill>
                  <a:srgbClr val="92D050"/>
                </a:solidFill>
              </a:rPr>
              <a:t>circular </a:t>
            </a:r>
            <a:r>
              <a:rPr lang="en-GB" sz="2400" dirty="0" smtClean="0"/>
              <a:t>construction and renovation of social rented housing, aimed at </a:t>
            </a:r>
            <a:r>
              <a:rPr lang="en-GB" sz="2400" dirty="0" smtClean="0">
                <a:solidFill>
                  <a:srgbClr val="87C042"/>
                </a:solidFill>
              </a:rPr>
              <a:t>prevention of </a:t>
            </a:r>
            <a:r>
              <a:rPr lang="en-GB" sz="2400" dirty="0" err="1" smtClean="0">
                <a:solidFill>
                  <a:srgbClr val="87C042"/>
                </a:solidFill>
              </a:rPr>
              <a:t>downcycling</a:t>
            </a:r>
            <a:r>
              <a:rPr lang="en-GB" sz="2400" dirty="0"/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 smtClean="0"/>
              <a:t>These strategies are being tested in four projects in France, Belgium, UK and the Netherlands.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 smtClean="0"/>
              <a:t>Based on our demonstrators, these strategies lead to an average material re-use of </a:t>
            </a:r>
            <a:r>
              <a:rPr lang="en-GB" sz="2400" dirty="0" smtClean="0">
                <a:solidFill>
                  <a:srgbClr val="87C042"/>
                </a:solidFill>
              </a:rPr>
              <a:t>62 tonnes </a:t>
            </a:r>
            <a:r>
              <a:rPr lang="en-GB" sz="2400" dirty="0" smtClean="0"/>
              <a:t>per new built house and </a:t>
            </a:r>
            <a:r>
              <a:rPr lang="en-GB" sz="2400" dirty="0" smtClean="0">
                <a:solidFill>
                  <a:srgbClr val="87C042"/>
                </a:solidFill>
              </a:rPr>
              <a:t>38 tonnes </a:t>
            </a:r>
            <a:r>
              <a:rPr lang="en-GB" sz="2400" dirty="0" smtClean="0"/>
              <a:t>per renovated dwelling.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400" dirty="0" smtClean="0"/>
              <a:t>This implies a </a:t>
            </a:r>
            <a:r>
              <a:rPr lang="en-GB" sz="2400" dirty="0" smtClean="0">
                <a:solidFill>
                  <a:srgbClr val="87C042"/>
                </a:solidFill>
              </a:rPr>
              <a:t>36% reuse </a:t>
            </a:r>
            <a:r>
              <a:rPr lang="en-GB" sz="2400" dirty="0" smtClean="0"/>
              <a:t>rate compared to the current maximum reuse rate of 10%.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48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Products</a:t>
            </a:r>
            <a:r>
              <a:rPr lang="nl-NL" dirty="0" smtClean="0"/>
              <a:t> of CHARM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75254"/>
            <a:ext cx="7886700" cy="4558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Building </a:t>
            </a:r>
            <a:r>
              <a:rPr lang="en-US" dirty="0">
                <a:solidFill>
                  <a:srgbClr val="87C042"/>
                </a:solidFill>
              </a:rPr>
              <a:t>strategies</a:t>
            </a:r>
            <a:r>
              <a:rPr lang="en-US" dirty="0"/>
              <a:t> for a circular asset management: </a:t>
            </a:r>
          </a:p>
          <a:p>
            <a:pPr lvl="2"/>
            <a:r>
              <a:rPr lang="en-US" sz="2400" dirty="0"/>
              <a:t>reuse of </a:t>
            </a:r>
            <a:r>
              <a:rPr lang="en-US" sz="2400" dirty="0" smtClean="0"/>
              <a:t>materials</a:t>
            </a:r>
            <a:endParaRPr lang="en-US" sz="2400" dirty="0"/>
          </a:p>
          <a:p>
            <a:pPr lvl="2"/>
            <a:r>
              <a:rPr lang="en-US" sz="2400" dirty="0"/>
              <a:t>design and construct for reuse after the first use </a:t>
            </a:r>
            <a:r>
              <a:rPr lang="en-US" sz="2400" dirty="0" smtClean="0"/>
              <a:t>period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Developing </a:t>
            </a:r>
            <a:r>
              <a:rPr lang="en-US" dirty="0" smtClean="0">
                <a:solidFill>
                  <a:srgbClr val="87C042"/>
                </a:solidFill>
              </a:rPr>
              <a:t>guidelines </a:t>
            </a:r>
            <a:r>
              <a:rPr lang="en-US" dirty="0" smtClean="0"/>
              <a:t>for a circular procurement.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Material </a:t>
            </a:r>
            <a:r>
              <a:rPr lang="en-US" dirty="0"/>
              <a:t>exchange </a:t>
            </a:r>
            <a:r>
              <a:rPr lang="en-US" dirty="0">
                <a:solidFill>
                  <a:srgbClr val="87C042"/>
                </a:solidFill>
              </a:rPr>
              <a:t>platforms</a:t>
            </a:r>
            <a:r>
              <a:rPr lang="en-US" dirty="0"/>
              <a:t> to enable circular flows of materials and building components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Securing long </a:t>
            </a:r>
            <a:r>
              <a:rPr lang="en-US" dirty="0"/>
              <a:t>term effects through active </a:t>
            </a:r>
            <a:r>
              <a:rPr lang="en-US" dirty="0">
                <a:solidFill>
                  <a:srgbClr val="87C042"/>
                </a:solidFill>
              </a:rPr>
              <a:t>knowledge</a:t>
            </a:r>
            <a:r>
              <a:rPr lang="en-US" dirty="0"/>
              <a:t> </a:t>
            </a:r>
            <a:r>
              <a:rPr lang="en-US" dirty="0" smtClean="0">
                <a:solidFill>
                  <a:srgbClr val="87C042"/>
                </a:solidFill>
              </a:rPr>
              <a:t>transfer.</a:t>
            </a:r>
            <a:endParaRPr lang="en-US" dirty="0">
              <a:solidFill>
                <a:srgbClr val="87C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1062"/>
            <a:ext cx="7681126" cy="44160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 smtClean="0"/>
              <a:t>The asset management approaches will be available for all social housing organisations and other interested parties. Ready to use and free of charges.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 smtClean="0"/>
              <a:t>In that way, we use our knowledge and key position in the housing sector to make social housing and social dwellings </a:t>
            </a:r>
            <a:r>
              <a:rPr lang="en-US" sz="2400" dirty="0" smtClean="0">
                <a:solidFill>
                  <a:srgbClr val="87C042"/>
                </a:solidFill>
              </a:rPr>
              <a:t>sustainable</a:t>
            </a:r>
            <a:r>
              <a:rPr lang="en-US" sz="2400" dirty="0" smtClean="0"/>
              <a:t> by using </a:t>
            </a:r>
            <a:r>
              <a:rPr lang="en-US" sz="2400" dirty="0" smtClean="0">
                <a:solidFill>
                  <a:srgbClr val="87C042"/>
                </a:solidFill>
              </a:rPr>
              <a:t>circularity</a:t>
            </a:r>
            <a:r>
              <a:rPr lang="en-US" sz="2400" dirty="0" smtClean="0"/>
              <a:t> and preventing </a:t>
            </a:r>
            <a:r>
              <a:rPr lang="en-US" sz="2400" dirty="0" err="1" smtClean="0"/>
              <a:t>downcycling</a:t>
            </a:r>
            <a:r>
              <a:rPr lang="en-US" sz="24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494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9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ef xmlns="6ee0d58f-be8a-4c00-a220-c50117b0790e">false</Archief>
    <_dlc_DocId xmlns="f850393d-10c2-43bd-a993-949a7869784b">7UVC4VZMU2TM-94-60987</_dlc_DocId>
    <_dlc_DocIdUrl xmlns="f850393d-10c2-43bd-a993-949a7869784b">
      <Url>https://teams.connect.tudelft.nl/misc/valorisation/pm/_layouts/15/DocIdRedir.aspx?ID=7UVC4VZMU2TM-94-60987</Url>
      <Description>7UVC4VZMU2TM-94-60987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9BA7CB775084EA333CA50B65D7830" ma:contentTypeVersion="1" ma:contentTypeDescription="Create a new document." ma:contentTypeScope="" ma:versionID="659e84c373f66c02c872d8517d3513cb">
  <xsd:schema xmlns:xsd="http://www.w3.org/2001/XMLSchema" xmlns:xs="http://www.w3.org/2001/XMLSchema" xmlns:p="http://schemas.microsoft.com/office/2006/metadata/properties" xmlns:ns2="f850393d-10c2-43bd-a993-949a7869784b" xmlns:ns3="6ee0d58f-be8a-4c00-a220-c50117b0790e" targetNamespace="http://schemas.microsoft.com/office/2006/metadata/properties" ma:root="true" ma:fieldsID="d8f883995100cc0b464cefc04361733f" ns2:_="" ns3:_="">
    <xsd:import namespace="f850393d-10c2-43bd-a993-949a7869784b"/>
    <xsd:import namespace="6ee0d58f-be8a-4c00-a220-c50117b079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rchie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0393d-10c2-43bd-a993-949a786978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0d58f-be8a-4c00-a220-c50117b0790e" elementFormDefault="qualified">
    <xsd:import namespace="http://schemas.microsoft.com/office/2006/documentManagement/types"/>
    <xsd:import namespace="http://schemas.microsoft.com/office/infopath/2007/PartnerControls"/>
    <xsd:element name="Archief" ma:index="11" nillable="true" ma:displayName="Archief" ma:default="0" ma:internalName="Archief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5D34B1-2711-4EBE-BB0E-7EE7386978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A346AA-AC1D-49F1-969B-037F8BAC6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3A6B5-B80D-4622-B61B-A80F085753A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6ee0d58f-be8a-4c00-a220-c50117b0790e"/>
    <ds:schemaRef ds:uri="http://schemas.openxmlformats.org/package/2006/metadata/core-properties"/>
    <ds:schemaRef ds:uri="f850393d-10c2-43bd-a993-949a7869784b"/>
  </ds:schemaRefs>
</ds:datastoreItem>
</file>

<file path=customXml/itemProps4.xml><?xml version="1.0" encoding="utf-8"?>
<ds:datastoreItem xmlns:ds="http://schemas.openxmlformats.org/officeDocument/2006/customXml" ds:itemID="{9CCD3508-A140-4E65-94ED-A82468A2F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50393d-10c2-43bd-a993-949a7869784b"/>
    <ds:schemaRef ds:uri="6ee0d58f-be8a-4c00-a220-c50117b07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4900</TotalTime>
  <Words>599</Words>
  <Application>Microsoft Office PowerPoint</Application>
  <PresentationFormat>Diavoorstelling (4:3)</PresentationFormat>
  <Paragraphs>76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Open sans bold</vt:lpstr>
      <vt:lpstr>Wingdings</vt:lpstr>
      <vt:lpstr>Office Theme</vt:lpstr>
      <vt:lpstr>PowerPoint-presentatie</vt:lpstr>
      <vt:lpstr>Outline</vt:lpstr>
      <vt:lpstr>CHARM in short</vt:lpstr>
      <vt:lpstr>The importance of CHARM</vt:lpstr>
      <vt:lpstr>PowerPoint-presentatie</vt:lpstr>
      <vt:lpstr>Aims, ambitions &amp; goals</vt:lpstr>
      <vt:lpstr>PowerPoint-presentatie</vt:lpstr>
      <vt:lpstr>Products of CHARM</vt:lpstr>
      <vt:lpstr>PowerPoint-presentatie</vt:lpstr>
      <vt:lpstr>Partners</vt:lpstr>
      <vt:lpstr>Associate  partners</vt:lpstr>
      <vt:lpstr>PowerPoint-presentatie</vt:lpstr>
      <vt:lpstr>Time span</vt:lpstr>
      <vt:lpstr>Follow CHARM</vt:lpstr>
      <vt:lpstr>PowerPoint-presentatie</vt:lpstr>
    </vt:vector>
  </TitlesOfParts>
  <Company>TU Delft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Nietiedt</dc:creator>
  <cp:lastModifiedBy>Peter Hoogeweg</cp:lastModifiedBy>
  <cp:revision>118</cp:revision>
  <dcterms:created xsi:type="dcterms:W3CDTF">2019-01-23T08:11:31Z</dcterms:created>
  <dcterms:modified xsi:type="dcterms:W3CDTF">2019-11-27T13:39:18Z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0x010100EED9BA7CB775084EA333CA50B65D7830</vt:lpwstr>
  </property>
  <property fmtid="{D5CDD505-2E9C-101B-9397-08002B2CF9AE}" pid="3" name="_dlc_DocIdItemGuid">
    <vt:lpwstr>6a836ddb-75fd-489e-a343-711133a84a7f</vt:lpwstr>
  </property>
</Properties>
</file>