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8"/>
  </p:notesMasterIdLst>
  <p:sldIdLst>
    <p:sldId id="282" r:id="rId2"/>
    <p:sldId id="538" r:id="rId3"/>
    <p:sldId id="497" r:id="rId4"/>
    <p:sldId id="498" r:id="rId5"/>
    <p:sldId id="536" r:id="rId6"/>
    <p:sldId id="528" r:id="rId7"/>
    <p:sldId id="529" r:id="rId8"/>
    <p:sldId id="530" r:id="rId9"/>
    <p:sldId id="511" r:id="rId10"/>
    <p:sldId id="518" r:id="rId11"/>
    <p:sldId id="459" r:id="rId12"/>
    <p:sldId id="474" r:id="rId13"/>
    <p:sldId id="490" r:id="rId14"/>
    <p:sldId id="495" r:id="rId15"/>
    <p:sldId id="535" r:id="rId16"/>
    <p:sldId id="478" r:id="rId17"/>
    <p:sldId id="479" r:id="rId18"/>
    <p:sldId id="521" r:id="rId19"/>
    <p:sldId id="522" r:id="rId20"/>
    <p:sldId id="523" r:id="rId21"/>
    <p:sldId id="533" r:id="rId22"/>
    <p:sldId id="541" r:id="rId23"/>
    <p:sldId id="539" r:id="rId24"/>
    <p:sldId id="532" r:id="rId25"/>
    <p:sldId id="476" r:id="rId26"/>
    <p:sldId id="302" r:id="rId27"/>
  </p:sldIdLst>
  <p:sldSz cx="12192000" cy="6858000"/>
  <p:notesSz cx="6794500" cy="9931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7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57A4"/>
    <a:srgbClr val="5B9BD5"/>
    <a:srgbClr val="024CA2"/>
    <a:srgbClr val="BF3E29"/>
    <a:srgbClr val="38A800"/>
    <a:srgbClr val="ED7D31"/>
    <a:srgbClr val="FFF2CC"/>
    <a:srgbClr val="00F500"/>
    <a:srgbClr val="94F700"/>
    <a:srgbClr val="F5F5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51" autoAdjust="0"/>
    <p:restoredTop sz="96571" autoAdjust="0"/>
  </p:normalViewPr>
  <p:slideViewPr>
    <p:cSldViewPr snapToGrid="0" snapToObjects="1">
      <p:cViewPr varScale="1">
        <p:scale>
          <a:sx n="123" d="100"/>
          <a:sy n="123" d="100"/>
        </p:scale>
        <p:origin x="222" y="108"/>
      </p:cViewPr>
      <p:guideLst>
        <p:guide orient="horz" pos="2160"/>
        <p:guide pos="3871"/>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UBAGUS GUNAWAN" userId="db65a8fa-0ed7-48dc-839f-2ae20753072d" providerId="ADAL" clId="{9E467160-6309-46A4-88F7-FC94D60296BA}"/>
    <pc:docChg chg="modSld">
      <pc:chgData name="TUBAGUS GUNAWAN" userId="db65a8fa-0ed7-48dc-839f-2ae20753072d" providerId="ADAL" clId="{9E467160-6309-46A4-88F7-FC94D60296BA}" dt="2017-11-03T14:36:09.827" v="0" actId="1076"/>
      <pc:docMkLst>
        <pc:docMk/>
      </pc:docMkLst>
      <pc:sldChg chg="modSp">
        <pc:chgData name="TUBAGUS GUNAWAN" userId="db65a8fa-0ed7-48dc-839f-2ae20753072d" providerId="ADAL" clId="{9E467160-6309-46A4-88F7-FC94D60296BA}" dt="2017-11-03T14:36:09.827" v="0" actId="1076"/>
        <pc:sldMkLst>
          <pc:docMk/>
          <pc:sldMk cId="1500556253" sldId="300"/>
        </pc:sldMkLst>
        <pc:picChg chg="mod">
          <ac:chgData name="TUBAGUS GUNAWAN" userId="db65a8fa-0ed7-48dc-839f-2ae20753072d" providerId="ADAL" clId="{9E467160-6309-46A4-88F7-FC94D60296BA}" dt="2017-11-03T14:36:09.827" v="0" actId="1076"/>
          <ac:picMkLst>
            <pc:docMk/>
            <pc:sldMk cId="1500556253" sldId="300"/>
            <ac:picMk id="6"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A1AD5469-04B7-D245-8B0E-813C273D8001}" type="datetimeFigureOut">
              <a:t>11/28/2019</a:t>
            </a:fld>
            <a:endParaRPr lang="en-US"/>
          </a:p>
        </p:txBody>
      </p:sp>
      <p:sp>
        <p:nvSpPr>
          <p:cNvPr id="4" name="Slide Image Placeholder 3"/>
          <p:cNvSpPr>
            <a:spLocks noGrp="1" noRot="1" noChangeAspect="1"/>
          </p:cNvSpPr>
          <p:nvPr>
            <p:ph type="sldImg" idx="2"/>
          </p:nvPr>
        </p:nvSpPr>
        <p:spPr>
          <a:xfrm>
            <a:off x="87313" y="744538"/>
            <a:ext cx="6619875" cy="37242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17415"/>
            <a:ext cx="5435600" cy="4469130"/>
          </a:xfrm>
          <a:prstGeom prst="rect">
            <a:avLst/>
          </a:prstGeom>
        </p:spPr>
        <p:txBody>
          <a:bodyPr vert="horz" lIns="91440" tIns="45720" rIns="91440" bIns="45720" rtlCol="0"/>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6" name="Footer Placeholder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3E34D149-4236-C24C-A605-CA7AE6F58777}" type="slidenum">
              <a:t>‹#›</a:t>
            </a:fld>
            <a:endParaRPr lang="en-US"/>
          </a:p>
        </p:txBody>
      </p:sp>
    </p:spTree>
    <p:extLst>
      <p:ext uri="{BB962C8B-B14F-4D97-AF65-F5344CB8AC3E}">
        <p14:creationId xmlns:p14="http://schemas.microsoft.com/office/powerpoint/2010/main" val="26910063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ukhfca.co.uk/the-industry/benefits/#WWF"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www.ukhfca.co.uk/the-industry/benefits/#SOFC"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3E34D149-4236-C24C-A605-CA7AE6F58777}" type="slidenum">
              <a:rPr lang="en-IE" smtClean="0"/>
              <a:t>1</a:t>
            </a:fld>
            <a:endParaRPr lang="en-IE"/>
          </a:p>
        </p:txBody>
      </p:sp>
    </p:spTree>
    <p:extLst>
      <p:ext uri="{BB962C8B-B14F-4D97-AF65-F5344CB8AC3E}">
        <p14:creationId xmlns:p14="http://schemas.microsoft.com/office/powerpoint/2010/main" val="3820649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3E34D149-4236-C24C-A605-CA7AE6F58777}" type="slidenum">
              <a:rPr lang="en-IE" smtClean="0"/>
              <a:t>12</a:t>
            </a:fld>
            <a:endParaRPr lang="en-IE"/>
          </a:p>
        </p:txBody>
      </p:sp>
    </p:spTree>
    <p:extLst>
      <p:ext uri="{BB962C8B-B14F-4D97-AF65-F5344CB8AC3E}">
        <p14:creationId xmlns:p14="http://schemas.microsoft.com/office/powerpoint/2010/main" val="42328399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E34D149-4236-C24C-A605-CA7AE6F58777}" type="slidenum">
              <a:rPr lang="en-GB" smtClean="0"/>
              <a:t>18</a:t>
            </a:fld>
            <a:endParaRPr lang="en-GB" dirty="0"/>
          </a:p>
        </p:txBody>
      </p:sp>
    </p:spTree>
    <p:extLst>
      <p:ext uri="{BB962C8B-B14F-4D97-AF65-F5344CB8AC3E}">
        <p14:creationId xmlns:p14="http://schemas.microsoft.com/office/powerpoint/2010/main" val="2950818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E34D149-4236-C24C-A605-CA7AE6F58777}" type="slidenum">
              <a:rPr lang="en-GB" smtClean="0"/>
              <a:t>19</a:t>
            </a:fld>
            <a:endParaRPr lang="en-GB" dirty="0"/>
          </a:p>
        </p:txBody>
      </p:sp>
    </p:spTree>
    <p:extLst>
      <p:ext uri="{BB962C8B-B14F-4D97-AF65-F5344CB8AC3E}">
        <p14:creationId xmlns:p14="http://schemas.microsoft.com/office/powerpoint/2010/main" val="1968713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E34D149-4236-C24C-A605-CA7AE6F58777}" type="slidenum">
              <a:rPr lang="en-GB" smtClean="0"/>
              <a:t>20</a:t>
            </a:fld>
            <a:endParaRPr lang="en-GB" dirty="0"/>
          </a:p>
        </p:txBody>
      </p:sp>
    </p:spTree>
    <p:extLst>
      <p:ext uri="{BB962C8B-B14F-4D97-AF65-F5344CB8AC3E}">
        <p14:creationId xmlns:p14="http://schemas.microsoft.com/office/powerpoint/2010/main" val="2153325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34D149-4236-C24C-A605-CA7AE6F58777}" type="slidenum">
              <a:rPr lang="en-GB" smtClean="0"/>
              <a:t>22</a:t>
            </a:fld>
            <a:endParaRPr lang="en-GB"/>
          </a:p>
        </p:txBody>
      </p:sp>
    </p:spTree>
    <p:extLst>
      <p:ext uri="{BB962C8B-B14F-4D97-AF65-F5344CB8AC3E}">
        <p14:creationId xmlns:p14="http://schemas.microsoft.com/office/powerpoint/2010/main" val="8585037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3E34D149-4236-C24C-A605-CA7AE6F58777}" type="slidenum">
              <a:rPr lang="en-IE" smtClean="0"/>
              <a:t>25</a:t>
            </a:fld>
            <a:endParaRPr lang="en-IE"/>
          </a:p>
        </p:txBody>
      </p:sp>
    </p:spTree>
    <p:extLst>
      <p:ext uri="{BB962C8B-B14F-4D97-AF65-F5344CB8AC3E}">
        <p14:creationId xmlns:p14="http://schemas.microsoft.com/office/powerpoint/2010/main" val="2914311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hydrogen is a ‘game changing’ technology with extensive applications across transport, stationary power and beyond. Hydrogen, as an energy carrier, and as an enabling technology, will be critical in the delivery of a clean energy future.</a:t>
            </a:r>
          </a:p>
          <a:p>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As an energy carrier, hydrogen can play a significant role in energy security, carbon reduction and economic growth. It will be the crucial element of any future energy system.</a:t>
            </a:r>
            <a:endParaRPr lang="en-GB" dirty="0"/>
          </a:p>
        </p:txBody>
      </p:sp>
      <p:sp>
        <p:nvSpPr>
          <p:cNvPr id="4" name="Slide Number Placeholder 3"/>
          <p:cNvSpPr>
            <a:spLocks noGrp="1"/>
          </p:cNvSpPr>
          <p:nvPr>
            <p:ph type="sldNum" sz="quarter" idx="10"/>
          </p:nvPr>
        </p:nvSpPr>
        <p:spPr/>
        <p:txBody>
          <a:bodyPr/>
          <a:lstStyle/>
          <a:p>
            <a:fld id="{3E34D149-4236-C24C-A605-CA7AE6F58777}" type="slidenum">
              <a:rPr lang="en-GB" smtClean="0"/>
              <a:t>3</a:t>
            </a:fld>
            <a:endParaRPr lang="en-GB" dirty="0"/>
          </a:p>
        </p:txBody>
      </p:sp>
    </p:spTree>
    <p:extLst>
      <p:ext uri="{BB962C8B-B14F-4D97-AF65-F5344CB8AC3E}">
        <p14:creationId xmlns:p14="http://schemas.microsoft.com/office/powerpoint/2010/main" val="3137981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E34D149-4236-C24C-A605-CA7AE6F58777}" type="slidenum">
              <a:rPr lang="en-GB" smtClean="0"/>
              <a:t>4</a:t>
            </a:fld>
            <a:endParaRPr lang="en-GB" dirty="0"/>
          </a:p>
        </p:txBody>
      </p:sp>
    </p:spTree>
    <p:extLst>
      <p:ext uri="{BB962C8B-B14F-4D97-AF65-F5344CB8AC3E}">
        <p14:creationId xmlns:p14="http://schemas.microsoft.com/office/powerpoint/2010/main" val="2341171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E34D149-4236-C24C-A605-CA7AE6F58777}" type="slidenum">
              <a:rPr lang="en-GB" smtClean="0"/>
              <a:t>6</a:t>
            </a:fld>
            <a:endParaRPr lang="en-GB" dirty="0"/>
          </a:p>
        </p:txBody>
      </p:sp>
    </p:spTree>
    <p:extLst>
      <p:ext uri="{BB962C8B-B14F-4D97-AF65-F5344CB8AC3E}">
        <p14:creationId xmlns:p14="http://schemas.microsoft.com/office/powerpoint/2010/main" val="743284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E34D149-4236-C24C-A605-CA7AE6F58777}" type="slidenum">
              <a:rPr lang="en-GB" smtClean="0"/>
              <a:t>7</a:t>
            </a:fld>
            <a:endParaRPr lang="en-GB" dirty="0"/>
          </a:p>
        </p:txBody>
      </p:sp>
    </p:spTree>
    <p:extLst>
      <p:ext uri="{BB962C8B-B14F-4D97-AF65-F5344CB8AC3E}">
        <p14:creationId xmlns:p14="http://schemas.microsoft.com/office/powerpoint/2010/main" val="1409811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Renewable energy sources continue to increase their share of installed capacity worldwide. Their integration, in conjunction with increased energy efficiency and other low-carbon technologies, constitutes the best opportunity to achieve energy sustainability. They also constitute the best option to avert the risks that conventional non-renewable sources pose to health, geopolitics, the economy and the environment. In accordance with their commitment to the Paris Agreement of 2015, 175 parties have created national renewable energy action plans (NREAPs). Each NREAP aims to develop mixed energy systems that rely on a variety of renewable energy sources and energy carriers. These plans involve increasing renewable energy penetration targets for the electricity, heating and cooling and transport sectors. These three sectors alone account for 20%, 40% and 40% respectively of total end-use energy demand. And to shift from a hydrocarbon based economy to a renewable one, there is a need for clean sustainable energy carriers. Energy carriers have now been identified as the key enabling solution that allow renewable sources to supply different forms of energy demand across these sectors, and thus strengthen their technical and economic viability [2].</a:t>
            </a:r>
          </a:p>
          <a:p>
            <a:r>
              <a:rPr lang="en-GB" dirty="0"/>
              <a:t>Hydrogen is one of these carriers that has attracted much support from across many countries across the globe. In fact, it has the potential to become one of the main energy carriers of the future as it can be easily produced using renewable energy, stored using commercially available technologies and used throughout the entire energy system. The use of hydrogen as an energy carrier however, has been hindered by specific challenges that need to be addressed. </a:t>
            </a:r>
          </a:p>
          <a:p>
            <a:endParaRPr lang="en-GB" dirty="0"/>
          </a:p>
        </p:txBody>
      </p:sp>
      <p:sp>
        <p:nvSpPr>
          <p:cNvPr id="4" name="Slide Number Placeholder 3"/>
          <p:cNvSpPr>
            <a:spLocks noGrp="1"/>
          </p:cNvSpPr>
          <p:nvPr>
            <p:ph type="sldNum" sz="quarter" idx="10"/>
          </p:nvPr>
        </p:nvSpPr>
        <p:spPr/>
        <p:txBody>
          <a:bodyPr/>
          <a:lstStyle/>
          <a:p>
            <a:fld id="{3E34D149-4236-C24C-A605-CA7AE6F58777}" type="slidenum">
              <a:rPr lang="en-GB" smtClean="0"/>
              <a:t>8</a:t>
            </a:fld>
            <a:endParaRPr lang="en-GB" dirty="0"/>
          </a:p>
        </p:txBody>
      </p:sp>
    </p:spTree>
    <p:extLst>
      <p:ext uri="{BB962C8B-B14F-4D97-AF65-F5344CB8AC3E}">
        <p14:creationId xmlns:p14="http://schemas.microsoft.com/office/powerpoint/2010/main" val="481454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GB" b="0" i="0" dirty="0" smtClean="0">
                <a:solidFill>
                  <a:srgbClr val="FF6600"/>
                </a:solidFill>
                <a:effectLst/>
                <a:latin typeface="Arial" panose="020B0604020202020204" pitchFamily="34" charset="0"/>
              </a:rPr>
              <a:t>Fuel cells and hydrogen energy can:</a:t>
            </a:r>
          </a:p>
          <a:p>
            <a:pPr algn="l" fontAlgn="base">
              <a:buFont typeface="Arial" panose="020B0604020202020204" pitchFamily="34" charset="0"/>
              <a:buChar char="•"/>
            </a:pPr>
            <a:r>
              <a:rPr lang="en-GB" b="0" i="0" dirty="0" smtClean="0">
                <a:solidFill>
                  <a:srgbClr val="666666"/>
                </a:solidFill>
                <a:effectLst/>
                <a:latin typeface="inherit"/>
              </a:rPr>
              <a:t>contribute substantially to a global low carbon economy;</a:t>
            </a:r>
          </a:p>
          <a:p>
            <a:pPr algn="l" fontAlgn="base">
              <a:buFont typeface="Arial" panose="020B0604020202020204" pitchFamily="34" charset="0"/>
              <a:buChar char="•"/>
            </a:pPr>
            <a:r>
              <a:rPr lang="en-GB" b="0" i="0" dirty="0" smtClean="0">
                <a:solidFill>
                  <a:srgbClr val="666666"/>
                </a:solidFill>
                <a:effectLst/>
                <a:latin typeface="inherit"/>
              </a:rPr>
              <a:t>deliver environmental and economic benefits across various sectors, including transportation, power generation, industrial equipment, military power, and consumer electronics;</a:t>
            </a:r>
          </a:p>
          <a:p>
            <a:pPr algn="l" fontAlgn="base">
              <a:buFont typeface="Arial" panose="020B0604020202020204" pitchFamily="34" charset="0"/>
              <a:buChar char="•"/>
            </a:pPr>
            <a:r>
              <a:rPr lang="en-GB" b="0" i="0" dirty="0" smtClean="0">
                <a:solidFill>
                  <a:srgbClr val="666666"/>
                </a:solidFill>
                <a:effectLst/>
                <a:latin typeface="inherit"/>
              </a:rPr>
              <a:t>improve urban air quality and the health of urban populations </a:t>
            </a:r>
            <a:r>
              <a:rPr lang="en-GB" b="0" i="0" u="none" strike="noStrike" dirty="0" smtClean="0">
                <a:solidFill>
                  <a:srgbClr val="111166"/>
                </a:solidFill>
                <a:effectLst/>
                <a:latin typeface="inherit"/>
                <a:hlinkClick r:id="rId3"/>
              </a:rPr>
              <a:t>[1]</a:t>
            </a:r>
            <a:r>
              <a:rPr lang="en-GB" b="0" i="0" dirty="0" smtClean="0">
                <a:solidFill>
                  <a:srgbClr val="666666"/>
                </a:solidFill>
                <a:effectLst/>
                <a:latin typeface="inherit"/>
              </a:rPr>
              <a:t>;</a:t>
            </a:r>
          </a:p>
          <a:p>
            <a:pPr algn="l" fontAlgn="base">
              <a:buFont typeface="Arial" panose="020B0604020202020204" pitchFamily="34" charset="0"/>
              <a:buChar char="•"/>
            </a:pPr>
            <a:r>
              <a:rPr lang="en-GB" b="0" i="0" dirty="0" smtClean="0">
                <a:solidFill>
                  <a:srgbClr val="666666"/>
                </a:solidFill>
                <a:effectLst/>
                <a:latin typeface="inherit"/>
              </a:rPr>
              <a:t>contribute to the alleviation of fuel poverty through superior efficiency relative to conventional technologies (particularly in CHP mode) </a:t>
            </a:r>
            <a:r>
              <a:rPr lang="en-GB" b="0" i="0" u="none" strike="noStrike" dirty="0" smtClean="0">
                <a:solidFill>
                  <a:srgbClr val="111166"/>
                </a:solidFill>
                <a:effectLst/>
                <a:latin typeface="inherit"/>
                <a:hlinkClick r:id="rId4"/>
              </a:rPr>
              <a:t>[2]</a:t>
            </a:r>
            <a:r>
              <a:rPr lang="en-GB" b="0" i="0" dirty="0" smtClean="0">
                <a:solidFill>
                  <a:srgbClr val="666666"/>
                </a:solidFill>
                <a:effectLst/>
                <a:latin typeface="inherit"/>
              </a:rPr>
              <a:t>;</a:t>
            </a:r>
          </a:p>
          <a:p>
            <a:pPr algn="l" fontAlgn="base">
              <a:buFont typeface="Arial" panose="020B0604020202020204" pitchFamily="34" charset="0"/>
              <a:buChar char="•"/>
            </a:pPr>
            <a:r>
              <a:rPr lang="en-GB" b="0" i="0" dirty="0" smtClean="0">
                <a:solidFill>
                  <a:srgbClr val="666666"/>
                </a:solidFill>
                <a:effectLst/>
                <a:latin typeface="inherit"/>
              </a:rPr>
              <a:t>form the basis of a 21st Century industrial sector that allows sustainable growth of the world economy;</a:t>
            </a:r>
          </a:p>
          <a:p>
            <a:pPr algn="l" fontAlgn="base">
              <a:buFont typeface="Arial" panose="020B0604020202020204" pitchFamily="34" charset="0"/>
              <a:buChar char="•"/>
            </a:pPr>
            <a:r>
              <a:rPr lang="en-GB" b="0" i="0" dirty="0" smtClean="0">
                <a:solidFill>
                  <a:srgbClr val="666666"/>
                </a:solidFill>
                <a:effectLst/>
                <a:latin typeface="inherit"/>
              </a:rPr>
              <a:t>enhance energy security by allowing a wider choice of fuels, extending the life of fossil fuels and optimising renewable energy sources;</a:t>
            </a:r>
          </a:p>
          <a:p>
            <a:pPr algn="l" fontAlgn="base">
              <a:buFont typeface="Arial" panose="020B0604020202020204" pitchFamily="34" charset="0"/>
              <a:buChar char="•"/>
            </a:pPr>
            <a:r>
              <a:rPr lang="en-GB" b="0" i="0" dirty="0" smtClean="0">
                <a:solidFill>
                  <a:srgbClr val="666666"/>
                </a:solidFill>
                <a:effectLst/>
                <a:latin typeface="inherit"/>
              </a:rPr>
              <a:t>help to overcome the intermittency of renewables and deliver improved power management; and</a:t>
            </a:r>
          </a:p>
          <a:p>
            <a:pPr algn="l" fontAlgn="base">
              <a:buFont typeface="Arial" panose="020B0604020202020204" pitchFamily="34" charset="0"/>
              <a:buChar char="•"/>
            </a:pPr>
            <a:r>
              <a:rPr lang="en-GB" b="0" i="0" dirty="0" smtClean="0">
                <a:solidFill>
                  <a:srgbClr val="666666"/>
                </a:solidFill>
                <a:effectLst/>
                <a:latin typeface="inherit"/>
              </a:rPr>
              <a:t>deliver secure and affordable power systems for remote communities, eliminating demand for the use of conventional diesel generators.</a:t>
            </a:r>
          </a:p>
          <a:p>
            <a:endParaRPr lang="en-GB" dirty="0"/>
          </a:p>
        </p:txBody>
      </p:sp>
      <p:sp>
        <p:nvSpPr>
          <p:cNvPr id="4" name="Slide Number Placeholder 3"/>
          <p:cNvSpPr>
            <a:spLocks noGrp="1"/>
          </p:cNvSpPr>
          <p:nvPr>
            <p:ph type="sldNum" sz="quarter" idx="10"/>
          </p:nvPr>
        </p:nvSpPr>
        <p:spPr/>
        <p:txBody>
          <a:bodyPr/>
          <a:lstStyle/>
          <a:p>
            <a:fld id="{3E34D149-4236-C24C-A605-CA7AE6F58777}" type="slidenum">
              <a:rPr lang="en-GB" smtClean="0"/>
              <a:t>9</a:t>
            </a:fld>
            <a:endParaRPr lang="en-GB" dirty="0"/>
          </a:p>
        </p:txBody>
      </p:sp>
    </p:spTree>
    <p:extLst>
      <p:ext uri="{BB962C8B-B14F-4D97-AF65-F5344CB8AC3E}">
        <p14:creationId xmlns:p14="http://schemas.microsoft.com/office/powerpoint/2010/main" val="2445805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3E34D149-4236-C24C-A605-CA7AE6F58777}" type="slidenum">
              <a:rPr lang="en-IE" smtClean="0"/>
              <a:t>10</a:t>
            </a:fld>
            <a:endParaRPr lang="en-IE"/>
          </a:p>
        </p:txBody>
      </p:sp>
    </p:spTree>
    <p:extLst>
      <p:ext uri="{BB962C8B-B14F-4D97-AF65-F5344CB8AC3E}">
        <p14:creationId xmlns:p14="http://schemas.microsoft.com/office/powerpoint/2010/main" val="1026224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3E34D149-4236-C24C-A605-CA7AE6F58777}" type="slidenum">
              <a:rPr lang="en-IE" smtClean="0"/>
              <a:t>11</a:t>
            </a:fld>
            <a:endParaRPr lang="en-IE"/>
          </a:p>
        </p:txBody>
      </p:sp>
    </p:spTree>
    <p:extLst>
      <p:ext uri="{BB962C8B-B14F-4D97-AF65-F5344CB8AC3E}">
        <p14:creationId xmlns:p14="http://schemas.microsoft.com/office/powerpoint/2010/main" val="1937999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4537563-193C-4C74-84E2-0A42F2208CA7}" type="datetime1">
              <a:rPr lang="en-US" smtClean="0"/>
              <a:t>11/28/2019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7D083B-FAF2-5643-A9FC-521FAB15583B}" type="slidenum">
              <a:rPr lang="en-GB" smtClean="0"/>
              <a:t>‹#›</a:t>
            </a:fld>
            <a:endParaRPr lang="en-GB"/>
          </a:p>
        </p:txBody>
      </p:sp>
    </p:spTree>
    <p:extLst>
      <p:ext uri="{BB962C8B-B14F-4D97-AF65-F5344CB8AC3E}">
        <p14:creationId xmlns:p14="http://schemas.microsoft.com/office/powerpoint/2010/main" val="1466073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38287ED-EBE6-4750-B6E3-99FD085594C7}" type="datetime1">
              <a:rPr lang="en-US" smtClean="0"/>
              <a:t>11/28/2019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7D083B-FAF2-5643-A9FC-521FAB15583B}" type="slidenum">
              <a:rPr lang="en-GB" smtClean="0"/>
              <a:t>‹#›</a:t>
            </a:fld>
            <a:endParaRPr lang="en-GB"/>
          </a:p>
        </p:txBody>
      </p:sp>
    </p:spTree>
    <p:extLst>
      <p:ext uri="{BB962C8B-B14F-4D97-AF65-F5344CB8AC3E}">
        <p14:creationId xmlns:p14="http://schemas.microsoft.com/office/powerpoint/2010/main" val="2126139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EC9DBE9-F05A-408B-9907-1B5042275CBD}" type="datetime1">
              <a:rPr lang="en-US" smtClean="0"/>
              <a:t>11/28/2019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7D083B-FAF2-5643-A9FC-521FAB15583B}" type="slidenum">
              <a:rPr lang="en-GB" smtClean="0"/>
              <a:t>‹#›</a:t>
            </a:fld>
            <a:endParaRPr lang="en-GB"/>
          </a:p>
        </p:txBody>
      </p:sp>
    </p:spTree>
    <p:extLst>
      <p:ext uri="{BB962C8B-B14F-4D97-AF65-F5344CB8AC3E}">
        <p14:creationId xmlns:p14="http://schemas.microsoft.com/office/powerpoint/2010/main" val="600369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0589CD9-6BFA-411F-A73D-36E70FA5195E}" type="datetime1">
              <a:rPr lang="en-US" smtClean="0"/>
              <a:t>11/28/2019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7D083B-FAF2-5643-A9FC-521FAB15583B}" type="slidenum">
              <a:rPr lang="en-GB" smtClean="0"/>
              <a:t>‹#›</a:t>
            </a:fld>
            <a:endParaRPr lang="en-GB"/>
          </a:p>
        </p:txBody>
      </p:sp>
    </p:spTree>
    <p:extLst>
      <p:ext uri="{BB962C8B-B14F-4D97-AF65-F5344CB8AC3E}">
        <p14:creationId xmlns:p14="http://schemas.microsoft.com/office/powerpoint/2010/main" val="526926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0CE700-C0C0-42AA-9A96-CD5F17082D9C}" type="datetime1">
              <a:rPr lang="en-US" smtClean="0"/>
              <a:t>11/28/2019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7D083B-FAF2-5643-A9FC-521FAB15583B}" type="slidenum">
              <a:rPr lang="en-GB" smtClean="0"/>
              <a:t>‹#›</a:t>
            </a:fld>
            <a:endParaRPr lang="en-GB"/>
          </a:p>
        </p:txBody>
      </p:sp>
    </p:spTree>
    <p:extLst>
      <p:ext uri="{BB962C8B-B14F-4D97-AF65-F5344CB8AC3E}">
        <p14:creationId xmlns:p14="http://schemas.microsoft.com/office/powerpoint/2010/main" val="2584706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09BBDFC-A665-4812-97E6-E0B514FAB7D4}" type="datetime1">
              <a:rPr lang="en-US" smtClean="0"/>
              <a:t>11/28/2019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7D083B-FAF2-5643-A9FC-521FAB15583B}" type="slidenum">
              <a:rPr lang="en-GB" smtClean="0"/>
              <a:t>‹#›</a:t>
            </a:fld>
            <a:endParaRPr lang="en-GB"/>
          </a:p>
        </p:txBody>
      </p:sp>
    </p:spTree>
    <p:extLst>
      <p:ext uri="{BB962C8B-B14F-4D97-AF65-F5344CB8AC3E}">
        <p14:creationId xmlns:p14="http://schemas.microsoft.com/office/powerpoint/2010/main" val="543584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8DFE59E-EEA5-40D6-92E8-6FF3DCC07587}" type="datetime1">
              <a:rPr lang="en-US" smtClean="0"/>
              <a:t>11/28/2019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7D083B-FAF2-5643-A9FC-521FAB15583B}" type="slidenum">
              <a:rPr lang="en-GB" smtClean="0"/>
              <a:t>‹#›</a:t>
            </a:fld>
            <a:endParaRPr lang="en-GB"/>
          </a:p>
        </p:txBody>
      </p:sp>
    </p:spTree>
    <p:extLst>
      <p:ext uri="{BB962C8B-B14F-4D97-AF65-F5344CB8AC3E}">
        <p14:creationId xmlns:p14="http://schemas.microsoft.com/office/powerpoint/2010/main" val="863898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0C2590C-6136-4C64-A61A-30AD06B63DCC}" type="datetime1">
              <a:rPr lang="en-US" smtClean="0"/>
              <a:t>11/28/2019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7D083B-FAF2-5643-A9FC-521FAB15583B}" type="slidenum">
              <a:rPr lang="en-GB" smtClean="0"/>
              <a:t>‹#›</a:t>
            </a:fld>
            <a:endParaRPr lang="en-GB"/>
          </a:p>
        </p:txBody>
      </p:sp>
    </p:spTree>
    <p:extLst>
      <p:ext uri="{BB962C8B-B14F-4D97-AF65-F5344CB8AC3E}">
        <p14:creationId xmlns:p14="http://schemas.microsoft.com/office/powerpoint/2010/main" val="3908655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D46607-C09F-4C17-93DF-6BCC299D91B8}" type="datetime1">
              <a:rPr lang="en-US" smtClean="0"/>
              <a:t>11/28/2019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7D083B-FAF2-5643-A9FC-521FAB15583B}" type="slidenum">
              <a:rPr lang="en-GB" smtClean="0"/>
              <a:t>‹#›</a:t>
            </a:fld>
            <a:endParaRPr lang="en-GB"/>
          </a:p>
        </p:txBody>
      </p:sp>
    </p:spTree>
    <p:extLst>
      <p:ext uri="{BB962C8B-B14F-4D97-AF65-F5344CB8AC3E}">
        <p14:creationId xmlns:p14="http://schemas.microsoft.com/office/powerpoint/2010/main" val="2272311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C48A5F-358C-41BB-9027-8B18A9DEE90D}" type="datetime1">
              <a:rPr lang="en-US" smtClean="0"/>
              <a:t>11/28/2019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7D083B-FAF2-5643-A9FC-521FAB15583B}" type="slidenum">
              <a:rPr lang="en-GB" smtClean="0"/>
              <a:t>‹#›</a:t>
            </a:fld>
            <a:endParaRPr lang="en-GB"/>
          </a:p>
        </p:txBody>
      </p:sp>
    </p:spTree>
    <p:extLst>
      <p:ext uri="{BB962C8B-B14F-4D97-AF65-F5344CB8AC3E}">
        <p14:creationId xmlns:p14="http://schemas.microsoft.com/office/powerpoint/2010/main" val="1242905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AD39D6-180C-49E6-A2BF-FCFA590EEAE7}" type="datetime1">
              <a:rPr lang="en-US" smtClean="0"/>
              <a:t>11/28/2019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7D083B-FAF2-5643-A9FC-521FAB15583B}" type="slidenum">
              <a:rPr lang="en-GB" smtClean="0"/>
              <a:t>‹#›</a:t>
            </a:fld>
            <a:endParaRPr lang="en-GB"/>
          </a:p>
        </p:txBody>
      </p:sp>
    </p:spTree>
    <p:extLst>
      <p:ext uri="{BB962C8B-B14F-4D97-AF65-F5344CB8AC3E}">
        <p14:creationId xmlns:p14="http://schemas.microsoft.com/office/powerpoint/2010/main" val="275242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003F25-6AC7-43BD-A76C-C9C09E76A58A}" type="datetime1">
              <a:rPr lang="en-US" smtClean="0"/>
              <a:t>11/28/2019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7D083B-FAF2-5643-A9FC-521FAB15583B}" type="slidenum">
              <a:rPr lang="en-GB" smtClean="0"/>
              <a:t>‹#›</a:t>
            </a:fld>
            <a:endParaRPr lang="en-GB"/>
          </a:p>
        </p:txBody>
      </p:sp>
    </p:spTree>
    <p:extLst>
      <p:ext uri="{BB962C8B-B14F-4D97-AF65-F5344CB8AC3E}">
        <p14:creationId xmlns:p14="http://schemas.microsoft.com/office/powerpoint/2010/main" val="10859815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2.jp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7.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jpeg"/><Relationship Id="rId18" Type="http://schemas.openxmlformats.org/officeDocument/2006/relationships/image" Target="../media/image42.png"/><Relationship Id="rId3" Type="http://schemas.openxmlformats.org/officeDocument/2006/relationships/image" Target="../media/image27.jpe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notesSlide" Target="../notesSlides/notesSlide12.xml"/><Relationship Id="rId16"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19" Type="http://schemas.openxmlformats.org/officeDocument/2006/relationships/image" Target="../media/image26.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hyperlink" Target="https://linkprotect.cudasvc.com/url?a=https%3a%2f%2fvimeo.com%2f366993950%2f91cafb0bb6&amp;c=E,1,vNJydU3A6gpzYKKkgiaePjbHdjC0M_lmQx4ecyUdwi-c698PcRhYL2lwbx-OxLPgQIFJgMUO1xFpi4rbsFUd1HilIOAgHjrLBT9-7AuiEvQMrE0kdnt7-uw2vsQ,&amp;typo=1"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mple_project-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5430" y="0"/>
            <a:ext cx="9142571" cy="6858000"/>
          </a:xfrm>
          <a:prstGeom prst="rect">
            <a:avLst/>
          </a:prstGeom>
        </p:spPr>
      </p:pic>
      <p:sp>
        <p:nvSpPr>
          <p:cNvPr id="6" name="Rectangle 5"/>
          <p:cNvSpPr/>
          <p:nvPr/>
        </p:nvSpPr>
        <p:spPr>
          <a:xfrm>
            <a:off x="1524001" y="0"/>
            <a:ext cx="5730149" cy="685800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3219462" y="2664081"/>
            <a:ext cx="2314591" cy="707886"/>
          </a:xfrm>
          <a:prstGeom prst="rect">
            <a:avLst/>
          </a:prstGeom>
          <a:noFill/>
          <a:ln>
            <a:noFill/>
          </a:ln>
        </p:spPr>
        <p:txBody>
          <a:bodyPr wrap="square" rtlCol="0">
            <a:spAutoFit/>
          </a:bodyPr>
          <a:lstStyle/>
          <a:p>
            <a:pPr algn="ctr"/>
            <a:r>
              <a:rPr lang="en-US" sz="2000">
                <a:solidFill>
                  <a:schemeClr val="bg2"/>
                </a:solidFill>
                <a:latin typeface="Open Sans"/>
                <a:cs typeface="Open Sans"/>
              </a:rPr>
              <a:t>Place image in this area. </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7408" t="16959" r="7305" b="11622"/>
          <a:stretch/>
        </p:blipFill>
        <p:spPr>
          <a:xfrm>
            <a:off x="7506670" y="211286"/>
            <a:ext cx="4395413" cy="1927907"/>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11513" r="40544"/>
          <a:stretch/>
        </p:blipFill>
        <p:spPr>
          <a:xfrm>
            <a:off x="118719" y="-57033"/>
            <a:ext cx="7257799" cy="6858000"/>
          </a:xfrm>
          <a:prstGeom prst="rect">
            <a:avLst/>
          </a:prstGeom>
        </p:spPr>
      </p:pic>
      <p:sp>
        <p:nvSpPr>
          <p:cNvPr id="4" name="Slide Number Placeholder 3"/>
          <p:cNvSpPr>
            <a:spLocks noGrp="1"/>
          </p:cNvSpPr>
          <p:nvPr>
            <p:ph type="sldNum" sz="quarter" idx="12"/>
          </p:nvPr>
        </p:nvSpPr>
        <p:spPr/>
        <p:txBody>
          <a:bodyPr/>
          <a:lstStyle/>
          <a:p>
            <a:fld id="{E87D083B-FAF2-5643-A9FC-521FAB15583B}" type="slidenum">
              <a:rPr lang="en-GB" smtClean="0"/>
              <a:t>1</a:t>
            </a:fld>
            <a:endParaRPr lang="en-GB" dirty="0"/>
          </a:p>
        </p:txBody>
      </p:sp>
      <p:sp>
        <p:nvSpPr>
          <p:cNvPr id="11" name="TextBox 10"/>
          <p:cNvSpPr txBox="1"/>
          <p:nvPr/>
        </p:nvSpPr>
        <p:spPr>
          <a:xfrm>
            <a:off x="7340710" y="2447588"/>
            <a:ext cx="4851290" cy="4185761"/>
          </a:xfrm>
          <a:prstGeom prst="rect">
            <a:avLst/>
          </a:prstGeom>
          <a:noFill/>
          <a:ln>
            <a:noFill/>
          </a:ln>
        </p:spPr>
        <p:txBody>
          <a:bodyPr wrap="square" rtlCol="0">
            <a:spAutoFit/>
          </a:bodyPr>
          <a:lstStyle/>
          <a:p>
            <a:pPr algn="ctr"/>
            <a:r>
              <a:rPr lang="en-IE" sz="4000" b="1" dirty="0">
                <a:solidFill>
                  <a:srgbClr val="034DA2"/>
                </a:solidFill>
                <a:latin typeface="Open Sans"/>
                <a:cs typeface="Open Sans"/>
              </a:rPr>
              <a:t>GenComm</a:t>
            </a:r>
            <a:r>
              <a:rPr lang="en-IE" sz="2000" b="1" dirty="0">
                <a:solidFill>
                  <a:srgbClr val="034DA2"/>
                </a:solidFill>
                <a:latin typeface="Open Sans"/>
                <a:cs typeface="Open Sans"/>
              </a:rPr>
              <a:t/>
            </a:r>
            <a:br>
              <a:rPr lang="en-IE" sz="2000" b="1" dirty="0">
                <a:solidFill>
                  <a:srgbClr val="034DA2"/>
                </a:solidFill>
                <a:latin typeface="Open Sans"/>
                <a:cs typeface="Open Sans"/>
              </a:rPr>
            </a:br>
            <a:r>
              <a:rPr lang="en-IE" sz="2400" b="1" dirty="0">
                <a:solidFill>
                  <a:srgbClr val="034DA2"/>
                </a:solidFill>
                <a:latin typeface="Open Sans"/>
                <a:cs typeface="Open Sans"/>
              </a:rPr>
              <a:t>Generating Energy Secure Communities</a:t>
            </a:r>
          </a:p>
          <a:p>
            <a:pPr algn="ctr"/>
            <a:endParaRPr lang="en-US" sz="2000" dirty="0" smtClean="0">
              <a:solidFill>
                <a:srgbClr val="034DA2"/>
              </a:solidFill>
              <a:latin typeface="Open Sans"/>
              <a:cs typeface="Open Sans"/>
            </a:endParaRPr>
          </a:p>
          <a:p>
            <a:pPr algn="ctr"/>
            <a:r>
              <a:rPr lang="en-GB" b="1" dirty="0"/>
              <a:t>Hydrogen and Alternative </a:t>
            </a:r>
            <a:r>
              <a:rPr lang="en-GB" b="1" dirty="0" smtClean="0"/>
              <a:t>Low-Emissions </a:t>
            </a:r>
            <a:r>
              <a:rPr lang="en-GB" b="1" dirty="0"/>
              <a:t>Fuels </a:t>
            </a:r>
            <a:endParaRPr lang="en-GB" b="1" dirty="0" smtClean="0"/>
          </a:p>
          <a:p>
            <a:pPr algn="ctr"/>
            <a:endParaRPr lang="en-GB" sz="20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GB" sz="2000" b="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20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Paul McCormack</a:t>
            </a:r>
          </a:p>
          <a:p>
            <a:pPr algn="ctr"/>
            <a:r>
              <a:rPr lang="en-GB" sz="2000" dirty="0">
                <a:solidFill>
                  <a:srgbClr val="0070C0"/>
                </a:solidFill>
                <a:latin typeface="Open Sans" panose="020B0606030504020204" pitchFamily="34" charset="0"/>
                <a:ea typeface="Open Sans" panose="020B0606030504020204" pitchFamily="34" charset="0"/>
                <a:cs typeface="Open Sans" panose="020B0606030504020204" pitchFamily="34" charset="0"/>
              </a:rPr>
              <a:t>Innovation Manager, </a:t>
            </a:r>
            <a:endParaRPr lang="en-GB" sz="2000" dirty="0" smtClean="0">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pPr algn="ctr"/>
            <a:r>
              <a:rPr lang="en-GB" sz="20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Belfast </a:t>
            </a:r>
            <a:r>
              <a:rPr lang="en-GB" sz="20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Metropolitan College</a:t>
            </a:r>
            <a:endParaRPr lang="en-US" sz="20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2000" b="1" dirty="0">
              <a:solidFill>
                <a:srgbClr val="034DA2"/>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2000" b="1" dirty="0" smtClean="0">
                <a:latin typeface="Open Sans" panose="020B0606030504020204" pitchFamily="34" charset="0"/>
                <a:ea typeface="Open Sans" panose="020B0606030504020204" pitchFamily="34" charset="0"/>
                <a:cs typeface="Open Sans" panose="020B0606030504020204" pitchFamily="34" charset="0"/>
              </a:rPr>
              <a:t>Thursday 28</a:t>
            </a:r>
            <a:r>
              <a:rPr lang="en-US" sz="2000" b="1" baseline="30000" dirty="0" smtClean="0">
                <a:latin typeface="Open Sans" panose="020B0606030504020204" pitchFamily="34" charset="0"/>
                <a:ea typeface="Open Sans" panose="020B0606030504020204" pitchFamily="34" charset="0"/>
                <a:cs typeface="Open Sans" panose="020B0606030504020204" pitchFamily="34" charset="0"/>
              </a:rPr>
              <a:t>th</a:t>
            </a:r>
            <a:r>
              <a:rPr lang="en-US" sz="2000" b="1" dirty="0" smtClean="0">
                <a:latin typeface="Open Sans" panose="020B0606030504020204" pitchFamily="34" charset="0"/>
                <a:ea typeface="Open Sans" panose="020B0606030504020204" pitchFamily="34" charset="0"/>
                <a:cs typeface="Open Sans" panose="020B0606030504020204" pitchFamily="34" charset="0"/>
              </a:rPr>
              <a:t> November 2019 </a:t>
            </a:r>
            <a:endParaRPr lang="en-US" sz="2000" b="1" dirty="0">
              <a:solidFill>
                <a:srgbClr val="034DA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274994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87D083B-FAF2-5643-A9FC-521FAB15583B}" type="slidenum">
              <a:rPr lang="en-GB" smtClean="0"/>
              <a:t>10</a:t>
            </a:fld>
            <a:endParaRPr lang="en-GB"/>
          </a:p>
        </p:txBody>
      </p:sp>
      <p:sp>
        <p:nvSpPr>
          <p:cNvPr id="75" name="TextBox 74"/>
          <p:cNvSpPr txBox="1"/>
          <p:nvPr/>
        </p:nvSpPr>
        <p:spPr>
          <a:xfrm>
            <a:off x="4329728" y="4299019"/>
            <a:ext cx="873641" cy="507831"/>
          </a:xfrm>
          <a:prstGeom prst="rect">
            <a:avLst/>
          </a:prstGeom>
          <a:solidFill>
            <a:srgbClr val="0070C0"/>
          </a:solidFill>
        </p:spPr>
        <p:txBody>
          <a:bodyPr wrap="square" rtlCol="0">
            <a:spAutoFit/>
          </a:bodyPr>
          <a:lstStyle/>
          <a:p>
            <a:pPr algn="ctr"/>
            <a:r>
              <a:rPr lang="en-IE" sz="1350" b="1" dirty="0">
                <a:solidFill>
                  <a:schemeClr val="bg1"/>
                </a:solidFill>
              </a:rPr>
              <a:t>Scotland pilot</a:t>
            </a:r>
          </a:p>
        </p:txBody>
      </p:sp>
      <p:sp>
        <p:nvSpPr>
          <p:cNvPr id="76" name="TextBox 75"/>
          <p:cNvSpPr txBox="1"/>
          <p:nvPr/>
        </p:nvSpPr>
        <p:spPr>
          <a:xfrm>
            <a:off x="4329728" y="3431308"/>
            <a:ext cx="873641" cy="507831"/>
          </a:xfrm>
          <a:prstGeom prst="rect">
            <a:avLst/>
          </a:prstGeom>
          <a:solidFill>
            <a:srgbClr val="FF0000"/>
          </a:solidFill>
        </p:spPr>
        <p:txBody>
          <a:bodyPr wrap="square" rtlCol="0">
            <a:spAutoFit/>
          </a:bodyPr>
          <a:lstStyle/>
          <a:p>
            <a:pPr algn="ctr"/>
            <a:r>
              <a:rPr lang="en-IE" sz="1350" b="1" dirty="0">
                <a:solidFill>
                  <a:schemeClr val="bg1"/>
                </a:solidFill>
              </a:rPr>
              <a:t>Germany pilot</a:t>
            </a:r>
          </a:p>
        </p:txBody>
      </p:sp>
      <p:sp>
        <p:nvSpPr>
          <p:cNvPr id="77" name="TextBox 76"/>
          <p:cNvSpPr txBox="1"/>
          <p:nvPr/>
        </p:nvSpPr>
        <p:spPr>
          <a:xfrm>
            <a:off x="4344839" y="2558228"/>
            <a:ext cx="873641" cy="715581"/>
          </a:xfrm>
          <a:prstGeom prst="rect">
            <a:avLst/>
          </a:prstGeom>
          <a:solidFill>
            <a:srgbClr val="00B050"/>
          </a:solidFill>
        </p:spPr>
        <p:txBody>
          <a:bodyPr wrap="square" rtlCol="0">
            <a:spAutoFit/>
          </a:bodyPr>
          <a:lstStyle/>
          <a:p>
            <a:pPr algn="ctr"/>
            <a:r>
              <a:rPr lang="en-IE" sz="1350" b="1" dirty="0">
                <a:solidFill>
                  <a:schemeClr val="bg1"/>
                </a:solidFill>
              </a:rPr>
              <a:t>N. Ireland pilot</a:t>
            </a:r>
          </a:p>
        </p:txBody>
      </p:sp>
      <p:cxnSp>
        <p:nvCxnSpPr>
          <p:cNvPr id="78" name="Gewinkelte Verbindung 86">
            <a:extLst>
              <a:ext uri="{FF2B5EF4-FFF2-40B4-BE49-F238E27FC236}">
                <a16:creationId xmlns:a16="http://schemas.microsoft.com/office/drawing/2014/main" id="{B5A1DE8E-A3D2-49C6-A19C-D7A7D6B6F62B}"/>
              </a:ext>
            </a:extLst>
          </p:cNvPr>
          <p:cNvCxnSpPr>
            <a:stCxn id="89" idx="7"/>
            <a:endCxn id="118" idx="2"/>
          </p:cNvCxnSpPr>
          <p:nvPr/>
        </p:nvCxnSpPr>
        <p:spPr>
          <a:xfrm rot="5400000" flipH="1" flipV="1">
            <a:off x="6881617" y="2567783"/>
            <a:ext cx="929526" cy="864692"/>
          </a:xfrm>
          <a:prstGeom prst="bentConnector2">
            <a:avLst/>
          </a:prstGeom>
          <a:ln w="57150">
            <a:solidFill>
              <a:srgbClr val="FF5050"/>
            </a:solidFill>
            <a:tailEnd type="none"/>
          </a:ln>
        </p:spPr>
        <p:style>
          <a:lnRef idx="1">
            <a:schemeClr val="accent1"/>
          </a:lnRef>
          <a:fillRef idx="0">
            <a:schemeClr val="accent1"/>
          </a:fillRef>
          <a:effectRef idx="0">
            <a:schemeClr val="accent1"/>
          </a:effectRef>
          <a:fontRef idx="minor">
            <a:schemeClr val="tx1"/>
          </a:fontRef>
        </p:style>
      </p:cxnSp>
      <p:cxnSp>
        <p:nvCxnSpPr>
          <p:cNvPr id="79" name="Gewinkelte Verbindung 93">
            <a:extLst>
              <a:ext uri="{FF2B5EF4-FFF2-40B4-BE49-F238E27FC236}">
                <a16:creationId xmlns:a16="http://schemas.microsoft.com/office/drawing/2014/main" id="{3EE27A57-C84A-4035-8D98-708B0929F048}"/>
              </a:ext>
            </a:extLst>
          </p:cNvPr>
          <p:cNvCxnSpPr>
            <a:stCxn id="89" idx="5"/>
            <a:endCxn id="120" idx="2"/>
          </p:cNvCxnSpPr>
          <p:nvPr/>
        </p:nvCxnSpPr>
        <p:spPr>
          <a:xfrm rot="16200000" flipH="1">
            <a:off x="7059048" y="3749446"/>
            <a:ext cx="574665" cy="864692"/>
          </a:xfrm>
          <a:prstGeom prst="bentConnector2">
            <a:avLst/>
          </a:prstGeom>
          <a:ln w="57150">
            <a:solidFill>
              <a:srgbClr val="FF5050"/>
            </a:solidFill>
            <a:tailEnd type="none"/>
          </a:ln>
        </p:spPr>
        <p:style>
          <a:lnRef idx="1">
            <a:schemeClr val="accent1"/>
          </a:lnRef>
          <a:fillRef idx="0">
            <a:schemeClr val="accent1"/>
          </a:fillRef>
          <a:effectRef idx="0">
            <a:schemeClr val="accent1"/>
          </a:effectRef>
          <a:fontRef idx="minor">
            <a:schemeClr val="tx1"/>
          </a:fontRef>
        </p:style>
      </p:cxnSp>
      <p:cxnSp>
        <p:nvCxnSpPr>
          <p:cNvPr id="80" name="Gewinkelte Verbindung 122">
            <a:extLst>
              <a:ext uri="{FF2B5EF4-FFF2-40B4-BE49-F238E27FC236}">
                <a16:creationId xmlns:a16="http://schemas.microsoft.com/office/drawing/2014/main" id="{CBA7AC55-4F3D-4F92-89DD-A80E8BC68598}"/>
              </a:ext>
            </a:extLst>
          </p:cNvPr>
          <p:cNvCxnSpPr>
            <a:stCxn id="84" idx="3"/>
            <a:endCxn id="128" idx="2"/>
          </p:cNvCxnSpPr>
          <p:nvPr/>
        </p:nvCxnSpPr>
        <p:spPr>
          <a:xfrm flipV="1">
            <a:off x="5898515" y="3266024"/>
            <a:ext cx="177707" cy="413654"/>
          </a:xfrm>
          <a:prstGeom prst="bentConnector3">
            <a:avLst>
              <a:gd name="adj1" fmla="val -7888"/>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82" name="Ellipse 14">
            <a:extLst>
              <a:ext uri="{FF2B5EF4-FFF2-40B4-BE49-F238E27FC236}">
                <a16:creationId xmlns:a16="http://schemas.microsoft.com/office/drawing/2014/main" id="{3D436BAA-7484-47E2-AA4E-782FC06BC172}"/>
              </a:ext>
            </a:extLst>
          </p:cNvPr>
          <p:cNvSpPr/>
          <p:nvPr/>
        </p:nvSpPr>
        <p:spPr>
          <a:xfrm>
            <a:off x="5329497" y="3372566"/>
            <a:ext cx="607500" cy="607500"/>
          </a:xfrm>
          <a:prstGeom prst="ellipse">
            <a:avLst/>
          </a:prstGeom>
          <a:solidFill>
            <a:schemeClr val="bg1"/>
          </a:solidFill>
          <a:ln>
            <a:solidFill>
              <a:srgbClr val="F8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83" name="Abgerundetes Rechteck 15">
            <a:extLst>
              <a:ext uri="{FF2B5EF4-FFF2-40B4-BE49-F238E27FC236}">
                <a16:creationId xmlns:a16="http://schemas.microsoft.com/office/drawing/2014/main" id="{F8AA4A90-7204-48F1-BF8F-CED8C8FF5346}"/>
              </a:ext>
            </a:extLst>
          </p:cNvPr>
          <p:cNvSpPr/>
          <p:nvPr/>
        </p:nvSpPr>
        <p:spPr>
          <a:xfrm>
            <a:off x="5275703" y="2290410"/>
            <a:ext cx="716127" cy="203066"/>
          </a:xfrm>
          <a:prstGeom prst="roundRect">
            <a:avLst/>
          </a:prstGeom>
          <a:solidFill>
            <a:schemeClr val="bg1"/>
          </a:solidFill>
          <a:ln>
            <a:solidFill>
              <a:srgbClr val="F8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84" name="Grafik 16">
            <a:extLst>
              <a:ext uri="{FF2B5EF4-FFF2-40B4-BE49-F238E27FC236}">
                <a16:creationId xmlns:a16="http://schemas.microsoft.com/office/drawing/2014/main" id="{196153AD-F1B6-480D-A277-4004CB81F587}"/>
              </a:ext>
            </a:extLst>
          </p:cNvPr>
          <p:cNvPicPr>
            <a:picLocks noChangeAspect="1"/>
          </p:cNvPicPr>
          <p:nvPr/>
        </p:nvPicPr>
        <p:blipFill>
          <a:blip r:embed="rId3"/>
          <a:stretch>
            <a:fillRect/>
          </a:stretch>
        </p:blipFill>
        <p:spPr>
          <a:xfrm>
            <a:off x="5380737" y="3563336"/>
            <a:ext cx="517778" cy="232682"/>
          </a:xfrm>
          <a:prstGeom prst="rect">
            <a:avLst/>
          </a:prstGeom>
        </p:spPr>
      </p:pic>
      <p:cxnSp>
        <p:nvCxnSpPr>
          <p:cNvPr id="85" name="Gewinkelte Verbindung 19">
            <a:extLst>
              <a:ext uri="{FF2B5EF4-FFF2-40B4-BE49-F238E27FC236}">
                <a16:creationId xmlns:a16="http://schemas.microsoft.com/office/drawing/2014/main" id="{A74DEFE5-460B-40C3-8885-61B1600F0797}"/>
              </a:ext>
            </a:extLst>
          </p:cNvPr>
          <p:cNvCxnSpPr>
            <a:stCxn id="83" idx="2"/>
            <a:endCxn id="82" idx="0"/>
          </p:cNvCxnSpPr>
          <p:nvPr/>
        </p:nvCxnSpPr>
        <p:spPr>
          <a:xfrm rot="5400000">
            <a:off x="5193961" y="2932763"/>
            <a:ext cx="879092" cy="518"/>
          </a:xfrm>
          <a:prstGeom prst="bentConnector3">
            <a:avLst>
              <a:gd name="adj1" fmla="val 50000"/>
            </a:avLst>
          </a:prstGeom>
          <a:ln w="28575">
            <a:solidFill>
              <a:srgbClr val="F86E6E"/>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86" name="Ellipse 22">
            <a:extLst>
              <a:ext uri="{FF2B5EF4-FFF2-40B4-BE49-F238E27FC236}">
                <a16:creationId xmlns:a16="http://schemas.microsoft.com/office/drawing/2014/main" id="{7F68AB94-BC3D-4B2A-AF46-606EB46500B6}"/>
              </a:ext>
            </a:extLst>
          </p:cNvPr>
          <p:cNvSpPr/>
          <p:nvPr/>
        </p:nvSpPr>
        <p:spPr>
          <a:xfrm>
            <a:off x="2923704" y="2492573"/>
            <a:ext cx="607500" cy="607500"/>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87" name="Ellipse 23">
            <a:extLst>
              <a:ext uri="{FF2B5EF4-FFF2-40B4-BE49-F238E27FC236}">
                <a16:creationId xmlns:a16="http://schemas.microsoft.com/office/drawing/2014/main" id="{A64845FD-86F6-4970-BE96-8CD5C0D863FE}"/>
              </a:ext>
            </a:extLst>
          </p:cNvPr>
          <p:cNvSpPr/>
          <p:nvPr/>
        </p:nvSpPr>
        <p:spPr>
          <a:xfrm>
            <a:off x="2923704" y="3371834"/>
            <a:ext cx="607500" cy="607500"/>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88" name="Ellipse 24">
            <a:extLst>
              <a:ext uri="{FF2B5EF4-FFF2-40B4-BE49-F238E27FC236}">
                <a16:creationId xmlns:a16="http://schemas.microsoft.com/office/drawing/2014/main" id="{BE02B18A-FE5F-4A1F-A155-97B245D7360E}"/>
              </a:ext>
            </a:extLst>
          </p:cNvPr>
          <p:cNvSpPr/>
          <p:nvPr/>
        </p:nvSpPr>
        <p:spPr>
          <a:xfrm>
            <a:off x="2923704" y="4231419"/>
            <a:ext cx="607500" cy="607500"/>
          </a:xfrm>
          <a:prstGeom prst="ellips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89" name="Ellipse 33">
            <a:extLst>
              <a:ext uri="{FF2B5EF4-FFF2-40B4-BE49-F238E27FC236}">
                <a16:creationId xmlns:a16="http://schemas.microsoft.com/office/drawing/2014/main" id="{BF9C471D-157E-4655-9CBB-781E0D3168A9}"/>
              </a:ext>
            </a:extLst>
          </p:cNvPr>
          <p:cNvSpPr/>
          <p:nvPr/>
        </p:nvSpPr>
        <p:spPr>
          <a:xfrm>
            <a:off x="6395500" y="3375925"/>
            <a:ext cx="607500" cy="607500"/>
          </a:xfrm>
          <a:prstGeom prst="ellipse">
            <a:avLst/>
          </a:prstGeom>
          <a:solidFill>
            <a:schemeClr val="bg1"/>
          </a:solidFill>
          <a:ln>
            <a:solidFill>
              <a:srgbClr val="F8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90" name="Abgerundetes Rechteck 45">
            <a:extLst>
              <a:ext uri="{FF2B5EF4-FFF2-40B4-BE49-F238E27FC236}">
                <a16:creationId xmlns:a16="http://schemas.microsoft.com/office/drawing/2014/main" id="{02A89DF5-9393-429D-9E9B-8BEA61E54B18}"/>
              </a:ext>
            </a:extLst>
          </p:cNvPr>
          <p:cNvSpPr/>
          <p:nvPr/>
        </p:nvSpPr>
        <p:spPr>
          <a:xfrm>
            <a:off x="2894304" y="3135290"/>
            <a:ext cx="716127" cy="203066"/>
          </a:xfrm>
          <a:prstGeom prst="round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91" name="Abgerundetes Rechteck 47">
            <a:extLst>
              <a:ext uri="{FF2B5EF4-FFF2-40B4-BE49-F238E27FC236}">
                <a16:creationId xmlns:a16="http://schemas.microsoft.com/office/drawing/2014/main" id="{C1BA1F95-1FDA-4BEE-AE20-8A847E0D18C3}"/>
              </a:ext>
            </a:extLst>
          </p:cNvPr>
          <p:cNvSpPr/>
          <p:nvPr/>
        </p:nvSpPr>
        <p:spPr>
          <a:xfrm>
            <a:off x="2886622" y="4863430"/>
            <a:ext cx="716127" cy="203066"/>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92" name="Grafik 49">
            <a:extLst>
              <a:ext uri="{FF2B5EF4-FFF2-40B4-BE49-F238E27FC236}">
                <a16:creationId xmlns:a16="http://schemas.microsoft.com/office/drawing/2014/main" id="{08B8ACD9-17A2-4827-8696-E58BD88B64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0483" y="2619057"/>
            <a:ext cx="366581" cy="366581"/>
          </a:xfrm>
          <a:prstGeom prst="rect">
            <a:avLst/>
          </a:prstGeom>
          <a:solidFill>
            <a:schemeClr val="bg1"/>
          </a:solidFill>
          <a:ln>
            <a:noFill/>
          </a:ln>
        </p:spPr>
      </p:pic>
      <p:grpSp>
        <p:nvGrpSpPr>
          <p:cNvPr id="93" name="Gruppieren 50">
            <a:extLst>
              <a:ext uri="{FF2B5EF4-FFF2-40B4-BE49-F238E27FC236}">
                <a16:creationId xmlns:a16="http://schemas.microsoft.com/office/drawing/2014/main" id="{97808680-3013-41EC-9EFC-AC5426863F93}"/>
              </a:ext>
            </a:extLst>
          </p:cNvPr>
          <p:cNvGrpSpPr/>
          <p:nvPr/>
        </p:nvGrpSpPr>
        <p:grpSpPr>
          <a:xfrm>
            <a:off x="3810761" y="2643548"/>
            <a:ext cx="303750" cy="303750"/>
            <a:chOff x="2033352" y="2229392"/>
            <a:chExt cx="540000" cy="540000"/>
          </a:xfrm>
        </p:grpSpPr>
        <p:sp>
          <p:nvSpPr>
            <p:cNvPr id="94" name="Ellipse 51">
              <a:extLst>
                <a:ext uri="{FF2B5EF4-FFF2-40B4-BE49-F238E27FC236}">
                  <a16:creationId xmlns:a16="http://schemas.microsoft.com/office/drawing/2014/main" id="{0A5A3A4F-C8DE-4C23-BA53-39374D8CD63D}"/>
                </a:ext>
              </a:extLst>
            </p:cNvPr>
            <p:cNvSpPr/>
            <p:nvPr/>
          </p:nvSpPr>
          <p:spPr>
            <a:xfrm>
              <a:off x="2033352" y="2229392"/>
              <a:ext cx="540000" cy="540000"/>
            </a:xfrm>
            <a:prstGeom prst="ellipse">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95" name="Picture 2" descr="Ähnliches Foto">
              <a:extLst>
                <a:ext uri="{FF2B5EF4-FFF2-40B4-BE49-F238E27FC236}">
                  <a16:creationId xmlns:a16="http://schemas.microsoft.com/office/drawing/2014/main" id="{4B17DD92-8FE9-4C09-B97F-52FCD52B8D4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305" t="12852" r="24409" b="13433"/>
            <a:stretch/>
          </p:blipFill>
          <p:spPr bwMode="auto">
            <a:xfrm>
              <a:off x="2119373" y="2325200"/>
              <a:ext cx="298285" cy="364727"/>
            </a:xfrm>
            <a:prstGeom prst="rect">
              <a:avLst/>
            </a:prstGeom>
            <a:noFill/>
            <a:extLst>
              <a:ext uri="{909E8E84-426E-40DD-AFC4-6F175D3DCCD1}">
                <a14:hiddenFill xmlns:a14="http://schemas.microsoft.com/office/drawing/2010/main">
                  <a:solidFill>
                    <a:srgbClr val="FFFFFF"/>
                  </a:solidFill>
                </a14:hiddenFill>
              </a:ext>
            </a:extLst>
          </p:spPr>
        </p:pic>
      </p:grpSp>
      <p:sp>
        <p:nvSpPr>
          <p:cNvPr id="96" name="Rechteck 17">
            <a:extLst>
              <a:ext uri="{FF2B5EF4-FFF2-40B4-BE49-F238E27FC236}">
                <a16:creationId xmlns:a16="http://schemas.microsoft.com/office/drawing/2014/main" id="{E6D72937-7D32-430C-ADD7-465F3A4D6118}"/>
              </a:ext>
            </a:extLst>
          </p:cNvPr>
          <p:cNvSpPr/>
          <p:nvPr/>
        </p:nvSpPr>
        <p:spPr>
          <a:xfrm>
            <a:off x="2862946" y="3148053"/>
            <a:ext cx="793064" cy="213585"/>
          </a:xfrm>
          <a:prstGeom prst="rect">
            <a:avLst/>
          </a:prstGeom>
        </p:spPr>
        <p:txBody>
          <a:bodyPr wrap="square">
            <a:spAutoFit/>
          </a:bodyPr>
          <a:lstStyle/>
          <a:p>
            <a:pPr lvl="0" algn="ctr"/>
            <a:r>
              <a:rPr lang="en-US" sz="788" u="sng" dirty="0">
                <a:solidFill>
                  <a:schemeClr val="bg2">
                    <a:lumMod val="25000"/>
                  </a:schemeClr>
                </a:solidFill>
                <a:latin typeface="Futura Std Book" panose="020B0502020204020303" pitchFamily="34" charset="0"/>
              </a:rPr>
              <a:t>Wind Energy</a:t>
            </a:r>
            <a:endParaRPr lang="en-US" sz="788" dirty="0">
              <a:solidFill>
                <a:schemeClr val="bg2">
                  <a:lumMod val="25000"/>
                </a:schemeClr>
              </a:solidFill>
              <a:latin typeface="Futura Std Light" panose="020B0402020204020303" pitchFamily="34" charset="0"/>
            </a:endParaRPr>
          </a:p>
        </p:txBody>
      </p:sp>
      <p:pic>
        <p:nvPicPr>
          <p:cNvPr id="97" name="Picture 2" descr="Bildergebnis für PV panel Icon grey png">
            <a:extLst>
              <a:ext uri="{FF2B5EF4-FFF2-40B4-BE49-F238E27FC236}">
                <a16:creationId xmlns:a16="http://schemas.microsoft.com/office/drawing/2014/main" id="{78B4487B-4C0F-487B-802A-B971C6AF43A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23610" y="3471236"/>
            <a:ext cx="407690" cy="407690"/>
          </a:xfrm>
          <a:prstGeom prst="rect">
            <a:avLst/>
          </a:prstGeom>
          <a:solidFill>
            <a:schemeClr val="bg1"/>
          </a:solidFill>
          <a:ln>
            <a:noFill/>
          </a:ln>
          <a:extLst/>
        </p:spPr>
      </p:pic>
      <p:sp>
        <p:nvSpPr>
          <p:cNvPr id="98" name="Abgerundetes Rechteck 53">
            <a:extLst>
              <a:ext uri="{FF2B5EF4-FFF2-40B4-BE49-F238E27FC236}">
                <a16:creationId xmlns:a16="http://schemas.microsoft.com/office/drawing/2014/main" id="{3B6821ED-6AB9-4123-ADA7-354FC70E6D24}"/>
              </a:ext>
            </a:extLst>
          </p:cNvPr>
          <p:cNvSpPr/>
          <p:nvPr/>
        </p:nvSpPr>
        <p:spPr>
          <a:xfrm>
            <a:off x="2895217" y="4003844"/>
            <a:ext cx="716127" cy="203066"/>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99" name="Rechteck 54">
            <a:extLst>
              <a:ext uri="{FF2B5EF4-FFF2-40B4-BE49-F238E27FC236}">
                <a16:creationId xmlns:a16="http://schemas.microsoft.com/office/drawing/2014/main" id="{C19967DD-D217-4B43-891B-F0465C410CDC}"/>
              </a:ext>
            </a:extLst>
          </p:cNvPr>
          <p:cNvSpPr/>
          <p:nvPr/>
        </p:nvSpPr>
        <p:spPr>
          <a:xfrm>
            <a:off x="2862945" y="4016607"/>
            <a:ext cx="776392" cy="213585"/>
          </a:xfrm>
          <a:prstGeom prst="rect">
            <a:avLst/>
          </a:prstGeom>
        </p:spPr>
        <p:txBody>
          <a:bodyPr wrap="square">
            <a:spAutoFit/>
          </a:bodyPr>
          <a:lstStyle/>
          <a:p>
            <a:pPr lvl="0" algn="ctr"/>
            <a:r>
              <a:rPr lang="en-US" sz="788" u="sng" dirty="0">
                <a:solidFill>
                  <a:schemeClr val="bg2">
                    <a:lumMod val="25000"/>
                  </a:schemeClr>
                </a:solidFill>
                <a:latin typeface="Futura Std Book" panose="020B0502020204020303" pitchFamily="34" charset="0"/>
              </a:rPr>
              <a:t>Solar Energy</a:t>
            </a:r>
            <a:endParaRPr lang="en-US" sz="788" dirty="0">
              <a:solidFill>
                <a:schemeClr val="bg2">
                  <a:lumMod val="25000"/>
                </a:schemeClr>
              </a:solidFill>
              <a:latin typeface="Futura Std Light" panose="020B0402020204020303" pitchFamily="34" charset="0"/>
            </a:endParaRPr>
          </a:p>
        </p:txBody>
      </p:sp>
      <p:sp>
        <p:nvSpPr>
          <p:cNvPr id="100" name="Rechteck 55">
            <a:extLst>
              <a:ext uri="{FF2B5EF4-FFF2-40B4-BE49-F238E27FC236}">
                <a16:creationId xmlns:a16="http://schemas.microsoft.com/office/drawing/2014/main" id="{7E777327-F993-4147-97F4-88792C7B2192}"/>
              </a:ext>
            </a:extLst>
          </p:cNvPr>
          <p:cNvSpPr/>
          <p:nvPr/>
        </p:nvSpPr>
        <p:spPr>
          <a:xfrm>
            <a:off x="2894489" y="4878401"/>
            <a:ext cx="724721" cy="213585"/>
          </a:xfrm>
          <a:prstGeom prst="rect">
            <a:avLst/>
          </a:prstGeom>
        </p:spPr>
        <p:txBody>
          <a:bodyPr wrap="square">
            <a:spAutoFit/>
          </a:bodyPr>
          <a:lstStyle/>
          <a:p>
            <a:pPr lvl="0" algn="ctr"/>
            <a:r>
              <a:rPr lang="en-US" sz="788" u="sng" dirty="0">
                <a:solidFill>
                  <a:schemeClr val="bg2">
                    <a:lumMod val="25000"/>
                  </a:schemeClr>
                </a:solidFill>
                <a:latin typeface="Futura Std Book" panose="020B0502020204020303" pitchFamily="34" charset="0"/>
              </a:rPr>
              <a:t>AD Plant</a:t>
            </a:r>
            <a:endParaRPr lang="en-US" sz="788" dirty="0">
              <a:solidFill>
                <a:schemeClr val="bg2">
                  <a:lumMod val="25000"/>
                </a:schemeClr>
              </a:solidFill>
              <a:latin typeface="Futura Std Light" panose="020B0402020204020303" pitchFamily="34" charset="0"/>
            </a:endParaRPr>
          </a:p>
        </p:txBody>
      </p:sp>
      <p:pic>
        <p:nvPicPr>
          <p:cNvPr id="101" name="Grafik 56">
            <a:extLst>
              <a:ext uri="{FF2B5EF4-FFF2-40B4-BE49-F238E27FC236}">
                <a16:creationId xmlns:a16="http://schemas.microsoft.com/office/drawing/2014/main" id="{F4A97B0F-C27D-4E8A-9381-03833DA71D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60482" y="4353354"/>
            <a:ext cx="363630" cy="363630"/>
          </a:xfrm>
          <a:prstGeom prst="rect">
            <a:avLst/>
          </a:prstGeom>
        </p:spPr>
      </p:pic>
      <p:grpSp>
        <p:nvGrpSpPr>
          <p:cNvPr id="102" name="Gruppieren 58">
            <a:extLst>
              <a:ext uri="{FF2B5EF4-FFF2-40B4-BE49-F238E27FC236}">
                <a16:creationId xmlns:a16="http://schemas.microsoft.com/office/drawing/2014/main" id="{725C719C-B6E3-4E73-A244-50E71005EAB7}"/>
              </a:ext>
            </a:extLst>
          </p:cNvPr>
          <p:cNvGrpSpPr/>
          <p:nvPr/>
        </p:nvGrpSpPr>
        <p:grpSpPr>
          <a:xfrm>
            <a:off x="3791165" y="3523205"/>
            <a:ext cx="303750" cy="303750"/>
            <a:chOff x="2033352" y="2229392"/>
            <a:chExt cx="540000" cy="540000"/>
          </a:xfrm>
        </p:grpSpPr>
        <p:sp>
          <p:nvSpPr>
            <p:cNvPr id="103" name="Ellipse 59">
              <a:extLst>
                <a:ext uri="{FF2B5EF4-FFF2-40B4-BE49-F238E27FC236}">
                  <a16:creationId xmlns:a16="http://schemas.microsoft.com/office/drawing/2014/main" id="{7562FB8D-DBA8-47D9-A066-12CA5E600F44}"/>
                </a:ext>
              </a:extLst>
            </p:cNvPr>
            <p:cNvSpPr/>
            <p:nvPr/>
          </p:nvSpPr>
          <p:spPr>
            <a:xfrm>
              <a:off x="2033352" y="2229392"/>
              <a:ext cx="540000" cy="540000"/>
            </a:xfrm>
            <a:prstGeom prst="ellipse">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104" name="Picture 2" descr="Ähnliches Foto">
              <a:extLst>
                <a:ext uri="{FF2B5EF4-FFF2-40B4-BE49-F238E27FC236}">
                  <a16:creationId xmlns:a16="http://schemas.microsoft.com/office/drawing/2014/main" id="{5A9D73E2-4282-49DB-8BEF-93656ECD61D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305" t="12852" r="24409" b="13433"/>
            <a:stretch/>
          </p:blipFill>
          <p:spPr bwMode="auto">
            <a:xfrm>
              <a:off x="2119373" y="2325200"/>
              <a:ext cx="298285" cy="3647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5" name="Gruppieren 61">
            <a:extLst>
              <a:ext uri="{FF2B5EF4-FFF2-40B4-BE49-F238E27FC236}">
                <a16:creationId xmlns:a16="http://schemas.microsoft.com/office/drawing/2014/main" id="{066590CB-5C92-4422-9E03-DC7BF22B0E68}"/>
              </a:ext>
            </a:extLst>
          </p:cNvPr>
          <p:cNvGrpSpPr/>
          <p:nvPr/>
        </p:nvGrpSpPr>
        <p:grpSpPr>
          <a:xfrm>
            <a:off x="3807815" y="4383294"/>
            <a:ext cx="303750" cy="303750"/>
            <a:chOff x="2033352" y="2229392"/>
            <a:chExt cx="540000" cy="540000"/>
          </a:xfrm>
        </p:grpSpPr>
        <p:sp>
          <p:nvSpPr>
            <p:cNvPr id="106" name="Ellipse 62">
              <a:extLst>
                <a:ext uri="{FF2B5EF4-FFF2-40B4-BE49-F238E27FC236}">
                  <a16:creationId xmlns:a16="http://schemas.microsoft.com/office/drawing/2014/main" id="{CA64663E-88A7-4AB5-B561-248CAE2EEB99}"/>
                </a:ext>
              </a:extLst>
            </p:cNvPr>
            <p:cNvSpPr/>
            <p:nvPr/>
          </p:nvSpPr>
          <p:spPr>
            <a:xfrm>
              <a:off x="2033352" y="2229392"/>
              <a:ext cx="540000" cy="540000"/>
            </a:xfrm>
            <a:prstGeom prst="ellipse">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107" name="Picture 2" descr="Ähnliches Foto">
              <a:extLst>
                <a:ext uri="{FF2B5EF4-FFF2-40B4-BE49-F238E27FC236}">
                  <a16:creationId xmlns:a16="http://schemas.microsoft.com/office/drawing/2014/main" id="{21AA365C-C999-4817-B9F9-8F82A1AC9A9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305" t="12852" r="24409" b="13433"/>
            <a:stretch/>
          </p:blipFill>
          <p:spPr bwMode="auto">
            <a:xfrm>
              <a:off x="2119373" y="2325200"/>
              <a:ext cx="298285" cy="364727"/>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8" name="Gerader Verbinder 64">
            <a:extLst>
              <a:ext uri="{FF2B5EF4-FFF2-40B4-BE49-F238E27FC236}">
                <a16:creationId xmlns:a16="http://schemas.microsoft.com/office/drawing/2014/main" id="{2C2EB33F-3AAD-421A-A026-B8A0A93EF1FF}"/>
              </a:ext>
            </a:extLst>
          </p:cNvPr>
          <p:cNvCxnSpPr>
            <a:stCxn id="86" idx="6"/>
            <a:endCxn id="94" idx="2"/>
          </p:cNvCxnSpPr>
          <p:nvPr/>
        </p:nvCxnSpPr>
        <p:spPr>
          <a:xfrm flipV="1">
            <a:off x="3531206" y="2795423"/>
            <a:ext cx="279557" cy="900"/>
          </a:xfrm>
          <a:prstGeom prst="line">
            <a:avLst/>
          </a:prstGeom>
          <a:ln w="5715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109" name="Gerader Verbinder 66">
            <a:extLst>
              <a:ext uri="{FF2B5EF4-FFF2-40B4-BE49-F238E27FC236}">
                <a16:creationId xmlns:a16="http://schemas.microsoft.com/office/drawing/2014/main" id="{80EFA841-3F18-4E69-B99D-4113C3063012}"/>
              </a:ext>
            </a:extLst>
          </p:cNvPr>
          <p:cNvCxnSpPr>
            <a:stCxn id="87" idx="6"/>
            <a:endCxn id="103" idx="2"/>
          </p:cNvCxnSpPr>
          <p:nvPr/>
        </p:nvCxnSpPr>
        <p:spPr>
          <a:xfrm flipV="1">
            <a:off x="3531206" y="3675080"/>
            <a:ext cx="259961" cy="504"/>
          </a:xfrm>
          <a:prstGeom prst="line">
            <a:avLst/>
          </a:prstGeom>
          <a:ln w="5715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110" name="Gerader Verbinder 68">
            <a:extLst>
              <a:ext uri="{FF2B5EF4-FFF2-40B4-BE49-F238E27FC236}">
                <a16:creationId xmlns:a16="http://schemas.microsoft.com/office/drawing/2014/main" id="{02E73F6B-B243-44F4-9279-685AFF32444A}"/>
              </a:ext>
            </a:extLst>
          </p:cNvPr>
          <p:cNvCxnSpPr>
            <a:stCxn id="88" idx="6"/>
            <a:endCxn id="106" idx="2"/>
          </p:cNvCxnSpPr>
          <p:nvPr/>
        </p:nvCxnSpPr>
        <p:spPr>
          <a:xfrm flipV="1">
            <a:off x="3531203" y="4535171"/>
            <a:ext cx="276612" cy="1"/>
          </a:xfrm>
          <a:prstGeom prst="line">
            <a:avLst/>
          </a:prstGeom>
          <a:ln w="5715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111" name="Gewinkelte Verbindung 70">
            <a:extLst>
              <a:ext uri="{FF2B5EF4-FFF2-40B4-BE49-F238E27FC236}">
                <a16:creationId xmlns:a16="http://schemas.microsoft.com/office/drawing/2014/main" id="{6EC72AA5-AF1C-4773-96E3-899DB3C83F68}"/>
              </a:ext>
            </a:extLst>
          </p:cNvPr>
          <p:cNvCxnSpPr>
            <a:stCxn id="94" idx="6"/>
            <a:endCxn id="82" idx="1"/>
          </p:cNvCxnSpPr>
          <p:nvPr/>
        </p:nvCxnSpPr>
        <p:spPr>
          <a:xfrm>
            <a:off x="4114512" y="2795423"/>
            <a:ext cx="1303953" cy="666110"/>
          </a:xfrm>
          <a:prstGeom prst="bentConnector2">
            <a:avLst/>
          </a:prstGeom>
          <a:ln w="5715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112" name="Gewinkelte Verbindung 72">
            <a:extLst>
              <a:ext uri="{FF2B5EF4-FFF2-40B4-BE49-F238E27FC236}">
                <a16:creationId xmlns:a16="http://schemas.microsoft.com/office/drawing/2014/main" id="{436AE5F7-3974-447F-A23A-5F370E604869}"/>
              </a:ext>
            </a:extLst>
          </p:cNvPr>
          <p:cNvCxnSpPr>
            <a:stCxn id="103" idx="6"/>
            <a:endCxn id="82" idx="2"/>
          </p:cNvCxnSpPr>
          <p:nvPr/>
        </p:nvCxnSpPr>
        <p:spPr>
          <a:xfrm>
            <a:off x="4094916" y="3675082"/>
            <a:ext cx="1234583" cy="1237"/>
          </a:xfrm>
          <a:prstGeom prst="bentConnector3">
            <a:avLst/>
          </a:prstGeom>
          <a:ln w="5715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113" name="Gewinkelte Verbindung 74">
            <a:extLst>
              <a:ext uri="{FF2B5EF4-FFF2-40B4-BE49-F238E27FC236}">
                <a16:creationId xmlns:a16="http://schemas.microsoft.com/office/drawing/2014/main" id="{286B9242-0F90-48CC-86B9-C6CB20E6D15B}"/>
              </a:ext>
            </a:extLst>
          </p:cNvPr>
          <p:cNvCxnSpPr>
            <a:stCxn id="106" idx="6"/>
            <a:endCxn id="82" idx="3"/>
          </p:cNvCxnSpPr>
          <p:nvPr/>
        </p:nvCxnSpPr>
        <p:spPr>
          <a:xfrm flipV="1">
            <a:off x="4111567" y="3891101"/>
            <a:ext cx="1306898" cy="644069"/>
          </a:xfrm>
          <a:prstGeom prst="bentConnector2">
            <a:avLst/>
          </a:prstGeom>
          <a:ln w="5715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114" name="Gerader Verbinder 84">
            <a:extLst>
              <a:ext uri="{FF2B5EF4-FFF2-40B4-BE49-F238E27FC236}">
                <a16:creationId xmlns:a16="http://schemas.microsoft.com/office/drawing/2014/main" id="{391D6CF3-4602-4FA5-B429-B3434F22EC48}"/>
              </a:ext>
            </a:extLst>
          </p:cNvPr>
          <p:cNvCxnSpPr>
            <a:stCxn id="82" idx="6"/>
            <a:endCxn id="89" idx="2"/>
          </p:cNvCxnSpPr>
          <p:nvPr/>
        </p:nvCxnSpPr>
        <p:spPr>
          <a:xfrm>
            <a:off x="5936999" y="3676318"/>
            <a:ext cx="458503" cy="3359"/>
          </a:xfrm>
          <a:prstGeom prst="line">
            <a:avLst/>
          </a:prstGeom>
          <a:ln w="57150">
            <a:solidFill>
              <a:srgbClr val="FF5050"/>
            </a:solidFill>
            <a:tailEnd type="none"/>
          </a:ln>
        </p:spPr>
        <p:style>
          <a:lnRef idx="1">
            <a:schemeClr val="accent1"/>
          </a:lnRef>
          <a:fillRef idx="0">
            <a:schemeClr val="accent1"/>
          </a:fillRef>
          <a:effectRef idx="0">
            <a:schemeClr val="accent1"/>
          </a:effectRef>
          <a:fontRef idx="minor">
            <a:schemeClr val="tx1"/>
          </a:fontRef>
        </p:style>
      </p:cxnSp>
      <p:cxnSp>
        <p:nvCxnSpPr>
          <p:cNvPr id="115" name="Gewinkelte Verbindung 88">
            <a:extLst>
              <a:ext uri="{FF2B5EF4-FFF2-40B4-BE49-F238E27FC236}">
                <a16:creationId xmlns:a16="http://schemas.microsoft.com/office/drawing/2014/main" id="{F93A5A71-8324-4607-81B5-779ADAE40098}"/>
              </a:ext>
            </a:extLst>
          </p:cNvPr>
          <p:cNvCxnSpPr>
            <a:stCxn id="89" idx="6"/>
            <a:endCxn id="119" idx="2"/>
          </p:cNvCxnSpPr>
          <p:nvPr/>
        </p:nvCxnSpPr>
        <p:spPr>
          <a:xfrm>
            <a:off x="7003002" y="3679677"/>
            <a:ext cx="775725" cy="249"/>
          </a:xfrm>
          <a:prstGeom prst="bentConnector3">
            <a:avLst>
              <a:gd name="adj1" fmla="val 50000"/>
            </a:avLst>
          </a:prstGeom>
          <a:ln w="57150">
            <a:solidFill>
              <a:srgbClr val="FF5050"/>
            </a:solidFill>
            <a:tailEnd type="none"/>
          </a:ln>
        </p:spPr>
        <p:style>
          <a:lnRef idx="1">
            <a:schemeClr val="accent1"/>
          </a:lnRef>
          <a:fillRef idx="0">
            <a:schemeClr val="accent1"/>
          </a:fillRef>
          <a:effectRef idx="0">
            <a:schemeClr val="accent1"/>
          </a:effectRef>
          <a:fontRef idx="minor">
            <a:schemeClr val="tx1"/>
          </a:fontRef>
        </p:style>
      </p:cxnSp>
      <p:sp>
        <p:nvSpPr>
          <p:cNvPr id="116" name="Abgerundetes Rechteck 95">
            <a:extLst>
              <a:ext uri="{FF2B5EF4-FFF2-40B4-BE49-F238E27FC236}">
                <a16:creationId xmlns:a16="http://schemas.microsoft.com/office/drawing/2014/main" id="{7414748C-E477-4B6A-8E5C-22394A4C8D12}"/>
              </a:ext>
            </a:extLst>
          </p:cNvPr>
          <p:cNvSpPr/>
          <p:nvPr/>
        </p:nvSpPr>
        <p:spPr>
          <a:xfrm>
            <a:off x="6335773" y="2284996"/>
            <a:ext cx="716127" cy="203066"/>
          </a:xfrm>
          <a:prstGeom prst="roundRect">
            <a:avLst/>
          </a:prstGeom>
          <a:solidFill>
            <a:schemeClr val="bg1"/>
          </a:solidFill>
          <a:ln>
            <a:solidFill>
              <a:srgbClr val="F8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cxnSp>
        <p:nvCxnSpPr>
          <p:cNvPr id="117" name="Gewinkelte Verbindung 96">
            <a:extLst>
              <a:ext uri="{FF2B5EF4-FFF2-40B4-BE49-F238E27FC236}">
                <a16:creationId xmlns:a16="http://schemas.microsoft.com/office/drawing/2014/main" id="{1A510C7E-B6B5-49B5-A1A6-4A7D563C52E4}"/>
              </a:ext>
            </a:extLst>
          </p:cNvPr>
          <p:cNvCxnSpPr>
            <a:stCxn id="116" idx="2"/>
            <a:endCxn id="89" idx="0"/>
          </p:cNvCxnSpPr>
          <p:nvPr/>
        </p:nvCxnSpPr>
        <p:spPr>
          <a:xfrm rot="16200000" flipH="1">
            <a:off x="6252611" y="2929287"/>
            <a:ext cx="887865" cy="5414"/>
          </a:xfrm>
          <a:prstGeom prst="bentConnector3">
            <a:avLst>
              <a:gd name="adj1" fmla="val 50000"/>
            </a:avLst>
          </a:prstGeom>
          <a:ln w="28575">
            <a:solidFill>
              <a:srgbClr val="F86E6E"/>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18" name="Ellipse 100">
            <a:extLst>
              <a:ext uri="{FF2B5EF4-FFF2-40B4-BE49-F238E27FC236}">
                <a16:creationId xmlns:a16="http://schemas.microsoft.com/office/drawing/2014/main" id="{B11918DB-4C44-4890-9435-23DED1E80AF4}"/>
              </a:ext>
            </a:extLst>
          </p:cNvPr>
          <p:cNvSpPr/>
          <p:nvPr/>
        </p:nvSpPr>
        <p:spPr>
          <a:xfrm>
            <a:off x="7778725" y="2231616"/>
            <a:ext cx="607500" cy="607500"/>
          </a:xfrm>
          <a:prstGeom prst="ellipse">
            <a:avLst/>
          </a:pr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19" name="Ellipse 101">
            <a:extLst>
              <a:ext uri="{FF2B5EF4-FFF2-40B4-BE49-F238E27FC236}">
                <a16:creationId xmlns:a16="http://schemas.microsoft.com/office/drawing/2014/main" id="{9580F15A-2B85-4FAD-AAEA-3AEF5C6185EF}"/>
              </a:ext>
            </a:extLst>
          </p:cNvPr>
          <p:cNvSpPr/>
          <p:nvPr/>
        </p:nvSpPr>
        <p:spPr>
          <a:xfrm>
            <a:off x="7778725" y="3376175"/>
            <a:ext cx="607500" cy="607500"/>
          </a:xfrm>
          <a:prstGeom prst="ellipse">
            <a:avLst/>
          </a:prstGeom>
          <a:no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20" name="Ellipse 102">
            <a:extLst>
              <a:ext uri="{FF2B5EF4-FFF2-40B4-BE49-F238E27FC236}">
                <a16:creationId xmlns:a16="http://schemas.microsoft.com/office/drawing/2014/main" id="{69A81B03-42F3-458A-BF6A-DE57D814EDB5}"/>
              </a:ext>
            </a:extLst>
          </p:cNvPr>
          <p:cNvSpPr/>
          <p:nvPr/>
        </p:nvSpPr>
        <p:spPr>
          <a:xfrm>
            <a:off x="7778725" y="4165374"/>
            <a:ext cx="607500" cy="607500"/>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21" name="Abgerundetes Rechteck 103">
            <a:extLst>
              <a:ext uri="{FF2B5EF4-FFF2-40B4-BE49-F238E27FC236}">
                <a16:creationId xmlns:a16="http://schemas.microsoft.com/office/drawing/2014/main" id="{682033EE-EFC0-4A56-A812-A5D2AEF0996C}"/>
              </a:ext>
            </a:extLst>
          </p:cNvPr>
          <p:cNvSpPr/>
          <p:nvPr/>
        </p:nvSpPr>
        <p:spPr>
          <a:xfrm>
            <a:off x="7727669" y="2874333"/>
            <a:ext cx="716127" cy="203066"/>
          </a:xfrm>
          <a:prstGeom prst="roundRect">
            <a:avLst/>
          </a:pr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22" name="Abgerundetes Rechteck 104">
            <a:extLst>
              <a:ext uri="{FF2B5EF4-FFF2-40B4-BE49-F238E27FC236}">
                <a16:creationId xmlns:a16="http://schemas.microsoft.com/office/drawing/2014/main" id="{847554EA-6F70-4568-A866-9931087800AE}"/>
              </a:ext>
            </a:extLst>
          </p:cNvPr>
          <p:cNvSpPr/>
          <p:nvPr/>
        </p:nvSpPr>
        <p:spPr>
          <a:xfrm>
            <a:off x="7669732" y="4797385"/>
            <a:ext cx="887930" cy="203066"/>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23" name="Rechteck 106">
            <a:extLst>
              <a:ext uri="{FF2B5EF4-FFF2-40B4-BE49-F238E27FC236}">
                <a16:creationId xmlns:a16="http://schemas.microsoft.com/office/drawing/2014/main" id="{5C4B2AA0-601C-4582-BE46-A792D9308D6B}"/>
              </a:ext>
            </a:extLst>
          </p:cNvPr>
          <p:cNvSpPr/>
          <p:nvPr/>
        </p:nvSpPr>
        <p:spPr>
          <a:xfrm>
            <a:off x="7728581" y="2887095"/>
            <a:ext cx="715214" cy="213585"/>
          </a:xfrm>
          <a:prstGeom prst="rect">
            <a:avLst/>
          </a:prstGeom>
        </p:spPr>
        <p:txBody>
          <a:bodyPr wrap="square">
            <a:spAutoFit/>
          </a:bodyPr>
          <a:lstStyle/>
          <a:p>
            <a:pPr lvl="0" algn="ctr"/>
            <a:r>
              <a:rPr lang="en-US" sz="788" u="sng" dirty="0">
                <a:solidFill>
                  <a:schemeClr val="bg2">
                    <a:lumMod val="25000"/>
                  </a:schemeClr>
                </a:solidFill>
                <a:latin typeface="Futura Std Book" panose="020B0502020204020303" pitchFamily="34" charset="0"/>
              </a:rPr>
              <a:t>Industry</a:t>
            </a:r>
            <a:endParaRPr lang="en-US" sz="788" dirty="0">
              <a:solidFill>
                <a:schemeClr val="bg2">
                  <a:lumMod val="25000"/>
                </a:schemeClr>
              </a:solidFill>
              <a:latin typeface="Futura Std Light" panose="020B0402020204020303" pitchFamily="34" charset="0"/>
            </a:endParaRPr>
          </a:p>
        </p:txBody>
      </p:sp>
      <p:sp>
        <p:nvSpPr>
          <p:cNvPr id="124" name="Abgerundetes Rechteck 108">
            <a:extLst>
              <a:ext uri="{FF2B5EF4-FFF2-40B4-BE49-F238E27FC236}">
                <a16:creationId xmlns:a16="http://schemas.microsoft.com/office/drawing/2014/main" id="{15D5C689-D5B2-41B8-9B8D-DCD14E6B1194}"/>
              </a:ext>
            </a:extLst>
          </p:cNvPr>
          <p:cNvSpPr/>
          <p:nvPr/>
        </p:nvSpPr>
        <p:spPr>
          <a:xfrm>
            <a:off x="7728582" y="3136403"/>
            <a:ext cx="716127" cy="203066"/>
          </a:xfrm>
          <a:prstGeom prst="roundRect">
            <a:avLst/>
          </a:prstGeom>
          <a:solidFill>
            <a:schemeClr val="bg1"/>
          </a:solid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25" name="Rechteck 109">
            <a:extLst>
              <a:ext uri="{FF2B5EF4-FFF2-40B4-BE49-F238E27FC236}">
                <a16:creationId xmlns:a16="http://schemas.microsoft.com/office/drawing/2014/main" id="{375C36C1-F7ED-424C-8E6B-D7DC3633F0B4}"/>
              </a:ext>
            </a:extLst>
          </p:cNvPr>
          <p:cNvSpPr/>
          <p:nvPr/>
        </p:nvSpPr>
        <p:spPr>
          <a:xfrm>
            <a:off x="7719989" y="3149165"/>
            <a:ext cx="724721" cy="213585"/>
          </a:xfrm>
          <a:prstGeom prst="rect">
            <a:avLst/>
          </a:prstGeom>
        </p:spPr>
        <p:txBody>
          <a:bodyPr wrap="square">
            <a:spAutoFit/>
          </a:bodyPr>
          <a:lstStyle/>
          <a:p>
            <a:pPr lvl="0" algn="ctr"/>
            <a:r>
              <a:rPr lang="en-US" sz="788" u="sng" dirty="0">
                <a:solidFill>
                  <a:schemeClr val="bg2">
                    <a:lumMod val="25000"/>
                  </a:schemeClr>
                </a:solidFill>
                <a:latin typeface="Futura Std Book" panose="020B0502020204020303" pitchFamily="34" charset="0"/>
              </a:rPr>
              <a:t>Mobility</a:t>
            </a:r>
            <a:endParaRPr lang="en-US" sz="788" dirty="0">
              <a:solidFill>
                <a:schemeClr val="bg2">
                  <a:lumMod val="25000"/>
                </a:schemeClr>
              </a:solidFill>
              <a:latin typeface="Futura Std Light" panose="020B0402020204020303" pitchFamily="34" charset="0"/>
            </a:endParaRPr>
          </a:p>
        </p:txBody>
      </p:sp>
      <p:sp>
        <p:nvSpPr>
          <p:cNvPr id="126" name="Rechteck 110">
            <a:extLst>
              <a:ext uri="{FF2B5EF4-FFF2-40B4-BE49-F238E27FC236}">
                <a16:creationId xmlns:a16="http://schemas.microsoft.com/office/drawing/2014/main" id="{33ED19B8-A189-40A9-B7A5-74ABA5E0D7FA}"/>
              </a:ext>
            </a:extLst>
          </p:cNvPr>
          <p:cNvSpPr/>
          <p:nvPr/>
        </p:nvSpPr>
        <p:spPr>
          <a:xfrm>
            <a:off x="7586566" y="4812356"/>
            <a:ext cx="1035698" cy="213585"/>
          </a:xfrm>
          <a:prstGeom prst="rect">
            <a:avLst/>
          </a:prstGeom>
        </p:spPr>
        <p:txBody>
          <a:bodyPr wrap="square">
            <a:spAutoFit/>
          </a:bodyPr>
          <a:lstStyle/>
          <a:p>
            <a:pPr lvl="0" algn="ctr"/>
            <a:r>
              <a:rPr lang="en-US" sz="788" u="sng" dirty="0">
                <a:solidFill>
                  <a:schemeClr val="bg2">
                    <a:lumMod val="25000"/>
                  </a:schemeClr>
                </a:solidFill>
                <a:latin typeface="Futura Std Book" panose="020B0502020204020303" pitchFamily="34" charset="0"/>
              </a:rPr>
              <a:t>Stationary Energy</a:t>
            </a:r>
            <a:endParaRPr lang="en-US" sz="788" dirty="0">
              <a:solidFill>
                <a:schemeClr val="bg2">
                  <a:lumMod val="25000"/>
                </a:schemeClr>
              </a:solidFill>
              <a:latin typeface="Futura Std Light" panose="020B0402020204020303" pitchFamily="34" charset="0"/>
            </a:endParaRPr>
          </a:p>
        </p:txBody>
      </p:sp>
      <p:pic>
        <p:nvPicPr>
          <p:cNvPr id="127" name="Picture 4" descr="Bildergebnis für building png icon">
            <a:extLst>
              <a:ext uri="{FF2B5EF4-FFF2-40B4-BE49-F238E27FC236}">
                <a16:creationId xmlns:a16="http://schemas.microsoft.com/office/drawing/2014/main" id="{D5E43B7D-0EFA-4CA7-9BE0-B96EAC7C09C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06934" y="4291518"/>
            <a:ext cx="350828" cy="350828"/>
          </a:xfrm>
          <a:prstGeom prst="rect">
            <a:avLst/>
          </a:prstGeom>
          <a:noFill/>
          <a:extLst>
            <a:ext uri="{909E8E84-426E-40DD-AFC4-6F175D3DCCD1}">
              <a14:hiddenFill xmlns:a14="http://schemas.microsoft.com/office/drawing/2010/main">
                <a:solidFill>
                  <a:srgbClr val="FFFFFF"/>
                </a:solidFill>
              </a14:hiddenFill>
            </a:ext>
          </a:extLst>
        </p:spPr>
      </p:pic>
      <p:sp>
        <p:nvSpPr>
          <p:cNvPr id="128" name="Ellipse 123">
            <a:extLst>
              <a:ext uri="{FF2B5EF4-FFF2-40B4-BE49-F238E27FC236}">
                <a16:creationId xmlns:a16="http://schemas.microsoft.com/office/drawing/2014/main" id="{049B7EB8-CDE1-46DB-BCA8-D1857FACB250}"/>
              </a:ext>
            </a:extLst>
          </p:cNvPr>
          <p:cNvSpPr/>
          <p:nvPr/>
        </p:nvSpPr>
        <p:spPr>
          <a:xfrm>
            <a:off x="6076221" y="3139460"/>
            <a:ext cx="253125" cy="253125"/>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29" name="Textfeld 124">
            <a:extLst>
              <a:ext uri="{FF2B5EF4-FFF2-40B4-BE49-F238E27FC236}">
                <a16:creationId xmlns:a16="http://schemas.microsoft.com/office/drawing/2014/main" id="{29232D70-D6CA-45C8-9831-7CFD2A849069}"/>
              </a:ext>
            </a:extLst>
          </p:cNvPr>
          <p:cNvSpPr txBox="1"/>
          <p:nvPr/>
        </p:nvSpPr>
        <p:spPr>
          <a:xfrm>
            <a:off x="6047964" y="3130772"/>
            <a:ext cx="332879" cy="265457"/>
          </a:xfrm>
          <a:prstGeom prst="rect">
            <a:avLst/>
          </a:prstGeom>
          <a:noFill/>
        </p:spPr>
        <p:txBody>
          <a:bodyPr wrap="square" rtlCol="0">
            <a:spAutoFit/>
          </a:bodyPr>
          <a:lstStyle/>
          <a:p>
            <a:pPr algn="ctr"/>
            <a:r>
              <a:rPr lang="de-DE" sz="1125" b="1" dirty="0">
                <a:latin typeface="Franklin Gothic Book" panose="020B0503020102020204" pitchFamily="34" charset="0"/>
              </a:rPr>
              <a:t>O</a:t>
            </a:r>
            <a:r>
              <a:rPr lang="de-DE" sz="1125" b="1" baseline="-25000" dirty="0">
                <a:latin typeface="Franklin Gothic Book" panose="020B0503020102020204" pitchFamily="34" charset="0"/>
              </a:rPr>
              <a:t>2</a:t>
            </a:r>
            <a:endParaRPr lang="en-GB" sz="1125" b="1" baseline="-25000" dirty="0">
              <a:latin typeface="Franklin Gothic Book" panose="020B0503020102020204" pitchFamily="34" charset="0"/>
            </a:endParaRPr>
          </a:p>
        </p:txBody>
      </p:sp>
      <p:sp>
        <p:nvSpPr>
          <p:cNvPr id="130" name="Rechteck 131">
            <a:extLst>
              <a:ext uri="{FF2B5EF4-FFF2-40B4-BE49-F238E27FC236}">
                <a16:creationId xmlns:a16="http://schemas.microsoft.com/office/drawing/2014/main" id="{4B65C277-94FA-48CC-8A9C-B134C12BD9F5}"/>
              </a:ext>
            </a:extLst>
          </p:cNvPr>
          <p:cNvSpPr/>
          <p:nvPr/>
        </p:nvSpPr>
        <p:spPr>
          <a:xfrm>
            <a:off x="5275640" y="2306738"/>
            <a:ext cx="715214" cy="213585"/>
          </a:xfrm>
          <a:prstGeom prst="rect">
            <a:avLst/>
          </a:prstGeom>
        </p:spPr>
        <p:txBody>
          <a:bodyPr wrap="square">
            <a:spAutoFit/>
          </a:bodyPr>
          <a:lstStyle/>
          <a:p>
            <a:pPr lvl="0" algn="ctr"/>
            <a:r>
              <a:rPr lang="en-US" sz="788" u="sng" dirty="0">
                <a:solidFill>
                  <a:schemeClr val="bg2">
                    <a:lumMod val="25000"/>
                  </a:schemeClr>
                </a:solidFill>
                <a:latin typeface="Futura Std Book" panose="020B0502020204020303" pitchFamily="34" charset="0"/>
              </a:rPr>
              <a:t>Electrolysis</a:t>
            </a:r>
            <a:endParaRPr lang="en-US" sz="788" dirty="0">
              <a:solidFill>
                <a:schemeClr val="bg2">
                  <a:lumMod val="25000"/>
                </a:schemeClr>
              </a:solidFill>
              <a:latin typeface="Futura Std Light" panose="020B0402020204020303" pitchFamily="34" charset="0"/>
            </a:endParaRPr>
          </a:p>
        </p:txBody>
      </p:sp>
      <p:pic>
        <p:nvPicPr>
          <p:cNvPr id="131" name="Grafik 1028">
            <a:extLst>
              <a:ext uri="{FF2B5EF4-FFF2-40B4-BE49-F238E27FC236}">
                <a16:creationId xmlns:a16="http://schemas.microsoft.com/office/drawing/2014/main" id="{405ACCC2-49B6-4AE2-9476-C59A598982E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75535" y="2335282"/>
            <a:ext cx="413626" cy="413626"/>
          </a:xfrm>
          <a:prstGeom prst="rect">
            <a:avLst/>
          </a:prstGeom>
        </p:spPr>
      </p:pic>
      <p:pic>
        <p:nvPicPr>
          <p:cNvPr id="132" name="Grafik 1029">
            <a:extLst>
              <a:ext uri="{FF2B5EF4-FFF2-40B4-BE49-F238E27FC236}">
                <a16:creationId xmlns:a16="http://schemas.microsoft.com/office/drawing/2014/main" id="{B80B45B6-4ECE-4861-9A8D-497D52EB7C1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82768" y="3666063"/>
            <a:ext cx="259913" cy="259913"/>
          </a:xfrm>
          <a:prstGeom prst="rect">
            <a:avLst/>
          </a:prstGeom>
        </p:spPr>
      </p:pic>
      <p:pic>
        <p:nvPicPr>
          <p:cNvPr id="133" name="Grafik 1030">
            <a:extLst>
              <a:ext uri="{FF2B5EF4-FFF2-40B4-BE49-F238E27FC236}">
                <a16:creationId xmlns:a16="http://schemas.microsoft.com/office/drawing/2014/main" id="{CE09FE58-5E6A-463E-BAD9-4F766CEBEDB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38018" y="3438575"/>
            <a:ext cx="236506" cy="236506"/>
          </a:xfrm>
          <a:prstGeom prst="rect">
            <a:avLst/>
          </a:prstGeom>
        </p:spPr>
      </p:pic>
      <p:pic>
        <p:nvPicPr>
          <p:cNvPr id="134" name="Picture 10" descr="Ähnliches Foto">
            <a:extLst>
              <a:ext uri="{FF2B5EF4-FFF2-40B4-BE49-F238E27FC236}">
                <a16:creationId xmlns:a16="http://schemas.microsoft.com/office/drawing/2014/main" id="{81E8EC54-7EAD-41D8-9BD0-79BA66B4D5F8}"/>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8454" t="10720" r="15706" b="13839"/>
          <a:stretch/>
        </p:blipFill>
        <p:spPr bwMode="auto">
          <a:xfrm>
            <a:off x="6689183" y="3432099"/>
            <a:ext cx="186369" cy="213548"/>
          </a:xfrm>
          <a:prstGeom prst="rect">
            <a:avLst/>
          </a:prstGeom>
          <a:noFill/>
          <a:extLst>
            <a:ext uri="{909E8E84-426E-40DD-AFC4-6F175D3DCCD1}">
              <a14:hiddenFill xmlns:a14="http://schemas.microsoft.com/office/drawing/2010/main">
                <a:solidFill>
                  <a:srgbClr val="FFFFFF"/>
                </a:solidFill>
              </a14:hiddenFill>
            </a:ext>
          </a:extLst>
        </p:spPr>
      </p:pic>
      <p:sp>
        <p:nvSpPr>
          <p:cNvPr id="135" name="Rechteck 139">
            <a:extLst>
              <a:ext uri="{FF2B5EF4-FFF2-40B4-BE49-F238E27FC236}">
                <a16:creationId xmlns:a16="http://schemas.microsoft.com/office/drawing/2014/main" id="{A54078EC-71D5-47F7-A6F1-7DCFCEB16CAF}"/>
              </a:ext>
            </a:extLst>
          </p:cNvPr>
          <p:cNvSpPr/>
          <p:nvPr/>
        </p:nvSpPr>
        <p:spPr>
          <a:xfrm>
            <a:off x="6344833" y="2292525"/>
            <a:ext cx="715214" cy="213585"/>
          </a:xfrm>
          <a:prstGeom prst="rect">
            <a:avLst/>
          </a:prstGeom>
        </p:spPr>
        <p:txBody>
          <a:bodyPr wrap="square">
            <a:spAutoFit/>
          </a:bodyPr>
          <a:lstStyle/>
          <a:p>
            <a:pPr lvl="0" algn="ctr"/>
            <a:r>
              <a:rPr lang="en-US" sz="788" u="sng" dirty="0">
                <a:solidFill>
                  <a:schemeClr val="bg2">
                    <a:lumMod val="25000"/>
                  </a:schemeClr>
                </a:solidFill>
                <a:latin typeface="Futura Std Book" panose="020B0502020204020303" pitchFamily="34" charset="0"/>
              </a:rPr>
              <a:t>Handling</a:t>
            </a:r>
            <a:endParaRPr lang="en-US" sz="788" dirty="0">
              <a:solidFill>
                <a:schemeClr val="bg2">
                  <a:lumMod val="25000"/>
                </a:schemeClr>
              </a:solidFill>
              <a:latin typeface="Futura Std Light" panose="020B0402020204020303" pitchFamily="34" charset="0"/>
            </a:endParaRPr>
          </a:p>
        </p:txBody>
      </p:sp>
      <p:sp>
        <p:nvSpPr>
          <p:cNvPr id="136" name="TextBox 135">
            <a:extLst>
              <a:ext uri="{FF2B5EF4-FFF2-40B4-BE49-F238E27FC236}">
                <a16:creationId xmlns:a16="http://schemas.microsoft.com/office/drawing/2014/main" id="{21D560F5-3637-400C-8A8C-521BDA1857A4}"/>
              </a:ext>
            </a:extLst>
          </p:cNvPr>
          <p:cNvSpPr txBox="1"/>
          <p:nvPr/>
        </p:nvSpPr>
        <p:spPr>
          <a:xfrm>
            <a:off x="2635156" y="1791554"/>
            <a:ext cx="1231970" cy="715581"/>
          </a:xfrm>
          <a:prstGeom prst="rect">
            <a:avLst/>
          </a:prstGeom>
          <a:noFill/>
        </p:spPr>
        <p:txBody>
          <a:bodyPr wrap="square" rtlCol="0">
            <a:spAutoFit/>
          </a:bodyPr>
          <a:lstStyle/>
          <a:p>
            <a:pPr algn="ctr"/>
            <a:r>
              <a:rPr lang="en-IE" sz="1350" dirty="0"/>
              <a:t>Curtailed renewable energy sources</a:t>
            </a:r>
          </a:p>
        </p:txBody>
      </p:sp>
      <p:sp>
        <p:nvSpPr>
          <p:cNvPr id="137" name="TextBox 136">
            <a:extLst>
              <a:ext uri="{FF2B5EF4-FFF2-40B4-BE49-F238E27FC236}">
                <a16:creationId xmlns:a16="http://schemas.microsoft.com/office/drawing/2014/main" id="{89B4F36E-381C-43AB-A841-AAF661C57997}"/>
              </a:ext>
            </a:extLst>
          </p:cNvPr>
          <p:cNvSpPr txBox="1"/>
          <p:nvPr/>
        </p:nvSpPr>
        <p:spPr>
          <a:xfrm>
            <a:off x="7516845" y="1933682"/>
            <a:ext cx="1366779" cy="300082"/>
          </a:xfrm>
          <a:prstGeom prst="rect">
            <a:avLst/>
          </a:prstGeom>
          <a:noFill/>
        </p:spPr>
        <p:txBody>
          <a:bodyPr wrap="square" rtlCol="0">
            <a:spAutoFit/>
          </a:bodyPr>
          <a:lstStyle/>
          <a:p>
            <a:r>
              <a:rPr lang="en-IE" sz="1350" dirty="0"/>
              <a:t>Energy demands</a:t>
            </a:r>
          </a:p>
        </p:txBody>
      </p:sp>
      <p:sp>
        <p:nvSpPr>
          <p:cNvPr id="138" name="TextBox 137"/>
          <p:cNvSpPr txBox="1"/>
          <p:nvPr/>
        </p:nvSpPr>
        <p:spPr>
          <a:xfrm>
            <a:off x="8421381" y="2284397"/>
            <a:ext cx="873641" cy="715581"/>
          </a:xfrm>
          <a:prstGeom prst="rect">
            <a:avLst/>
          </a:prstGeom>
          <a:solidFill>
            <a:srgbClr val="00B050"/>
          </a:solidFill>
        </p:spPr>
        <p:txBody>
          <a:bodyPr wrap="square" rtlCol="0">
            <a:spAutoFit/>
          </a:bodyPr>
          <a:lstStyle/>
          <a:p>
            <a:pPr algn="ctr"/>
            <a:r>
              <a:rPr lang="en-IE" sz="1350" b="1" dirty="0">
                <a:solidFill>
                  <a:schemeClr val="bg1"/>
                </a:solidFill>
              </a:rPr>
              <a:t>N. Ireland pilot</a:t>
            </a:r>
          </a:p>
        </p:txBody>
      </p:sp>
      <p:sp>
        <p:nvSpPr>
          <p:cNvPr id="139" name="TextBox 138"/>
          <p:cNvSpPr txBox="1"/>
          <p:nvPr/>
        </p:nvSpPr>
        <p:spPr>
          <a:xfrm>
            <a:off x="8421381" y="3445788"/>
            <a:ext cx="873641" cy="507831"/>
          </a:xfrm>
          <a:prstGeom prst="rect">
            <a:avLst/>
          </a:prstGeom>
          <a:solidFill>
            <a:srgbClr val="FF0000"/>
          </a:solidFill>
        </p:spPr>
        <p:txBody>
          <a:bodyPr wrap="square" rtlCol="0">
            <a:spAutoFit/>
          </a:bodyPr>
          <a:lstStyle/>
          <a:p>
            <a:pPr algn="ctr"/>
            <a:r>
              <a:rPr lang="en-IE" sz="1350" b="1" dirty="0">
                <a:solidFill>
                  <a:schemeClr val="bg1"/>
                </a:solidFill>
              </a:rPr>
              <a:t>Germany pilot</a:t>
            </a:r>
          </a:p>
        </p:txBody>
      </p:sp>
      <p:sp>
        <p:nvSpPr>
          <p:cNvPr id="140" name="TextBox 139"/>
          <p:cNvSpPr txBox="1"/>
          <p:nvPr/>
        </p:nvSpPr>
        <p:spPr>
          <a:xfrm>
            <a:off x="8421381" y="4230729"/>
            <a:ext cx="873641" cy="507831"/>
          </a:xfrm>
          <a:prstGeom prst="rect">
            <a:avLst/>
          </a:prstGeom>
          <a:solidFill>
            <a:srgbClr val="0070C0"/>
          </a:solidFill>
        </p:spPr>
        <p:txBody>
          <a:bodyPr wrap="square" rtlCol="0">
            <a:spAutoFit/>
          </a:bodyPr>
          <a:lstStyle/>
          <a:p>
            <a:pPr algn="ctr"/>
            <a:r>
              <a:rPr lang="en-IE" sz="1350" b="1" dirty="0">
                <a:solidFill>
                  <a:schemeClr val="bg1"/>
                </a:solidFill>
              </a:rPr>
              <a:t>Scotland pilot</a:t>
            </a:r>
          </a:p>
        </p:txBody>
      </p:sp>
      <p:pic>
        <p:nvPicPr>
          <p:cNvPr id="141" name="Grafik 115">
            <a:extLst>
              <a:ext uri="{FF2B5EF4-FFF2-40B4-BE49-F238E27FC236}">
                <a16:creationId xmlns:a16="http://schemas.microsoft.com/office/drawing/2014/main" id="{4E4CC2CD-E009-4FA7-9A75-C9144C19AAC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778726" y="3371144"/>
            <a:ext cx="602885" cy="6075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1" name="Picture 70"/>
          <p:cNvPicPr>
            <a:picLocks noChangeAspect="1"/>
          </p:cNvPicPr>
          <p:nvPr/>
        </p:nvPicPr>
        <p:blipFill rotWithShape="1">
          <a:blip r:embed="rId14">
            <a:extLst>
              <a:ext uri="{28A0092B-C50C-407E-A947-70E740481C1C}">
                <a14:useLocalDpi xmlns:a14="http://schemas.microsoft.com/office/drawing/2010/main" val="0"/>
              </a:ext>
            </a:extLst>
          </a:blip>
          <a:srcRect l="7408" t="16959" r="7305" b="11622"/>
          <a:stretch/>
        </p:blipFill>
        <p:spPr>
          <a:xfrm>
            <a:off x="9540693" y="342148"/>
            <a:ext cx="2254616" cy="988915"/>
          </a:xfrm>
          <a:prstGeom prst="rect">
            <a:avLst/>
          </a:prstGeom>
        </p:spPr>
      </p:pic>
      <p:sp>
        <p:nvSpPr>
          <p:cNvPr id="72" name="Title 1">
            <a:extLst>
              <a:ext uri="{FF2B5EF4-FFF2-40B4-BE49-F238E27FC236}">
                <a16:creationId xmlns:a16="http://schemas.microsoft.com/office/drawing/2014/main" id="{0D2497BF-6041-4010-BF3B-11681DC60AE5}"/>
              </a:ext>
            </a:extLst>
          </p:cNvPr>
          <p:cNvSpPr txBox="1">
            <a:spLocks/>
          </p:cNvSpPr>
          <p:nvPr/>
        </p:nvSpPr>
        <p:spPr>
          <a:xfrm>
            <a:off x="976327" y="813785"/>
            <a:ext cx="4999546" cy="50540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2800" b="1" dirty="0">
                <a:solidFill>
                  <a:srgbClr val="034DA2"/>
                </a:solidFill>
                <a:latin typeface="Open Sans"/>
              </a:rPr>
              <a:t>GenComm Pilot Plants</a:t>
            </a:r>
          </a:p>
        </p:txBody>
      </p:sp>
    </p:spTree>
    <p:extLst>
      <p:ext uri="{BB962C8B-B14F-4D97-AF65-F5344CB8AC3E}">
        <p14:creationId xmlns:p14="http://schemas.microsoft.com/office/powerpoint/2010/main" val="244473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wipe(left)">
                                      <p:cBhvr>
                                        <p:cTn id="7" dur="500"/>
                                        <p:tgtEl>
                                          <p:spTgt spid="108"/>
                                        </p:tgtEl>
                                      </p:cBhvr>
                                    </p:animEffect>
                                  </p:childTnLst>
                                </p:cTn>
                              </p:par>
                              <p:par>
                                <p:cTn id="8" presetID="22" presetClass="entr" presetSubtype="8" fill="hold" nodeType="withEffect">
                                  <p:stCondLst>
                                    <p:cond delay="0"/>
                                  </p:stCondLst>
                                  <p:childTnLst>
                                    <p:set>
                                      <p:cBhvr>
                                        <p:cTn id="9" dur="1" fill="hold">
                                          <p:stCondLst>
                                            <p:cond delay="0"/>
                                          </p:stCondLst>
                                        </p:cTn>
                                        <p:tgtEl>
                                          <p:spTgt spid="93"/>
                                        </p:tgtEl>
                                        <p:attrNameLst>
                                          <p:attrName>style.visibility</p:attrName>
                                        </p:attrNameLst>
                                      </p:cBhvr>
                                      <p:to>
                                        <p:strVal val="visible"/>
                                      </p:to>
                                    </p:set>
                                    <p:animEffect transition="in" filter="wipe(left)">
                                      <p:cBhvr>
                                        <p:cTn id="10" dur="500"/>
                                        <p:tgtEl>
                                          <p:spTgt spid="93"/>
                                        </p:tgtEl>
                                      </p:cBhvr>
                                    </p:animEffect>
                                  </p:childTnLst>
                                </p:cTn>
                              </p:par>
                              <p:par>
                                <p:cTn id="11" presetID="22" presetClass="entr" presetSubtype="8" fill="hold" nodeType="withEffect">
                                  <p:stCondLst>
                                    <p:cond delay="0"/>
                                  </p:stCondLst>
                                  <p:childTnLst>
                                    <p:set>
                                      <p:cBhvr>
                                        <p:cTn id="12" dur="1" fill="hold">
                                          <p:stCondLst>
                                            <p:cond delay="0"/>
                                          </p:stCondLst>
                                        </p:cTn>
                                        <p:tgtEl>
                                          <p:spTgt spid="111"/>
                                        </p:tgtEl>
                                        <p:attrNameLst>
                                          <p:attrName>style.visibility</p:attrName>
                                        </p:attrNameLst>
                                      </p:cBhvr>
                                      <p:to>
                                        <p:strVal val="visible"/>
                                      </p:to>
                                    </p:set>
                                    <p:animEffect transition="in" filter="wipe(left)">
                                      <p:cBhvr>
                                        <p:cTn id="13" dur="500"/>
                                        <p:tgtEl>
                                          <p:spTgt spid="11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3"/>
                                        </p:tgtEl>
                                        <p:attrNameLst>
                                          <p:attrName>style.visibility</p:attrName>
                                        </p:attrNameLst>
                                      </p:cBhvr>
                                      <p:to>
                                        <p:strVal val="visible"/>
                                      </p:to>
                                    </p:set>
                                    <p:animEffect transition="in" filter="wipe(left)">
                                      <p:cBhvr>
                                        <p:cTn id="16" dur="500"/>
                                        <p:tgtEl>
                                          <p:spTgt spid="83"/>
                                        </p:tgtEl>
                                      </p:cBhvr>
                                    </p:animEffect>
                                  </p:childTnLst>
                                </p:cTn>
                              </p:par>
                              <p:par>
                                <p:cTn id="17" presetID="22" presetClass="entr" presetSubtype="8" fill="hold" nodeType="withEffect">
                                  <p:stCondLst>
                                    <p:cond delay="0"/>
                                  </p:stCondLst>
                                  <p:childTnLst>
                                    <p:set>
                                      <p:cBhvr>
                                        <p:cTn id="18" dur="1" fill="hold">
                                          <p:stCondLst>
                                            <p:cond delay="0"/>
                                          </p:stCondLst>
                                        </p:cTn>
                                        <p:tgtEl>
                                          <p:spTgt spid="85"/>
                                        </p:tgtEl>
                                        <p:attrNameLst>
                                          <p:attrName>style.visibility</p:attrName>
                                        </p:attrNameLst>
                                      </p:cBhvr>
                                      <p:to>
                                        <p:strVal val="visible"/>
                                      </p:to>
                                    </p:set>
                                    <p:animEffect transition="in" filter="wipe(left)">
                                      <p:cBhvr>
                                        <p:cTn id="19" dur="500"/>
                                        <p:tgtEl>
                                          <p:spTgt spid="85"/>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wipe(left)">
                                      <p:cBhvr>
                                        <p:cTn id="22" dur="500"/>
                                        <p:tgtEl>
                                          <p:spTgt spid="82"/>
                                        </p:tgtEl>
                                      </p:cBhvr>
                                    </p:animEffect>
                                  </p:childTnLst>
                                </p:cTn>
                              </p:par>
                              <p:par>
                                <p:cTn id="23" presetID="22" presetClass="entr" presetSubtype="8" fill="hold" nodeType="withEffect">
                                  <p:stCondLst>
                                    <p:cond delay="0"/>
                                  </p:stCondLst>
                                  <p:childTnLst>
                                    <p:set>
                                      <p:cBhvr>
                                        <p:cTn id="24" dur="1" fill="hold">
                                          <p:stCondLst>
                                            <p:cond delay="0"/>
                                          </p:stCondLst>
                                        </p:cTn>
                                        <p:tgtEl>
                                          <p:spTgt spid="84"/>
                                        </p:tgtEl>
                                        <p:attrNameLst>
                                          <p:attrName>style.visibility</p:attrName>
                                        </p:attrNameLst>
                                      </p:cBhvr>
                                      <p:to>
                                        <p:strVal val="visible"/>
                                      </p:to>
                                    </p:set>
                                    <p:animEffect transition="in" filter="wipe(left)">
                                      <p:cBhvr>
                                        <p:cTn id="25" dur="500"/>
                                        <p:tgtEl>
                                          <p:spTgt spid="84"/>
                                        </p:tgtEl>
                                      </p:cBhvr>
                                    </p:animEffect>
                                  </p:childTnLst>
                                </p:cTn>
                              </p:par>
                              <p:par>
                                <p:cTn id="26" presetID="22" presetClass="entr" presetSubtype="8" fill="hold" nodeType="withEffect">
                                  <p:stCondLst>
                                    <p:cond delay="0"/>
                                  </p:stCondLst>
                                  <p:childTnLst>
                                    <p:set>
                                      <p:cBhvr>
                                        <p:cTn id="27" dur="1" fill="hold">
                                          <p:stCondLst>
                                            <p:cond delay="0"/>
                                          </p:stCondLst>
                                        </p:cTn>
                                        <p:tgtEl>
                                          <p:spTgt spid="80"/>
                                        </p:tgtEl>
                                        <p:attrNameLst>
                                          <p:attrName>style.visibility</p:attrName>
                                        </p:attrNameLst>
                                      </p:cBhvr>
                                      <p:to>
                                        <p:strVal val="visible"/>
                                      </p:to>
                                    </p:set>
                                    <p:animEffect transition="in" filter="wipe(left)">
                                      <p:cBhvr>
                                        <p:cTn id="28" dur="500"/>
                                        <p:tgtEl>
                                          <p:spTgt spid="80"/>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29"/>
                                        </p:tgtEl>
                                        <p:attrNameLst>
                                          <p:attrName>style.visibility</p:attrName>
                                        </p:attrNameLst>
                                      </p:cBhvr>
                                      <p:to>
                                        <p:strVal val="visible"/>
                                      </p:to>
                                    </p:set>
                                    <p:animEffect transition="in" filter="wipe(left)">
                                      <p:cBhvr>
                                        <p:cTn id="31" dur="500"/>
                                        <p:tgtEl>
                                          <p:spTgt spid="129"/>
                                        </p:tgtEl>
                                      </p:cBhvr>
                                    </p:animEffect>
                                  </p:childTnLst>
                                </p:cTn>
                              </p:par>
                              <p:par>
                                <p:cTn id="32" presetID="22" presetClass="entr" presetSubtype="8" fill="hold" nodeType="withEffect">
                                  <p:stCondLst>
                                    <p:cond delay="0"/>
                                  </p:stCondLst>
                                  <p:childTnLst>
                                    <p:set>
                                      <p:cBhvr>
                                        <p:cTn id="33" dur="1" fill="hold">
                                          <p:stCondLst>
                                            <p:cond delay="0"/>
                                          </p:stCondLst>
                                        </p:cTn>
                                        <p:tgtEl>
                                          <p:spTgt spid="114"/>
                                        </p:tgtEl>
                                        <p:attrNameLst>
                                          <p:attrName>style.visibility</p:attrName>
                                        </p:attrNameLst>
                                      </p:cBhvr>
                                      <p:to>
                                        <p:strVal val="visible"/>
                                      </p:to>
                                    </p:set>
                                    <p:animEffect transition="in" filter="wipe(left)">
                                      <p:cBhvr>
                                        <p:cTn id="34" dur="500"/>
                                        <p:tgtEl>
                                          <p:spTgt spid="114"/>
                                        </p:tgtEl>
                                      </p:cBhvr>
                                    </p:animEffect>
                                  </p:childTnLst>
                                </p:cTn>
                              </p:par>
                              <p:par>
                                <p:cTn id="35" presetID="22" presetClass="entr" presetSubtype="8" fill="hold" nodeType="withEffect">
                                  <p:stCondLst>
                                    <p:cond delay="0"/>
                                  </p:stCondLst>
                                  <p:childTnLst>
                                    <p:set>
                                      <p:cBhvr>
                                        <p:cTn id="36" dur="1" fill="hold">
                                          <p:stCondLst>
                                            <p:cond delay="0"/>
                                          </p:stCondLst>
                                        </p:cTn>
                                        <p:tgtEl>
                                          <p:spTgt spid="133"/>
                                        </p:tgtEl>
                                        <p:attrNameLst>
                                          <p:attrName>style.visibility</p:attrName>
                                        </p:attrNameLst>
                                      </p:cBhvr>
                                      <p:to>
                                        <p:strVal val="visible"/>
                                      </p:to>
                                    </p:set>
                                    <p:animEffect transition="in" filter="wipe(left)">
                                      <p:cBhvr>
                                        <p:cTn id="37" dur="500"/>
                                        <p:tgtEl>
                                          <p:spTgt spid="133"/>
                                        </p:tgtEl>
                                      </p:cBhvr>
                                    </p:animEffect>
                                  </p:childTnLst>
                                </p:cTn>
                              </p:par>
                              <p:par>
                                <p:cTn id="38" presetID="22" presetClass="entr" presetSubtype="8" fill="hold" nodeType="withEffect">
                                  <p:stCondLst>
                                    <p:cond delay="0"/>
                                  </p:stCondLst>
                                  <p:childTnLst>
                                    <p:set>
                                      <p:cBhvr>
                                        <p:cTn id="39" dur="1" fill="hold">
                                          <p:stCondLst>
                                            <p:cond delay="0"/>
                                          </p:stCondLst>
                                        </p:cTn>
                                        <p:tgtEl>
                                          <p:spTgt spid="117"/>
                                        </p:tgtEl>
                                        <p:attrNameLst>
                                          <p:attrName>style.visibility</p:attrName>
                                        </p:attrNameLst>
                                      </p:cBhvr>
                                      <p:to>
                                        <p:strVal val="visible"/>
                                      </p:to>
                                    </p:set>
                                    <p:animEffect transition="in" filter="wipe(left)">
                                      <p:cBhvr>
                                        <p:cTn id="40" dur="500"/>
                                        <p:tgtEl>
                                          <p:spTgt spid="117"/>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35"/>
                                        </p:tgtEl>
                                        <p:attrNameLst>
                                          <p:attrName>style.visibility</p:attrName>
                                        </p:attrNameLst>
                                      </p:cBhvr>
                                      <p:to>
                                        <p:strVal val="visible"/>
                                      </p:to>
                                    </p:set>
                                    <p:animEffect transition="in" filter="wipe(left)">
                                      <p:cBhvr>
                                        <p:cTn id="43" dur="500"/>
                                        <p:tgtEl>
                                          <p:spTgt spid="135"/>
                                        </p:tgtEl>
                                      </p:cBhvr>
                                    </p:animEffect>
                                  </p:childTnLst>
                                </p:cTn>
                              </p:par>
                              <p:par>
                                <p:cTn id="44" presetID="22" presetClass="entr" presetSubtype="8" fill="hold" nodeType="withEffect">
                                  <p:stCondLst>
                                    <p:cond delay="0"/>
                                  </p:stCondLst>
                                  <p:childTnLst>
                                    <p:set>
                                      <p:cBhvr>
                                        <p:cTn id="45" dur="1" fill="hold">
                                          <p:stCondLst>
                                            <p:cond delay="0"/>
                                          </p:stCondLst>
                                        </p:cTn>
                                        <p:tgtEl>
                                          <p:spTgt spid="78"/>
                                        </p:tgtEl>
                                        <p:attrNameLst>
                                          <p:attrName>style.visibility</p:attrName>
                                        </p:attrNameLst>
                                      </p:cBhvr>
                                      <p:to>
                                        <p:strVal val="visible"/>
                                      </p:to>
                                    </p:set>
                                    <p:animEffect transition="in" filter="wipe(left)">
                                      <p:cBhvr>
                                        <p:cTn id="46" dur="500"/>
                                        <p:tgtEl>
                                          <p:spTgt spid="78"/>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28"/>
                                        </p:tgtEl>
                                        <p:attrNameLst>
                                          <p:attrName>style.visibility</p:attrName>
                                        </p:attrNameLst>
                                      </p:cBhvr>
                                      <p:to>
                                        <p:strVal val="visible"/>
                                      </p:to>
                                    </p:set>
                                    <p:animEffect transition="in" filter="wipe(left)">
                                      <p:cBhvr>
                                        <p:cTn id="49" dur="500"/>
                                        <p:tgtEl>
                                          <p:spTgt spid="128"/>
                                        </p:tgtEl>
                                      </p:cBhvr>
                                    </p:animEffect>
                                  </p:childTnLst>
                                </p:cTn>
                              </p:par>
                              <p:par>
                                <p:cTn id="50" presetID="22" presetClass="entr" presetSubtype="8" fill="hold" nodeType="withEffect">
                                  <p:stCondLst>
                                    <p:cond delay="0"/>
                                  </p:stCondLst>
                                  <p:childTnLst>
                                    <p:set>
                                      <p:cBhvr>
                                        <p:cTn id="51" dur="1" fill="hold">
                                          <p:stCondLst>
                                            <p:cond delay="0"/>
                                          </p:stCondLst>
                                        </p:cTn>
                                        <p:tgtEl>
                                          <p:spTgt spid="134"/>
                                        </p:tgtEl>
                                        <p:attrNameLst>
                                          <p:attrName>style.visibility</p:attrName>
                                        </p:attrNameLst>
                                      </p:cBhvr>
                                      <p:to>
                                        <p:strVal val="visible"/>
                                      </p:to>
                                    </p:set>
                                    <p:animEffect transition="in" filter="wipe(left)">
                                      <p:cBhvr>
                                        <p:cTn id="52" dur="500"/>
                                        <p:tgtEl>
                                          <p:spTgt spid="134"/>
                                        </p:tgtEl>
                                      </p:cBhvr>
                                    </p:animEffect>
                                  </p:childTnLst>
                                </p:cTn>
                              </p:par>
                              <p:par>
                                <p:cTn id="53" presetID="22" presetClass="entr" presetSubtype="8" fill="hold" nodeType="withEffect">
                                  <p:stCondLst>
                                    <p:cond delay="0"/>
                                  </p:stCondLst>
                                  <p:childTnLst>
                                    <p:set>
                                      <p:cBhvr>
                                        <p:cTn id="54" dur="1" fill="hold">
                                          <p:stCondLst>
                                            <p:cond delay="0"/>
                                          </p:stCondLst>
                                        </p:cTn>
                                        <p:tgtEl>
                                          <p:spTgt spid="132"/>
                                        </p:tgtEl>
                                        <p:attrNameLst>
                                          <p:attrName>style.visibility</p:attrName>
                                        </p:attrNameLst>
                                      </p:cBhvr>
                                      <p:to>
                                        <p:strVal val="visible"/>
                                      </p:to>
                                    </p:set>
                                    <p:animEffect transition="in" filter="wipe(left)">
                                      <p:cBhvr>
                                        <p:cTn id="55" dur="500"/>
                                        <p:tgtEl>
                                          <p:spTgt spid="132"/>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89"/>
                                        </p:tgtEl>
                                        <p:attrNameLst>
                                          <p:attrName>style.visibility</p:attrName>
                                        </p:attrNameLst>
                                      </p:cBhvr>
                                      <p:to>
                                        <p:strVal val="visible"/>
                                      </p:to>
                                    </p:set>
                                    <p:animEffect transition="in" filter="wipe(left)">
                                      <p:cBhvr>
                                        <p:cTn id="58" dur="500"/>
                                        <p:tgtEl>
                                          <p:spTgt spid="89"/>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116"/>
                                        </p:tgtEl>
                                        <p:attrNameLst>
                                          <p:attrName>style.visibility</p:attrName>
                                        </p:attrNameLst>
                                      </p:cBhvr>
                                      <p:to>
                                        <p:strVal val="visible"/>
                                      </p:to>
                                    </p:set>
                                    <p:animEffect transition="in" filter="wipe(left)">
                                      <p:cBhvr>
                                        <p:cTn id="61" dur="500"/>
                                        <p:tgtEl>
                                          <p:spTgt spid="116"/>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130"/>
                                        </p:tgtEl>
                                        <p:attrNameLst>
                                          <p:attrName>style.visibility</p:attrName>
                                        </p:attrNameLst>
                                      </p:cBhvr>
                                      <p:to>
                                        <p:strVal val="visible"/>
                                      </p:to>
                                    </p:set>
                                    <p:animEffect transition="in" filter="wipe(left)">
                                      <p:cBhvr>
                                        <p:cTn id="64" dur="500"/>
                                        <p:tgtEl>
                                          <p:spTgt spid="130"/>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138"/>
                                        </p:tgtEl>
                                        <p:attrNameLst>
                                          <p:attrName>style.visibility</p:attrName>
                                        </p:attrNameLst>
                                      </p:cBhvr>
                                      <p:to>
                                        <p:strVal val="visible"/>
                                      </p:to>
                                    </p:set>
                                    <p:animEffect transition="in" filter="wipe(left)">
                                      <p:cBhvr>
                                        <p:cTn id="67" dur="500"/>
                                        <p:tgtEl>
                                          <p:spTgt spid="138"/>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77"/>
                                        </p:tgtEl>
                                        <p:attrNameLst>
                                          <p:attrName>style.visibility</p:attrName>
                                        </p:attrNameLst>
                                      </p:cBhvr>
                                      <p:to>
                                        <p:strVal val="visible"/>
                                      </p:to>
                                    </p:set>
                                    <p:animEffect transition="in" filter="wipe(left)">
                                      <p:cBhvr>
                                        <p:cTn id="70" dur="500"/>
                                        <p:tgtEl>
                                          <p:spTgt spid="7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109"/>
                                        </p:tgtEl>
                                        <p:attrNameLst>
                                          <p:attrName>style.visibility</p:attrName>
                                        </p:attrNameLst>
                                      </p:cBhvr>
                                      <p:to>
                                        <p:strVal val="visible"/>
                                      </p:to>
                                    </p:set>
                                    <p:animEffect transition="in" filter="wipe(left)">
                                      <p:cBhvr>
                                        <p:cTn id="75" dur="500"/>
                                        <p:tgtEl>
                                          <p:spTgt spid="109"/>
                                        </p:tgtEl>
                                      </p:cBhvr>
                                    </p:animEffect>
                                  </p:childTnLst>
                                </p:cTn>
                              </p:par>
                              <p:par>
                                <p:cTn id="76" presetID="22" presetClass="entr" presetSubtype="8" fill="hold" nodeType="withEffect">
                                  <p:stCondLst>
                                    <p:cond delay="0"/>
                                  </p:stCondLst>
                                  <p:childTnLst>
                                    <p:set>
                                      <p:cBhvr>
                                        <p:cTn id="77" dur="1" fill="hold">
                                          <p:stCondLst>
                                            <p:cond delay="0"/>
                                          </p:stCondLst>
                                        </p:cTn>
                                        <p:tgtEl>
                                          <p:spTgt spid="102"/>
                                        </p:tgtEl>
                                        <p:attrNameLst>
                                          <p:attrName>style.visibility</p:attrName>
                                        </p:attrNameLst>
                                      </p:cBhvr>
                                      <p:to>
                                        <p:strVal val="visible"/>
                                      </p:to>
                                    </p:set>
                                    <p:animEffect transition="in" filter="wipe(left)">
                                      <p:cBhvr>
                                        <p:cTn id="78" dur="500"/>
                                        <p:tgtEl>
                                          <p:spTgt spid="102"/>
                                        </p:tgtEl>
                                      </p:cBhvr>
                                    </p:animEffect>
                                  </p:childTnLst>
                                </p:cTn>
                              </p:par>
                              <p:par>
                                <p:cTn id="79" presetID="22" presetClass="entr" presetSubtype="8" fill="hold" nodeType="withEffect">
                                  <p:stCondLst>
                                    <p:cond delay="0"/>
                                  </p:stCondLst>
                                  <p:childTnLst>
                                    <p:set>
                                      <p:cBhvr>
                                        <p:cTn id="80" dur="1" fill="hold">
                                          <p:stCondLst>
                                            <p:cond delay="0"/>
                                          </p:stCondLst>
                                        </p:cTn>
                                        <p:tgtEl>
                                          <p:spTgt spid="112"/>
                                        </p:tgtEl>
                                        <p:attrNameLst>
                                          <p:attrName>style.visibility</p:attrName>
                                        </p:attrNameLst>
                                      </p:cBhvr>
                                      <p:to>
                                        <p:strVal val="visible"/>
                                      </p:to>
                                    </p:set>
                                    <p:animEffect transition="in" filter="wipe(left)">
                                      <p:cBhvr>
                                        <p:cTn id="81" dur="500"/>
                                        <p:tgtEl>
                                          <p:spTgt spid="112"/>
                                        </p:tgtEl>
                                      </p:cBhvr>
                                    </p:animEffect>
                                  </p:childTnLst>
                                </p:cTn>
                              </p:par>
                              <p:par>
                                <p:cTn id="82" presetID="22" presetClass="entr" presetSubtype="8" fill="hold" nodeType="withEffect">
                                  <p:stCondLst>
                                    <p:cond delay="0"/>
                                  </p:stCondLst>
                                  <p:childTnLst>
                                    <p:set>
                                      <p:cBhvr>
                                        <p:cTn id="83" dur="1" fill="hold">
                                          <p:stCondLst>
                                            <p:cond delay="0"/>
                                          </p:stCondLst>
                                        </p:cTn>
                                        <p:tgtEl>
                                          <p:spTgt spid="115"/>
                                        </p:tgtEl>
                                        <p:attrNameLst>
                                          <p:attrName>style.visibility</p:attrName>
                                        </p:attrNameLst>
                                      </p:cBhvr>
                                      <p:to>
                                        <p:strVal val="visible"/>
                                      </p:to>
                                    </p:set>
                                    <p:animEffect transition="in" filter="wipe(left)">
                                      <p:cBhvr>
                                        <p:cTn id="84" dur="500"/>
                                        <p:tgtEl>
                                          <p:spTgt spid="115"/>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76"/>
                                        </p:tgtEl>
                                        <p:attrNameLst>
                                          <p:attrName>style.visibility</p:attrName>
                                        </p:attrNameLst>
                                      </p:cBhvr>
                                      <p:to>
                                        <p:strVal val="visible"/>
                                      </p:to>
                                    </p:set>
                                    <p:animEffect transition="in" filter="wipe(left)">
                                      <p:cBhvr>
                                        <p:cTn id="87" dur="500"/>
                                        <p:tgtEl>
                                          <p:spTgt spid="76"/>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139"/>
                                        </p:tgtEl>
                                        <p:attrNameLst>
                                          <p:attrName>style.visibility</p:attrName>
                                        </p:attrNameLst>
                                      </p:cBhvr>
                                      <p:to>
                                        <p:strVal val="visible"/>
                                      </p:to>
                                    </p:set>
                                    <p:animEffect transition="in" filter="wipe(left)">
                                      <p:cBhvr>
                                        <p:cTn id="90" dur="500"/>
                                        <p:tgtEl>
                                          <p:spTgt spid="139"/>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110"/>
                                        </p:tgtEl>
                                        <p:attrNameLst>
                                          <p:attrName>style.visibility</p:attrName>
                                        </p:attrNameLst>
                                      </p:cBhvr>
                                      <p:to>
                                        <p:strVal val="visible"/>
                                      </p:to>
                                    </p:set>
                                    <p:animEffect transition="in" filter="wipe(left)">
                                      <p:cBhvr>
                                        <p:cTn id="95" dur="500"/>
                                        <p:tgtEl>
                                          <p:spTgt spid="110"/>
                                        </p:tgtEl>
                                      </p:cBhvr>
                                    </p:animEffect>
                                  </p:childTnLst>
                                </p:cTn>
                              </p:par>
                              <p:par>
                                <p:cTn id="96" presetID="22" presetClass="entr" presetSubtype="8" fill="hold" nodeType="withEffect">
                                  <p:stCondLst>
                                    <p:cond delay="0"/>
                                  </p:stCondLst>
                                  <p:childTnLst>
                                    <p:set>
                                      <p:cBhvr>
                                        <p:cTn id="97" dur="1" fill="hold">
                                          <p:stCondLst>
                                            <p:cond delay="0"/>
                                          </p:stCondLst>
                                        </p:cTn>
                                        <p:tgtEl>
                                          <p:spTgt spid="105"/>
                                        </p:tgtEl>
                                        <p:attrNameLst>
                                          <p:attrName>style.visibility</p:attrName>
                                        </p:attrNameLst>
                                      </p:cBhvr>
                                      <p:to>
                                        <p:strVal val="visible"/>
                                      </p:to>
                                    </p:set>
                                    <p:animEffect transition="in" filter="wipe(left)">
                                      <p:cBhvr>
                                        <p:cTn id="98" dur="500"/>
                                        <p:tgtEl>
                                          <p:spTgt spid="105"/>
                                        </p:tgtEl>
                                      </p:cBhvr>
                                    </p:animEffect>
                                  </p:childTnLst>
                                </p:cTn>
                              </p:par>
                              <p:par>
                                <p:cTn id="99" presetID="22" presetClass="entr" presetSubtype="8" fill="hold" nodeType="withEffect">
                                  <p:stCondLst>
                                    <p:cond delay="0"/>
                                  </p:stCondLst>
                                  <p:childTnLst>
                                    <p:set>
                                      <p:cBhvr>
                                        <p:cTn id="100" dur="1" fill="hold">
                                          <p:stCondLst>
                                            <p:cond delay="0"/>
                                          </p:stCondLst>
                                        </p:cTn>
                                        <p:tgtEl>
                                          <p:spTgt spid="113"/>
                                        </p:tgtEl>
                                        <p:attrNameLst>
                                          <p:attrName>style.visibility</p:attrName>
                                        </p:attrNameLst>
                                      </p:cBhvr>
                                      <p:to>
                                        <p:strVal val="visible"/>
                                      </p:to>
                                    </p:set>
                                    <p:animEffect transition="in" filter="wipe(left)">
                                      <p:cBhvr>
                                        <p:cTn id="101" dur="500"/>
                                        <p:tgtEl>
                                          <p:spTgt spid="113"/>
                                        </p:tgtEl>
                                      </p:cBhvr>
                                    </p:animEffect>
                                  </p:childTnLst>
                                </p:cTn>
                              </p:par>
                              <p:par>
                                <p:cTn id="102" presetID="22" presetClass="entr" presetSubtype="8" fill="hold" nodeType="withEffect">
                                  <p:stCondLst>
                                    <p:cond delay="0"/>
                                  </p:stCondLst>
                                  <p:childTnLst>
                                    <p:set>
                                      <p:cBhvr>
                                        <p:cTn id="103" dur="1" fill="hold">
                                          <p:stCondLst>
                                            <p:cond delay="0"/>
                                          </p:stCondLst>
                                        </p:cTn>
                                        <p:tgtEl>
                                          <p:spTgt spid="79"/>
                                        </p:tgtEl>
                                        <p:attrNameLst>
                                          <p:attrName>style.visibility</p:attrName>
                                        </p:attrNameLst>
                                      </p:cBhvr>
                                      <p:to>
                                        <p:strVal val="visible"/>
                                      </p:to>
                                    </p:set>
                                    <p:animEffect transition="in" filter="wipe(left)">
                                      <p:cBhvr>
                                        <p:cTn id="104" dur="500"/>
                                        <p:tgtEl>
                                          <p:spTgt spid="79"/>
                                        </p:tgtEl>
                                      </p:cBhvr>
                                    </p:animEffect>
                                  </p:childTnLst>
                                </p:cTn>
                              </p:par>
                              <p:par>
                                <p:cTn id="105" presetID="22" presetClass="entr" presetSubtype="8" fill="hold" grpId="0" nodeType="withEffect">
                                  <p:stCondLst>
                                    <p:cond delay="0"/>
                                  </p:stCondLst>
                                  <p:childTnLst>
                                    <p:set>
                                      <p:cBhvr>
                                        <p:cTn id="106" dur="1" fill="hold">
                                          <p:stCondLst>
                                            <p:cond delay="0"/>
                                          </p:stCondLst>
                                        </p:cTn>
                                        <p:tgtEl>
                                          <p:spTgt spid="75"/>
                                        </p:tgtEl>
                                        <p:attrNameLst>
                                          <p:attrName>style.visibility</p:attrName>
                                        </p:attrNameLst>
                                      </p:cBhvr>
                                      <p:to>
                                        <p:strVal val="visible"/>
                                      </p:to>
                                    </p:set>
                                    <p:animEffect transition="in" filter="wipe(left)">
                                      <p:cBhvr>
                                        <p:cTn id="107" dur="500"/>
                                        <p:tgtEl>
                                          <p:spTgt spid="75"/>
                                        </p:tgtEl>
                                      </p:cBhvr>
                                    </p:animEffect>
                                  </p:childTnLst>
                                </p:cTn>
                              </p:par>
                              <p:par>
                                <p:cTn id="108" presetID="22" presetClass="entr" presetSubtype="8" fill="hold" grpId="0" nodeType="withEffect">
                                  <p:stCondLst>
                                    <p:cond delay="0"/>
                                  </p:stCondLst>
                                  <p:childTnLst>
                                    <p:set>
                                      <p:cBhvr>
                                        <p:cTn id="109" dur="1" fill="hold">
                                          <p:stCondLst>
                                            <p:cond delay="0"/>
                                          </p:stCondLst>
                                        </p:cTn>
                                        <p:tgtEl>
                                          <p:spTgt spid="140"/>
                                        </p:tgtEl>
                                        <p:attrNameLst>
                                          <p:attrName>style.visibility</p:attrName>
                                        </p:attrNameLst>
                                      </p:cBhvr>
                                      <p:to>
                                        <p:strVal val="visible"/>
                                      </p:to>
                                    </p:set>
                                    <p:animEffect transition="in" filter="wipe(left)">
                                      <p:cBhvr>
                                        <p:cTn id="110"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6" grpId="0" animBg="1"/>
      <p:bldP spid="77" grpId="0" animBg="1"/>
      <p:bldP spid="82" grpId="0" animBg="1"/>
      <p:bldP spid="83" grpId="0" animBg="1"/>
      <p:bldP spid="89" grpId="0" animBg="1"/>
      <p:bldP spid="116" grpId="0" animBg="1"/>
      <p:bldP spid="128" grpId="0" animBg="1"/>
      <p:bldP spid="129" grpId="0"/>
      <p:bldP spid="130" grpId="0"/>
      <p:bldP spid="135" grpId="0"/>
      <p:bldP spid="138" grpId="0" animBg="1"/>
      <p:bldP spid="139" grpId="0" animBg="1"/>
      <p:bldP spid="14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ectangle 103"/>
          <p:cNvSpPr/>
          <p:nvPr/>
        </p:nvSpPr>
        <p:spPr>
          <a:xfrm>
            <a:off x="2103635" y="5611201"/>
            <a:ext cx="8154054" cy="793283"/>
          </a:xfrm>
          <a:prstGeom prst="rect">
            <a:avLst/>
          </a:prstGeom>
          <a:solidFill>
            <a:schemeClr val="bg1">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2103635" y="1790862"/>
            <a:ext cx="8154054" cy="3651026"/>
          </a:xfrm>
          <a:prstGeom prst="rect">
            <a:avLst/>
          </a:prstGeom>
          <a:solidFill>
            <a:schemeClr val="bg1">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E87D083B-FAF2-5643-A9FC-521FAB15583B}" type="slidenum">
              <a:rPr lang="en-GB" smtClean="0"/>
              <a:t>11</a:t>
            </a:fld>
            <a:endParaRPr lang="en-GB"/>
          </a:p>
        </p:txBody>
      </p:sp>
      <p:pic>
        <p:nvPicPr>
          <p:cNvPr id="74" name="Grafik 115">
            <a:extLst>
              <a:ext uri="{FF2B5EF4-FFF2-40B4-BE49-F238E27FC236}">
                <a16:creationId xmlns:a16="http://schemas.microsoft.com/office/drawing/2014/main" id="{4E4CC2CD-E009-4FA7-9A75-C9144C19AA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8726" y="3371144"/>
            <a:ext cx="602885" cy="6075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5" name="Ellipse 22">
            <a:extLst>
              <a:ext uri="{FF2B5EF4-FFF2-40B4-BE49-F238E27FC236}">
                <a16:creationId xmlns:a16="http://schemas.microsoft.com/office/drawing/2014/main" id="{7F68AB94-BC3D-4B2A-AF46-606EB46500B6}"/>
              </a:ext>
            </a:extLst>
          </p:cNvPr>
          <p:cNvSpPr/>
          <p:nvPr/>
        </p:nvSpPr>
        <p:spPr>
          <a:xfrm>
            <a:off x="2923704" y="2491882"/>
            <a:ext cx="607500" cy="607500"/>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76" name="Ellipse 23">
            <a:extLst>
              <a:ext uri="{FF2B5EF4-FFF2-40B4-BE49-F238E27FC236}">
                <a16:creationId xmlns:a16="http://schemas.microsoft.com/office/drawing/2014/main" id="{A64845FD-86F6-4970-BE96-8CD5C0D863FE}"/>
              </a:ext>
            </a:extLst>
          </p:cNvPr>
          <p:cNvSpPr/>
          <p:nvPr/>
        </p:nvSpPr>
        <p:spPr>
          <a:xfrm>
            <a:off x="2923704" y="3371143"/>
            <a:ext cx="607500" cy="607500"/>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77" name="Ellipse 24">
            <a:extLst>
              <a:ext uri="{FF2B5EF4-FFF2-40B4-BE49-F238E27FC236}">
                <a16:creationId xmlns:a16="http://schemas.microsoft.com/office/drawing/2014/main" id="{BE02B18A-FE5F-4A1F-A155-97B245D7360E}"/>
              </a:ext>
            </a:extLst>
          </p:cNvPr>
          <p:cNvSpPr/>
          <p:nvPr/>
        </p:nvSpPr>
        <p:spPr>
          <a:xfrm>
            <a:off x="2923704" y="4230728"/>
            <a:ext cx="607500" cy="607500"/>
          </a:xfrm>
          <a:prstGeom prst="ellips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78" name="Abgerundetes Rechteck 45">
            <a:extLst>
              <a:ext uri="{FF2B5EF4-FFF2-40B4-BE49-F238E27FC236}">
                <a16:creationId xmlns:a16="http://schemas.microsoft.com/office/drawing/2014/main" id="{02A89DF5-9393-429D-9E9B-8BEA61E54B18}"/>
              </a:ext>
            </a:extLst>
          </p:cNvPr>
          <p:cNvSpPr/>
          <p:nvPr/>
        </p:nvSpPr>
        <p:spPr>
          <a:xfrm>
            <a:off x="2894304" y="3134599"/>
            <a:ext cx="716127" cy="203066"/>
          </a:xfrm>
          <a:prstGeom prst="round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79" name="Abgerundetes Rechteck 47">
            <a:extLst>
              <a:ext uri="{FF2B5EF4-FFF2-40B4-BE49-F238E27FC236}">
                <a16:creationId xmlns:a16="http://schemas.microsoft.com/office/drawing/2014/main" id="{C1BA1F95-1FDA-4BEE-AE20-8A847E0D18C3}"/>
              </a:ext>
            </a:extLst>
          </p:cNvPr>
          <p:cNvSpPr/>
          <p:nvPr/>
        </p:nvSpPr>
        <p:spPr>
          <a:xfrm>
            <a:off x="2886622" y="4862739"/>
            <a:ext cx="716127" cy="203066"/>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80" name="Grafik 49">
            <a:extLst>
              <a:ext uri="{FF2B5EF4-FFF2-40B4-BE49-F238E27FC236}">
                <a16:creationId xmlns:a16="http://schemas.microsoft.com/office/drawing/2014/main" id="{08B8ACD9-17A2-4827-8696-E58BD88B64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0483" y="2618366"/>
            <a:ext cx="366581" cy="366581"/>
          </a:xfrm>
          <a:prstGeom prst="rect">
            <a:avLst/>
          </a:prstGeom>
          <a:solidFill>
            <a:schemeClr val="bg1"/>
          </a:solidFill>
          <a:ln>
            <a:noFill/>
          </a:ln>
        </p:spPr>
      </p:pic>
      <p:sp>
        <p:nvSpPr>
          <p:cNvPr id="81" name="Rechteck 17">
            <a:extLst>
              <a:ext uri="{FF2B5EF4-FFF2-40B4-BE49-F238E27FC236}">
                <a16:creationId xmlns:a16="http://schemas.microsoft.com/office/drawing/2014/main" id="{E6D72937-7D32-430C-ADD7-465F3A4D6118}"/>
              </a:ext>
            </a:extLst>
          </p:cNvPr>
          <p:cNvSpPr/>
          <p:nvPr/>
        </p:nvSpPr>
        <p:spPr>
          <a:xfrm>
            <a:off x="2862946" y="3147362"/>
            <a:ext cx="793064" cy="213585"/>
          </a:xfrm>
          <a:prstGeom prst="rect">
            <a:avLst/>
          </a:prstGeom>
        </p:spPr>
        <p:txBody>
          <a:bodyPr wrap="square">
            <a:spAutoFit/>
          </a:bodyPr>
          <a:lstStyle/>
          <a:p>
            <a:pPr lvl="0" algn="ctr"/>
            <a:r>
              <a:rPr lang="en-US" sz="788" u="sng" dirty="0">
                <a:solidFill>
                  <a:schemeClr val="bg2">
                    <a:lumMod val="25000"/>
                  </a:schemeClr>
                </a:solidFill>
                <a:latin typeface="Futura Std Book" panose="020B0502020204020303" pitchFamily="34" charset="0"/>
              </a:rPr>
              <a:t>Wind Energy</a:t>
            </a:r>
            <a:endParaRPr lang="en-US" sz="788" dirty="0">
              <a:solidFill>
                <a:schemeClr val="bg2">
                  <a:lumMod val="25000"/>
                </a:schemeClr>
              </a:solidFill>
              <a:latin typeface="Futura Std Light" panose="020B0402020204020303" pitchFamily="34" charset="0"/>
            </a:endParaRPr>
          </a:p>
        </p:txBody>
      </p:sp>
      <p:pic>
        <p:nvPicPr>
          <p:cNvPr id="82" name="Picture 2" descr="Bildergebnis für PV panel Icon grey png">
            <a:extLst>
              <a:ext uri="{FF2B5EF4-FFF2-40B4-BE49-F238E27FC236}">
                <a16:creationId xmlns:a16="http://schemas.microsoft.com/office/drawing/2014/main" id="{78B4487B-4C0F-487B-802A-B971C6AF43A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23610" y="3470545"/>
            <a:ext cx="407690" cy="407690"/>
          </a:xfrm>
          <a:prstGeom prst="rect">
            <a:avLst/>
          </a:prstGeom>
          <a:solidFill>
            <a:schemeClr val="bg1"/>
          </a:solidFill>
          <a:ln>
            <a:noFill/>
          </a:ln>
          <a:extLst/>
        </p:spPr>
      </p:pic>
      <p:sp>
        <p:nvSpPr>
          <p:cNvPr id="83" name="Abgerundetes Rechteck 53">
            <a:extLst>
              <a:ext uri="{FF2B5EF4-FFF2-40B4-BE49-F238E27FC236}">
                <a16:creationId xmlns:a16="http://schemas.microsoft.com/office/drawing/2014/main" id="{3B6821ED-6AB9-4123-ADA7-354FC70E6D24}"/>
              </a:ext>
            </a:extLst>
          </p:cNvPr>
          <p:cNvSpPr/>
          <p:nvPr/>
        </p:nvSpPr>
        <p:spPr>
          <a:xfrm>
            <a:off x="2895217" y="4003153"/>
            <a:ext cx="716127" cy="203066"/>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84" name="Rechteck 54">
            <a:extLst>
              <a:ext uri="{FF2B5EF4-FFF2-40B4-BE49-F238E27FC236}">
                <a16:creationId xmlns:a16="http://schemas.microsoft.com/office/drawing/2014/main" id="{C19967DD-D217-4B43-891B-F0465C410CDC}"/>
              </a:ext>
            </a:extLst>
          </p:cNvPr>
          <p:cNvSpPr/>
          <p:nvPr/>
        </p:nvSpPr>
        <p:spPr>
          <a:xfrm>
            <a:off x="2862945" y="4015916"/>
            <a:ext cx="776392" cy="213585"/>
          </a:xfrm>
          <a:prstGeom prst="rect">
            <a:avLst/>
          </a:prstGeom>
        </p:spPr>
        <p:txBody>
          <a:bodyPr wrap="square">
            <a:spAutoFit/>
          </a:bodyPr>
          <a:lstStyle/>
          <a:p>
            <a:pPr lvl="0" algn="ctr"/>
            <a:r>
              <a:rPr lang="en-US" sz="788" u="sng" dirty="0">
                <a:solidFill>
                  <a:schemeClr val="bg2">
                    <a:lumMod val="25000"/>
                  </a:schemeClr>
                </a:solidFill>
                <a:latin typeface="Futura Std Book" panose="020B0502020204020303" pitchFamily="34" charset="0"/>
              </a:rPr>
              <a:t>Solar Energy</a:t>
            </a:r>
            <a:endParaRPr lang="en-US" sz="788" dirty="0">
              <a:solidFill>
                <a:schemeClr val="bg2">
                  <a:lumMod val="25000"/>
                </a:schemeClr>
              </a:solidFill>
              <a:latin typeface="Futura Std Light" panose="020B0402020204020303" pitchFamily="34" charset="0"/>
            </a:endParaRPr>
          </a:p>
        </p:txBody>
      </p:sp>
      <p:sp>
        <p:nvSpPr>
          <p:cNvPr id="85" name="Rechteck 55">
            <a:extLst>
              <a:ext uri="{FF2B5EF4-FFF2-40B4-BE49-F238E27FC236}">
                <a16:creationId xmlns:a16="http://schemas.microsoft.com/office/drawing/2014/main" id="{7E777327-F993-4147-97F4-88792C7B2192}"/>
              </a:ext>
            </a:extLst>
          </p:cNvPr>
          <p:cNvSpPr/>
          <p:nvPr/>
        </p:nvSpPr>
        <p:spPr>
          <a:xfrm>
            <a:off x="2894489" y="4877710"/>
            <a:ext cx="724721" cy="213585"/>
          </a:xfrm>
          <a:prstGeom prst="rect">
            <a:avLst/>
          </a:prstGeom>
        </p:spPr>
        <p:txBody>
          <a:bodyPr wrap="square">
            <a:spAutoFit/>
          </a:bodyPr>
          <a:lstStyle/>
          <a:p>
            <a:pPr lvl="0" algn="ctr"/>
            <a:r>
              <a:rPr lang="en-US" sz="788" u="sng" dirty="0">
                <a:solidFill>
                  <a:schemeClr val="bg2">
                    <a:lumMod val="25000"/>
                  </a:schemeClr>
                </a:solidFill>
                <a:latin typeface="Futura Std Book" panose="020B0502020204020303" pitchFamily="34" charset="0"/>
              </a:rPr>
              <a:t>AD Plant</a:t>
            </a:r>
            <a:endParaRPr lang="en-US" sz="788" dirty="0">
              <a:solidFill>
                <a:schemeClr val="bg2">
                  <a:lumMod val="25000"/>
                </a:schemeClr>
              </a:solidFill>
              <a:latin typeface="Futura Std Light" panose="020B0402020204020303" pitchFamily="34" charset="0"/>
            </a:endParaRPr>
          </a:p>
        </p:txBody>
      </p:sp>
      <p:pic>
        <p:nvPicPr>
          <p:cNvPr id="86" name="Grafik 56">
            <a:extLst>
              <a:ext uri="{FF2B5EF4-FFF2-40B4-BE49-F238E27FC236}">
                <a16:creationId xmlns:a16="http://schemas.microsoft.com/office/drawing/2014/main" id="{F4A97B0F-C27D-4E8A-9381-03833DA71D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60482" y="4352663"/>
            <a:ext cx="363630" cy="363630"/>
          </a:xfrm>
          <a:prstGeom prst="rect">
            <a:avLst/>
          </a:prstGeom>
        </p:spPr>
      </p:pic>
      <p:sp>
        <p:nvSpPr>
          <p:cNvPr id="87" name="Ellipse 100">
            <a:extLst>
              <a:ext uri="{FF2B5EF4-FFF2-40B4-BE49-F238E27FC236}">
                <a16:creationId xmlns:a16="http://schemas.microsoft.com/office/drawing/2014/main" id="{B11918DB-4C44-4890-9435-23DED1E80AF4}"/>
              </a:ext>
            </a:extLst>
          </p:cNvPr>
          <p:cNvSpPr/>
          <p:nvPr/>
        </p:nvSpPr>
        <p:spPr>
          <a:xfrm>
            <a:off x="7778725" y="2230925"/>
            <a:ext cx="607500" cy="607500"/>
          </a:xfrm>
          <a:prstGeom prst="ellipse">
            <a:avLst/>
          </a:pr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88" name="Ellipse 101">
            <a:extLst>
              <a:ext uri="{FF2B5EF4-FFF2-40B4-BE49-F238E27FC236}">
                <a16:creationId xmlns:a16="http://schemas.microsoft.com/office/drawing/2014/main" id="{9580F15A-2B85-4FAD-AAEA-3AEF5C6185EF}"/>
              </a:ext>
            </a:extLst>
          </p:cNvPr>
          <p:cNvSpPr/>
          <p:nvPr/>
        </p:nvSpPr>
        <p:spPr>
          <a:xfrm>
            <a:off x="7778725" y="3375484"/>
            <a:ext cx="607500" cy="607500"/>
          </a:xfrm>
          <a:prstGeom prst="ellipse">
            <a:avLst/>
          </a:prstGeom>
          <a:no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89" name="Ellipse 102">
            <a:extLst>
              <a:ext uri="{FF2B5EF4-FFF2-40B4-BE49-F238E27FC236}">
                <a16:creationId xmlns:a16="http://schemas.microsoft.com/office/drawing/2014/main" id="{69A81B03-42F3-458A-BF6A-DE57D814EDB5}"/>
              </a:ext>
            </a:extLst>
          </p:cNvPr>
          <p:cNvSpPr/>
          <p:nvPr/>
        </p:nvSpPr>
        <p:spPr>
          <a:xfrm>
            <a:off x="7778725" y="4164683"/>
            <a:ext cx="607500" cy="607500"/>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90" name="Abgerundetes Rechteck 103">
            <a:extLst>
              <a:ext uri="{FF2B5EF4-FFF2-40B4-BE49-F238E27FC236}">
                <a16:creationId xmlns:a16="http://schemas.microsoft.com/office/drawing/2014/main" id="{682033EE-EFC0-4A56-A812-A5D2AEF0996C}"/>
              </a:ext>
            </a:extLst>
          </p:cNvPr>
          <p:cNvSpPr/>
          <p:nvPr/>
        </p:nvSpPr>
        <p:spPr>
          <a:xfrm>
            <a:off x="7727669" y="2873642"/>
            <a:ext cx="716127" cy="203066"/>
          </a:xfrm>
          <a:prstGeom prst="roundRect">
            <a:avLst/>
          </a:pr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91" name="Abgerundetes Rechteck 104">
            <a:extLst>
              <a:ext uri="{FF2B5EF4-FFF2-40B4-BE49-F238E27FC236}">
                <a16:creationId xmlns:a16="http://schemas.microsoft.com/office/drawing/2014/main" id="{847554EA-6F70-4568-A866-9931087800AE}"/>
              </a:ext>
            </a:extLst>
          </p:cNvPr>
          <p:cNvSpPr/>
          <p:nvPr/>
        </p:nvSpPr>
        <p:spPr>
          <a:xfrm>
            <a:off x="7669732" y="4796694"/>
            <a:ext cx="887930" cy="203066"/>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92" name="Rechteck 106">
            <a:extLst>
              <a:ext uri="{FF2B5EF4-FFF2-40B4-BE49-F238E27FC236}">
                <a16:creationId xmlns:a16="http://schemas.microsoft.com/office/drawing/2014/main" id="{5C4B2AA0-601C-4582-BE46-A792D9308D6B}"/>
              </a:ext>
            </a:extLst>
          </p:cNvPr>
          <p:cNvSpPr/>
          <p:nvPr/>
        </p:nvSpPr>
        <p:spPr>
          <a:xfrm>
            <a:off x="7728581" y="2886404"/>
            <a:ext cx="715214" cy="213585"/>
          </a:xfrm>
          <a:prstGeom prst="rect">
            <a:avLst/>
          </a:prstGeom>
        </p:spPr>
        <p:txBody>
          <a:bodyPr wrap="square">
            <a:spAutoFit/>
          </a:bodyPr>
          <a:lstStyle/>
          <a:p>
            <a:pPr lvl="0" algn="ctr"/>
            <a:r>
              <a:rPr lang="en-US" sz="788" u="sng" dirty="0">
                <a:solidFill>
                  <a:schemeClr val="bg2">
                    <a:lumMod val="25000"/>
                  </a:schemeClr>
                </a:solidFill>
                <a:latin typeface="Futura Std Book" panose="020B0502020204020303" pitchFamily="34" charset="0"/>
              </a:rPr>
              <a:t>Industry</a:t>
            </a:r>
            <a:endParaRPr lang="en-US" sz="788" dirty="0">
              <a:solidFill>
                <a:schemeClr val="bg2">
                  <a:lumMod val="25000"/>
                </a:schemeClr>
              </a:solidFill>
              <a:latin typeface="Futura Std Light" panose="020B0402020204020303" pitchFamily="34" charset="0"/>
            </a:endParaRPr>
          </a:p>
        </p:txBody>
      </p:sp>
      <p:sp>
        <p:nvSpPr>
          <p:cNvPr id="93" name="Abgerundetes Rechteck 108">
            <a:extLst>
              <a:ext uri="{FF2B5EF4-FFF2-40B4-BE49-F238E27FC236}">
                <a16:creationId xmlns:a16="http://schemas.microsoft.com/office/drawing/2014/main" id="{15D5C689-D5B2-41B8-9B8D-DCD14E6B1194}"/>
              </a:ext>
            </a:extLst>
          </p:cNvPr>
          <p:cNvSpPr/>
          <p:nvPr/>
        </p:nvSpPr>
        <p:spPr>
          <a:xfrm>
            <a:off x="7728582" y="3135712"/>
            <a:ext cx="716127" cy="203066"/>
          </a:xfrm>
          <a:prstGeom prst="roundRect">
            <a:avLst/>
          </a:prstGeom>
          <a:solidFill>
            <a:schemeClr val="bg1"/>
          </a:solid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94" name="Rechteck 109">
            <a:extLst>
              <a:ext uri="{FF2B5EF4-FFF2-40B4-BE49-F238E27FC236}">
                <a16:creationId xmlns:a16="http://schemas.microsoft.com/office/drawing/2014/main" id="{375C36C1-F7ED-424C-8E6B-D7DC3633F0B4}"/>
              </a:ext>
            </a:extLst>
          </p:cNvPr>
          <p:cNvSpPr/>
          <p:nvPr/>
        </p:nvSpPr>
        <p:spPr>
          <a:xfrm>
            <a:off x="7719989" y="3148474"/>
            <a:ext cx="724721" cy="213585"/>
          </a:xfrm>
          <a:prstGeom prst="rect">
            <a:avLst/>
          </a:prstGeom>
        </p:spPr>
        <p:txBody>
          <a:bodyPr wrap="square">
            <a:spAutoFit/>
          </a:bodyPr>
          <a:lstStyle/>
          <a:p>
            <a:pPr lvl="0" algn="ctr"/>
            <a:r>
              <a:rPr lang="en-US" sz="788" u="sng" dirty="0">
                <a:solidFill>
                  <a:schemeClr val="bg2">
                    <a:lumMod val="25000"/>
                  </a:schemeClr>
                </a:solidFill>
                <a:latin typeface="Futura Std Book" panose="020B0502020204020303" pitchFamily="34" charset="0"/>
              </a:rPr>
              <a:t>Mobility</a:t>
            </a:r>
            <a:endParaRPr lang="en-US" sz="788" dirty="0">
              <a:solidFill>
                <a:schemeClr val="bg2">
                  <a:lumMod val="25000"/>
                </a:schemeClr>
              </a:solidFill>
              <a:latin typeface="Futura Std Light" panose="020B0402020204020303" pitchFamily="34" charset="0"/>
            </a:endParaRPr>
          </a:p>
        </p:txBody>
      </p:sp>
      <p:sp>
        <p:nvSpPr>
          <p:cNvPr id="95" name="Rechteck 110">
            <a:extLst>
              <a:ext uri="{FF2B5EF4-FFF2-40B4-BE49-F238E27FC236}">
                <a16:creationId xmlns:a16="http://schemas.microsoft.com/office/drawing/2014/main" id="{33ED19B8-A189-40A9-B7A5-74ABA5E0D7FA}"/>
              </a:ext>
            </a:extLst>
          </p:cNvPr>
          <p:cNvSpPr/>
          <p:nvPr/>
        </p:nvSpPr>
        <p:spPr>
          <a:xfrm>
            <a:off x="7586566" y="4811665"/>
            <a:ext cx="1035698" cy="213585"/>
          </a:xfrm>
          <a:prstGeom prst="rect">
            <a:avLst/>
          </a:prstGeom>
        </p:spPr>
        <p:txBody>
          <a:bodyPr wrap="square">
            <a:spAutoFit/>
          </a:bodyPr>
          <a:lstStyle/>
          <a:p>
            <a:pPr lvl="0" algn="ctr"/>
            <a:r>
              <a:rPr lang="en-US" sz="788" u="sng" dirty="0">
                <a:solidFill>
                  <a:schemeClr val="bg2">
                    <a:lumMod val="25000"/>
                  </a:schemeClr>
                </a:solidFill>
                <a:latin typeface="Futura Std Book" panose="020B0502020204020303" pitchFamily="34" charset="0"/>
              </a:rPr>
              <a:t>Stationary Energy</a:t>
            </a:r>
            <a:endParaRPr lang="en-US" sz="788" dirty="0">
              <a:solidFill>
                <a:schemeClr val="bg2">
                  <a:lumMod val="25000"/>
                </a:schemeClr>
              </a:solidFill>
              <a:latin typeface="Futura Std Light" panose="020B0402020204020303" pitchFamily="34" charset="0"/>
            </a:endParaRPr>
          </a:p>
        </p:txBody>
      </p:sp>
      <p:pic>
        <p:nvPicPr>
          <p:cNvPr id="96" name="Picture 4" descr="Bildergebnis für building png icon">
            <a:extLst>
              <a:ext uri="{FF2B5EF4-FFF2-40B4-BE49-F238E27FC236}">
                <a16:creationId xmlns:a16="http://schemas.microsoft.com/office/drawing/2014/main" id="{D5E43B7D-0EFA-4CA7-9BE0-B96EAC7C09C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06934" y="4290827"/>
            <a:ext cx="350828" cy="350828"/>
          </a:xfrm>
          <a:prstGeom prst="rect">
            <a:avLst/>
          </a:prstGeom>
          <a:noFill/>
          <a:extLst>
            <a:ext uri="{909E8E84-426E-40DD-AFC4-6F175D3DCCD1}">
              <a14:hiddenFill xmlns:a14="http://schemas.microsoft.com/office/drawing/2010/main">
                <a:solidFill>
                  <a:srgbClr val="FFFFFF"/>
                </a:solidFill>
              </a14:hiddenFill>
            </a:ext>
          </a:extLst>
        </p:spPr>
      </p:pic>
      <p:pic>
        <p:nvPicPr>
          <p:cNvPr id="97" name="Grafik 1028">
            <a:extLst>
              <a:ext uri="{FF2B5EF4-FFF2-40B4-BE49-F238E27FC236}">
                <a16:creationId xmlns:a16="http://schemas.microsoft.com/office/drawing/2014/main" id="{405ACCC2-49B6-4AE2-9476-C59A598982E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5535" y="2334591"/>
            <a:ext cx="413626" cy="413626"/>
          </a:xfrm>
          <a:prstGeom prst="rect">
            <a:avLst/>
          </a:prstGeom>
        </p:spPr>
      </p:pic>
      <p:sp>
        <p:nvSpPr>
          <p:cNvPr id="98" name="TextBox 97">
            <a:extLst>
              <a:ext uri="{FF2B5EF4-FFF2-40B4-BE49-F238E27FC236}">
                <a16:creationId xmlns:a16="http://schemas.microsoft.com/office/drawing/2014/main" id="{21D560F5-3637-400C-8A8C-521BDA1857A4}"/>
              </a:ext>
            </a:extLst>
          </p:cNvPr>
          <p:cNvSpPr txBox="1"/>
          <p:nvPr/>
        </p:nvSpPr>
        <p:spPr>
          <a:xfrm>
            <a:off x="2635156" y="1790863"/>
            <a:ext cx="1231970" cy="715581"/>
          </a:xfrm>
          <a:prstGeom prst="rect">
            <a:avLst/>
          </a:prstGeom>
          <a:noFill/>
        </p:spPr>
        <p:txBody>
          <a:bodyPr wrap="square" rtlCol="0">
            <a:spAutoFit/>
          </a:bodyPr>
          <a:lstStyle/>
          <a:p>
            <a:pPr algn="ctr"/>
            <a:r>
              <a:rPr lang="en-IE" sz="1350" dirty="0"/>
              <a:t>Curtailed renewable energy sources</a:t>
            </a:r>
          </a:p>
        </p:txBody>
      </p:sp>
      <p:sp>
        <p:nvSpPr>
          <p:cNvPr id="99" name="TextBox 98">
            <a:extLst>
              <a:ext uri="{FF2B5EF4-FFF2-40B4-BE49-F238E27FC236}">
                <a16:creationId xmlns:a16="http://schemas.microsoft.com/office/drawing/2014/main" id="{89B4F36E-381C-43AB-A841-AAF661C57997}"/>
              </a:ext>
            </a:extLst>
          </p:cNvPr>
          <p:cNvSpPr txBox="1"/>
          <p:nvPr/>
        </p:nvSpPr>
        <p:spPr>
          <a:xfrm>
            <a:off x="7516845" y="1932991"/>
            <a:ext cx="1366779" cy="300082"/>
          </a:xfrm>
          <a:prstGeom prst="rect">
            <a:avLst/>
          </a:prstGeom>
          <a:noFill/>
        </p:spPr>
        <p:txBody>
          <a:bodyPr wrap="square" rtlCol="0">
            <a:spAutoFit/>
          </a:bodyPr>
          <a:lstStyle/>
          <a:p>
            <a:r>
              <a:rPr lang="en-IE" sz="1350" dirty="0"/>
              <a:t>Energy demands</a:t>
            </a:r>
          </a:p>
        </p:txBody>
      </p:sp>
      <p:sp>
        <p:nvSpPr>
          <p:cNvPr id="100" name="Oval 99"/>
          <p:cNvSpPr/>
          <p:nvPr/>
        </p:nvSpPr>
        <p:spPr>
          <a:xfrm>
            <a:off x="3994838" y="2062541"/>
            <a:ext cx="3535971" cy="322349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t>Hydrogen could make sense for my community, organisation or company.</a:t>
            </a:r>
          </a:p>
          <a:p>
            <a:pPr algn="ctr"/>
            <a:endParaRPr lang="en-IE" sz="1600" dirty="0"/>
          </a:p>
          <a:p>
            <a:pPr algn="ctr"/>
            <a:r>
              <a:rPr lang="en-IE" sz="1600" dirty="0"/>
              <a:t>But how do I make it happen?</a:t>
            </a:r>
          </a:p>
          <a:p>
            <a:pPr algn="ctr"/>
            <a:endParaRPr lang="en-IE" sz="1600" dirty="0"/>
          </a:p>
          <a:p>
            <a:pPr algn="ctr"/>
            <a:r>
              <a:rPr lang="en-IE" sz="1600" dirty="0"/>
              <a:t>How do I find a hydrogen source or market?</a:t>
            </a:r>
            <a:endParaRPr lang="en-US" sz="1600" dirty="0"/>
          </a:p>
        </p:txBody>
      </p:sp>
      <p:sp>
        <p:nvSpPr>
          <p:cNvPr id="101" name="TextBox 100"/>
          <p:cNvSpPr txBox="1"/>
          <p:nvPr/>
        </p:nvSpPr>
        <p:spPr>
          <a:xfrm>
            <a:off x="3203246" y="5738730"/>
            <a:ext cx="5136984" cy="3385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6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IE" dirty="0"/>
              <a:t>Can I get in contact with like-minded groups across Europe?</a:t>
            </a:r>
            <a:endParaRPr lang="en-US" dirty="0"/>
          </a:p>
        </p:txBody>
      </p:sp>
      <p:sp>
        <p:nvSpPr>
          <p:cNvPr id="102" name="Down Arrow 101"/>
          <p:cNvSpPr/>
          <p:nvPr/>
        </p:nvSpPr>
        <p:spPr>
          <a:xfrm>
            <a:off x="5505341" y="5331198"/>
            <a:ext cx="484632" cy="390115"/>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Box 104"/>
          <p:cNvSpPr txBox="1"/>
          <p:nvPr/>
        </p:nvSpPr>
        <p:spPr>
          <a:xfrm>
            <a:off x="7710465" y="4788180"/>
            <a:ext cx="2506491" cy="646331"/>
          </a:xfrm>
          <a:prstGeom prst="rect">
            <a:avLst/>
          </a:prstGeom>
          <a:noFill/>
        </p:spPr>
        <p:txBody>
          <a:bodyPr wrap="square" rtlCol="0">
            <a:spAutoFit/>
          </a:bodyPr>
          <a:lstStyle/>
          <a:p>
            <a:pPr algn="r"/>
            <a:r>
              <a:rPr lang="en-IE" b="1" dirty="0"/>
              <a:t>Smart H2GO</a:t>
            </a:r>
          </a:p>
          <a:p>
            <a:pPr algn="r"/>
            <a:r>
              <a:rPr lang="en-IE" b="1" dirty="0"/>
              <a:t>Decision Support Tool</a:t>
            </a:r>
            <a:endParaRPr lang="en-US" b="1" dirty="0"/>
          </a:p>
        </p:txBody>
      </p:sp>
      <p:sp>
        <p:nvSpPr>
          <p:cNvPr id="106" name="TextBox 105"/>
          <p:cNvSpPr txBox="1"/>
          <p:nvPr/>
        </p:nvSpPr>
        <p:spPr>
          <a:xfrm>
            <a:off x="6272833" y="5758153"/>
            <a:ext cx="3944123" cy="646331"/>
          </a:xfrm>
          <a:prstGeom prst="rect">
            <a:avLst/>
          </a:prstGeom>
          <a:noFill/>
        </p:spPr>
        <p:txBody>
          <a:bodyPr wrap="square" rtlCol="0">
            <a:spAutoFit/>
          </a:bodyPr>
          <a:lstStyle/>
          <a:p>
            <a:pPr algn="r"/>
            <a:r>
              <a:rPr lang="en-IE" b="1" dirty="0"/>
              <a:t>CH2F</a:t>
            </a:r>
          </a:p>
          <a:p>
            <a:pPr algn="r"/>
            <a:r>
              <a:rPr lang="en-IE" b="1" dirty="0"/>
              <a:t>Community Hydrogen Forum</a:t>
            </a:r>
          </a:p>
        </p:txBody>
      </p:sp>
      <p:pic>
        <p:nvPicPr>
          <p:cNvPr id="38" name="Picture 37"/>
          <p:cNvPicPr>
            <a:picLocks noChangeAspect="1"/>
          </p:cNvPicPr>
          <p:nvPr/>
        </p:nvPicPr>
        <p:blipFill rotWithShape="1">
          <a:blip r:embed="rId9">
            <a:extLst>
              <a:ext uri="{28A0092B-C50C-407E-A947-70E740481C1C}">
                <a14:useLocalDpi xmlns:a14="http://schemas.microsoft.com/office/drawing/2010/main" val="0"/>
              </a:ext>
            </a:extLst>
          </a:blip>
          <a:srcRect l="7408" t="16959" r="7305" b="11622"/>
          <a:stretch/>
        </p:blipFill>
        <p:spPr>
          <a:xfrm>
            <a:off x="9540693" y="342148"/>
            <a:ext cx="2254616" cy="988915"/>
          </a:xfrm>
          <a:prstGeom prst="rect">
            <a:avLst/>
          </a:prstGeom>
        </p:spPr>
      </p:pic>
      <p:sp>
        <p:nvSpPr>
          <p:cNvPr id="39" name="Title 1">
            <a:extLst>
              <a:ext uri="{FF2B5EF4-FFF2-40B4-BE49-F238E27FC236}">
                <a16:creationId xmlns:a16="http://schemas.microsoft.com/office/drawing/2014/main" id="{0D2497BF-6041-4010-BF3B-11681DC60AE5}"/>
              </a:ext>
            </a:extLst>
          </p:cNvPr>
          <p:cNvSpPr txBox="1">
            <a:spLocks/>
          </p:cNvSpPr>
          <p:nvPr/>
        </p:nvSpPr>
        <p:spPr>
          <a:xfrm>
            <a:off x="976327" y="813785"/>
            <a:ext cx="4999546" cy="50540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2800" b="1" dirty="0">
                <a:solidFill>
                  <a:srgbClr val="034DA2"/>
                </a:solidFill>
                <a:latin typeface="Open Sans"/>
              </a:rPr>
              <a:t>GenComm Deliverables</a:t>
            </a:r>
          </a:p>
        </p:txBody>
      </p:sp>
    </p:spTree>
    <p:extLst>
      <p:ext uri="{BB962C8B-B14F-4D97-AF65-F5344CB8AC3E}">
        <p14:creationId xmlns:p14="http://schemas.microsoft.com/office/powerpoint/2010/main" val="328603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500"/>
                                        <p:tgtEl>
                                          <p:spTgt spid="10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1"/>
                                        </p:tgtEl>
                                        <p:attrNameLst>
                                          <p:attrName>style.visibility</p:attrName>
                                        </p:attrNameLst>
                                      </p:cBhvr>
                                      <p:to>
                                        <p:strVal val="visible"/>
                                      </p:to>
                                    </p:set>
                                    <p:animEffect transition="in" filter="fade">
                                      <p:cBhvr>
                                        <p:cTn id="10" dur="500"/>
                                        <p:tgtEl>
                                          <p:spTgt spid="10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2"/>
                                        </p:tgtEl>
                                        <p:attrNameLst>
                                          <p:attrName>style.visibility</p:attrName>
                                        </p:attrNameLst>
                                      </p:cBhvr>
                                      <p:to>
                                        <p:strVal val="visible"/>
                                      </p:to>
                                    </p:set>
                                    <p:animEffect transition="in" filter="fade">
                                      <p:cBhvr>
                                        <p:cTn id="13" dur="500"/>
                                        <p:tgtEl>
                                          <p:spTgt spid="10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0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0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3" grpId="0" animBg="1"/>
      <p:bldP spid="100" grpId="0" animBg="1"/>
      <p:bldP spid="101" grpId="0" animBg="1"/>
      <p:bldP spid="102" grpId="0" animBg="1"/>
      <p:bldP spid="105" grpId="0"/>
      <p:bldP spid="10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87D083B-FAF2-5643-A9FC-521FAB15583B}" type="slidenum">
              <a:rPr lang="en-GB" smtClean="0"/>
              <a:t>12</a:t>
            </a:fld>
            <a:endParaRPr lang="en-GB"/>
          </a:p>
        </p:txBody>
      </p:sp>
      <p:sp>
        <p:nvSpPr>
          <p:cNvPr id="8" name="TextBox 7"/>
          <p:cNvSpPr txBox="1"/>
          <p:nvPr/>
        </p:nvSpPr>
        <p:spPr>
          <a:xfrm>
            <a:off x="1802687" y="6290589"/>
            <a:ext cx="8010144" cy="261610"/>
          </a:xfrm>
          <a:prstGeom prst="rect">
            <a:avLst/>
          </a:prstGeom>
          <a:noFill/>
        </p:spPr>
        <p:txBody>
          <a:bodyPr wrap="square" rtlCol="0">
            <a:spAutoFit/>
          </a:bodyPr>
          <a:lstStyle/>
          <a:p>
            <a:r>
              <a:rPr lang="en-IE" sz="1100" dirty="0">
                <a:latin typeface="Open Sans" panose="020B0606030504020204"/>
              </a:rPr>
              <a:t>Source: Shell Hydrogen Study: Fuel of the Future ?.(2017). Shell GmbH and Wuppertal Institute.</a:t>
            </a:r>
          </a:p>
        </p:txBody>
      </p:sp>
      <p:pic>
        <p:nvPicPr>
          <p:cNvPr id="5" name="Picture 4"/>
          <p:cNvPicPr>
            <a:picLocks noChangeAspect="1"/>
          </p:cNvPicPr>
          <p:nvPr/>
        </p:nvPicPr>
        <p:blipFill>
          <a:blip r:embed="rId3"/>
          <a:stretch>
            <a:fillRect/>
          </a:stretch>
        </p:blipFill>
        <p:spPr>
          <a:xfrm>
            <a:off x="1301303" y="1537180"/>
            <a:ext cx="9903004" cy="4266007"/>
          </a:xfrm>
          <a:prstGeom prst="rect">
            <a:avLst/>
          </a:prstGeom>
        </p:spPr>
      </p:pic>
      <p:sp>
        <p:nvSpPr>
          <p:cNvPr id="10" name="Up Arrow 9"/>
          <p:cNvSpPr/>
          <p:nvPr/>
        </p:nvSpPr>
        <p:spPr>
          <a:xfrm>
            <a:off x="1028712" y="1713158"/>
            <a:ext cx="265987" cy="4050078"/>
          </a:xfrm>
          <a:prstGeom prst="upArrow">
            <a:avLst>
              <a:gd name="adj1" fmla="val 50000"/>
              <a:gd name="adj2" fmla="val 100175"/>
            </a:avLst>
          </a:prstGeom>
          <a:solidFill>
            <a:srgbClr val="BF3E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E"/>
          </a:p>
        </p:txBody>
      </p:sp>
      <p:sp>
        <p:nvSpPr>
          <p:cNvPr id="11" name="TextBox 10"/>
          <p:cNvSpPr txBox="1"/>
          <p:nvPr/>
        </p:nvSpPr>
        <p:spPr>
          <a:xfrm rot="16200000">
            <a:off x="34516" y="3559715"/>
            <a:ext cx="1734673" cy="369332"/>
          </a:xfrm>
          <a:prstGeom prst="rect">
            <a:avLst/>
          </a:prstGeom>
          <a:noFill/>
        </p:spPr>
        <p:txBody>
          <a:bodyPr wrap="square" rtlCol="0">
            <a:spAutoFit/>
          </a:bodyPr>
          <a:lstStyle/>
          <a:p>
            <a:r>
              <a:rPr lang="en-IE" b="1" dirty="0">
                <a:solidFill>
                  <a:srgbClr val="C00000"/>
                </a:solidFill>
              </a:rPr>
              <a:t>Commercial</a:t>
            </a:r>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7408" t="16959" r="7305" b="11622"/>
          <a:stretch/>
        </p:blipFill>
        <p:spPr>
          <a:xfrm>
            <a:off x="9540693" y="342148"/>
            <a:ext cx="2254616" cy="988915"/>
          </a:xfrm>
          <a:prstGeom prst="rect">
            <a:avLst/>
          </a:prstGeom>
        </p:spPr>
      </p:pic>
      <p:sp>
        <p:nvSpPr>
          <p:cNvPr id="13" name="Title 1">
            <a:extLst>
              <a:ext uri="{FF2B5EF4-FFF2-40B4-BE49-F238E27FC236}">
                <a16:creationId xmlns:a16="http://schemas.microsoft.com/office/drawing/2014/main" id="{0D2497BF-6041-4010-BF3B-11681DC60AE5}"/>
              </a:ext>
            </a:extLst>
          </p:cNvPr>
          <p:cNvSpPr txBox="1">
            <a:spLocks/>
          </p:cNvSpPr>
          <p:nvPr/>
        </p:nvSpPr>
        <p:spPr>
          <a:xfrm>
            <a:off x="976327" y="813785"/>
            <a:ext cx="4999546" cy="50540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2800" b="1" dirty="0">
                <a:solidFill>
                  <a:srgbClr val="034DA2"/>
                </a:solidFill>
                <a:latin typeface="Open Sans"/>
              </a:rPr>
              <a:t>H</a:t>
            </a:r>
            <a:r>
              <a:rPr lang="en-IE" sz="2800" b="1" baseline="-25000" dirty="0">
                <a:solidFill>
                  <a:srgbClr val="034DA2"/>
                </a:solidFill>
                <a:latin typeface="Open Sans"/>
              </a:rPr>
              <a:t>2</a:t>
            </a:r>
            <a:r>
              <a:rPr lang="en-IE" sz="2800" b="1" dirty="0">
                <a:solidFill>
                  <a:srgbClr val="034DA2"/>
                </a:solidFill>
                <a:latin typeface="Open Sans"/>
              </a:rPr>
              <a:t> Mobility Technologies </a:t>
            </a:r>
          </a:p>
        </p:txBody>
      </p:sp>
    </p:spTree>
    <p:extLst>
      <p:ext uri="{BB962C8B-B14F-4D97-AF65-F5344CB8AC3E}">
        <p14:creationId xmlns:p14="http://schemas.microsoft.com/office/powerpoint/2010/main" val="36945424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87D083B-FAF2-5643-A9FC-521FAB15583B}" type="slidenum">
              <a:rPr lang="en-GB" smtClean="0"/>
              <a:t>13</a:t>
            </a:fld>
            <a:endParaRPr lang="en-GB" dirty="0"/>
          </a:p>
        </p:txBody>
      </p:sp>
      <p:sp>
        <p:nvSpPr>
          <p:cNvPr id="17" name="TextBox 16"/>
          <p:cNvSpPr txBox="1"/>
          <p:nvPr/>
        </p:nvSpPr>
        <p:spPr>
          <a:xfrm>
            <a:off x="1373703" y="1694551"/>
            <a:ext cx="7520649" cy="400110"/>
          </a:xfrm>
          <a:prstGeom prst="rect">
            <a:avLst/>
          </a:prstGeom>
          <a:noFill/>
        </p:spPr>
        <p:txBody>
          <a:bodyPr wrap="none" rtlCol="0">
            <a:spAutoFit/>
          </a:bodyPr>
          <a:lstStyle/>
          <a:p>
            <a:r>
              <a:rPr lang="en-IE" sz="2000" dirty="0">
                <a:latin typeface="Open Sans" panose="020B0606030504020204"/>
              </a:rPr>
              <a:t>If we replace diesel bus to hydrogen bus, where would we source the hydrogen?</a:t>
            </a:r>
          </a:p>
        </p:txBody>
      </p:sp>
      <p:pic>
        <p:nvPicPr>
          <p:cNvPr id="1030" name="Picture 6" descr="https://img.fuelcellsworks.com/wp-content/uploads/2019/04/SARTA_businDC_credit_SAR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70026"/>
            <a:ext cx="12192000" cy="4387974"/>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70271" y="6510123"/>
            <a:ext cx="3176268" cy="246221"/>
          </a:xfrm>
          <a:prstGeom prst="rect">
            <a:avLst/>
          </a:prstGeom>
          <a:noFill/>
        </p:spPr>
        <p:txBody>
          <a:bodyPr wrap="square" rtlCol="0">
            <a:spAutoFit/>
          </a:bodyPr>
          <a:lstStyle/>
          <a:p>
            <a:r>
              <a:rPr lang="en-IE" sz="1000" dirty="0">
                <a:solidFill>
                  <a:schemeClr val="bg1"/>
                </a:solidFill>
                <a:latin typeface="Open Sans" panose="020B0606030504020204"/>
              </a:rPr>
              <a:t>Picture source: https://fuelcellsworks.com/</a:t>
            </a:r>
          </a:p>
        </p:txBody>
      </p:sp>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l="7408" t="16959" r="7305" b="11622"/>
          <a:stretch/>
        </p:blipFill>
        <p:spPr>
          <a:xfrm>
            <a:off x="9540693" y="342148"/>
            <a:ext cx="2254616" cy="988915"/>
          </a:xfrm>
          <a:prstGeom prst="rect">
            <a:avLst/>
          </a:prstGeom>
        </p:spPr>
      </p:pic>
      <p:sp>
        <p:nvSpPr>
          <p:cNvPr id="22" name="Title 1">
            <a:extLst>
              <a:ext uri="{FF2B5EF4-FFF2-40B4-BE49-F238E27FC236}">
                <a16:creationId xmlns:a16="http://schemas.microsoft.com/office/drawing/2014/main" id="{0D2497BF-6041-4010-BF3B-11681DC60AE5}"/>
              </a:ext>
            </a:extLst>
          </p:cNvPr>
          <p:cNvSpPr txBox="1">
            <a:spLocks/>
          </p:cNvSpPr>
          <p:nvPr/>
        </p:nvSpPr>
        <p:spPr>
          <a:xfrm>
            <a:off x="976327" y="813785"/>
            <a:ext cx="4999546" cy="50540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2800" b="1" dirty="0">
                <a:solidFill>
                  <a:srgbClr val="034DA2"/>
                </a:solidFill>
                <a:latin typeface="Open Sans"/>
              </a:rPr>
              <a:t>1</a:t>
            </a:r>
            <a:r>
              <a:rPr lang="en-IE" sz="2800" b="1" dirty="0" smtClean="0">
                <a:solidFill>
                  <a:srgbClr val="034DA2"/>
                </a:solidFill>
                <a:latin typeface="Open Sans"/>
              </a:rPr>
              <a:t>. </a:t>
            </a:r>
            <a:r>
              <a:rPr lang="en-IE" sz="2800" b="1" dirty="0">
                <a:solidFill>
                  <a:srgbClr val="034DA2"/>
                </a:solidFill>
                <a:latin typeface="Open Sans"/>
              </a:rPr>
              <a:t>Case study in Belfast</a:t>
            </a:r>
          </a:p>
        </p:txBody>
      </p:sp>
    </p:spTree>
    <p:extLst>
      <p:ext uri="{BB962C8B-B14F-4D97-AF65-F5344CB8AC3E}">
        <p14:creationId xmlns:p14="http://schemas.microsoft.com/office/powerpoint/2010/main" val="30911309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858" y="1331063"/>
            <a:ext cx="6928316" cy="4891272"/>
          </a:xfrm>
          <a:prstGeom prst="rect">
            <a:avLst/>
          </a:prstGeom>
        </p:spPr>
      </p:pic>
      <p:sp>
        <p:nvSpPr>
          <p:cNvPr id="2" name="Slide Number Placeholder 1"/>
          <p:cNvSpPr>
            <a:spLocks noGrp="1"/>
          </p:cNvSpPr>
          <p:nvPr>
            <p:ph type="sldNum" sz="quarter" idx="12"/>
          </p:nvPr>
        </p:nvSpPr>
        <p:spPr/>
        <p:txBody>
          <a:bodyPr/>
          <a:lstStyle/>
          <a:p>
            <a:fld id="{E87D083B-FAF2-5643-A9FC-521FAB15583B}" type="slidenum">
              <a:rPr lang="en-GB" smtClean="0"/>
              <a:t>14</a:t>
            </a:fld>
            <a:endParaRPr lang="en-GB" dirty="0"/>
          </a:p>
        </p:txBody>
      </p:sp>
      <p:sp>
        <p:nvSpPr>
          <p:cNvPr id="29" name="TextBox 28"/>
          <p:cNvSpPr txBox="1"/>
          <p:nvPr/>
        </p:nvSpPr>
        <p:spPr>
          <a:xfrm>
            <a:off x="6337228" y="1871935"/>
            <a:ext cx="1391150" cy="461665"/>
          </a:xfrm>
          <a:prstGeom prst="rect">
            <a:avLst/>
          </a:prstGeom>
          <a:noFill/>
        </p:spPr>
        <p:txBody>
          <a:bodyPr wrap="none" rtlCol="0">
            <a:spAutoFit/>
          </a:bodyPr>
          <a:lstStyle/>
          <a:p>
            <a:r>
              <a:rPr lang="en-IE" sz="1200" dirty="0">
                <a:latin typeface="Open Sans" panose="020B0606030504020204"/>
              </a:rPr>
              <a:t>100 km</a:t>
            </a:r>
          </a:p>
          <a:p>
            <a:r>
              <a:rPr lang="en-IE" sz="1200" dirty="0">
                <a:latin typeface="Open Sans" panose="020B0606030504020204"/>
              </a:rPr>
              <a:t>694 (t/y) </a:t>
            </a:r>
            <a:r>
              <a:rPr lang="en-IE" sz="1200" dirty="0">
                <a:latin typeface="Open Sans" panose="020B0606030504020204"/>
                <a:sym typeface="Symbol" panose="05050102010706020507" pitchFamily="18" charset="2"/>
              </a:rPr>
              <a:t> 90 buses </a:t>
            </a:r>
            <a:endParaRPr lang="en-IE" sz="1200" dirty="0">
              <a:latin typeface="Open Sans" panose="020B0606030504020204"/>
            </a:endParaRPr>
          </a:p>
        </p:txBody>
      </p:sp>
      <p:sp>
        <p:nvSpPr>
          <p:cNvPr id="31" name="TextBox 30"/>
          <p:cNvSpPr txBox="1"/>
          <p:nvPr/>
        </p:nvSpPr>
        <p:spPr>
          <a:xfrm>
            <a:off x="6337228" y="2565528"/>
            <a:ext cx="1391728" cy="461665"/>
          </a:xfrm>
          <a:prstGeom prst="rect">
            <a:avLst/>
          </a:prstGeom>
          <a:noFill/>
        </p:spPr>
        <p:txBody>
          <a:bodyPr wrap="none" rtlCol="0">
            <a:spAutoFit/>
          </a:bodyPr>
          <a:lstStyle/>
          <a:p>
            <a:r>
              <a:rPr lang="en-IE" sz="1200" dirty="0">
                <a:latin typeface="Open Sans" panose="020B0606030504020204"/>
              </a:rPr>
              <a:t>50 km</a:t>
            </a:r>
          </a:p>
          <a:p>
            <a:r>
              <a:rPr lang="en-IE" sz="1200" dirty="0">
                <a:latin typeface="Open Sans" panose="020B0606030504020204"/>
              </a:rPr>
              <a:t>456 (t/y) </a:t>
            </a:r>
            <a:r>
              <a:rPr lang="en-IE" sz="1200" dirty="0">
                <a:latin typeface="Open Sans" panose="020B0606030504020204"/>
                <a:sym typeface="Symbol" panose="05050102010706020507" pitchFamily="18" charset="2"/>
              </a:rPr>
              <a:t> 59 buses </a:t>
            </a:r>
            <a:endParaRPr lang="en-IE" sz="1200" dirty="0">
              <a:latin typeface="Open Sans" panose="020B0606030504020204"/>
            </a:endParaRPr>
          </a:p>
        </p:txBody>
      </p:sp>
      <p:graphicFrame>
        <p:nvGraphicFramePr>
          <p:cNvPr id="34" name="Table 33"/>
          <p:cNvGraphicFramePr>
            <a:graphicFrameLocks noGrp="1"/>
          </p:cNvGraphicFramePr>
          <p:nvPr>
            <p:extLst>
              <p:ext uri="{D42A27DB-BD31-4B8C-83A1-F6EECF244321}">
                <p14:modId xmlns:p14="http://schemas.microsoft.com/office/powerpoint/2010/main" val="3919697699"/>
              </p:ext>
            </p:extLst>
          </p:nvPr>
        </p:nvGraphicFramePr>
        <p:xfrm>
          <a:off x="8192645" y="1484054"/>
          <a:ext cx="2080907" cy="1758609"/>
        </p:xfrm>
        <a:graphic>
          <a:graphicData uri="http://schemas.openxmlformats.org/drawingml/2006/table">
            <a:tbl>
              <a:tblPr firstRow="1" firstCol="1" bandRow="1">
                <a:tableStyleId>{5C22544A-7EE6-4342-B048-85BDC9FD1C3A}</a:tableStyleId>
              </a:tblPr>
              <a:tblGrid>
                <a:gridCol w="367634">
                  <a:extLst>
                    <a:ext uri="{9D8B030D-6E8A-4147-A177-3AD203B41FA5}">
                      <a16:colId xmlns:a16="http://schemas.microsoft.com/office/drawing/2014/main" val="20000"/>
                    </a:ext>
                  </a:extLst>
                </a:gridCol>
                <a:gridCol w="1713273">
                  <a:extLst>
                    <a:ext uri="{9D8B030D-6E8A-4147-A177-3AD203B41FA5}">
                      <a16:colId xmlns:a16="http://schemas.microsoft.com/office/drawing/2014/main" val="20001"/>
                    </a:ext>
                  </a:extLst>
                </a:gridCol>
              </a:tblGrid>
              <a:tr h="502459">
                <a:tc gridSpan="2">
                  <a:txBody>
                    <a:bodyPr/>
                    <a:lstStyle/>
                    <a:p>
                      <a:pPr algn="just">
                        <a:spcAft>
                          <a:spcPts val="300"/>
                        </a:spcAft>
                      </a:pPr>
                      <a:r>
                        <a:rPr lang="en-IE" sz="1200" b="0" dirty="0" smtClean="0">
                          <a:solidFill>
                            <a:schemeClr val="tx1"/>
                          </a:solidFill>
                          <a:effectLst/>
                          <a:latin typeface="Open Sans"/>
                        </a:rPr>
                        <a:t>H2 production (t/y)</a:t>
                      </a:r>
                      <a:endParaRPr lang="en-IE" sz="1200" b="0" dirty="0">
                        <a:solidFill>
                          <a:schemeClr val="tx1"/>
                        </a:solidFill>
                        <a:effectLst/>
                        <a:latin typeface="Open Sans"/>
                        <a:ea typeface="MS Mincho" panose="02020609040205080304" pitchFamily="49" charset="-128"/>
                      </a:endParaRPr>
                    </a:p>
                  </a:txBody>
                  <a:tcPr marL="68580" marR="68580" marT="0" marB="0">
                    <a:noFill/>
                  </a:tcPr>
                </a:tc>
                <a:tc hMerge="1">
                  <a:txBody>
                    <a:bodyPr/>
                    <a:lstStyle/>
                    <a:p>
                      <a:endParaRPr lang="en-IE"/>
                    </a:p>
                  </a:txBody>
                  <a:tcPr/>
                </a:tc>
                <a:extLst>
                  <a:ext uri="{0D108BD9-81ED-4DB2-BD59-A6C34878D82A}">
                    <a16:rowId xmlns:a16="http://schemas.microsoft.com/office/drawing/2014/main" val="10000"/>
                  </a:ext>
                </a:extLst>
              </a:tr>
              <a:tr h="251230">
                <a:tc>
                  <a:txBody>
                    <a:bodyPr/>
                    <a:lstStyle/>
                    <a:p>
                      <a:pPr algn="just">
                        <a:spcAft>
                          <a:spcPts val="300"/>
                        </a:spcAft>
                      </a:pPr>
                      <a:endParaRPr lang="en-GB" sz="1200">
                        <a:effectLst/>
                        <a:latin typeface="Open Sans"/>
                        <a:ea typeface="MS Mincho" panose="02020609040205080304" pitchFamily="49" charset="-128"/>
                      </a:endParaRPr>
                    </a:p>
                  </a:txBody>
                  <a:tcPr marL="68580" marR="68580" marT="0" marB="0">
                    <a:noFill/>
                  </a:tcPr>
                </a:tc>
                <a:tc>
                  <a:txBody>
                    <a:bodyPr/>
                    <a:lstStyle/>
                    <a:p>
                      <a:pPr algn="just">
                        <a:spcAft>
                          <a:spcPts val="300"/>
                        </a:spcAft>
                      </a:pPr>
                      <a:r>
                        <a:rPr lang="en-IE" sz="1200" dirty="0" smtClean="0">
                          <a:effectLst/>
                          <a:latin typeface="Open Sans"/>
                        </a:rPr>
                        <a:t>&lt; 40</a:t>
                      </a:r>
                      <a:endParaRPr lang="en-IE" sz="1200" dirty="0">
                        <a:effectLst/>
                        <a:latin typeface="Open Sans"/>
                        <a:ea typeface="MS Mincho" panose="02020609040205080304" pitchFamily="49" charset="-128"/>
                      </a:endParaRPr>
                    </a:p>
                  </a:txBody>
                  <a:tcPr marL="68580" marR="68580" marT="0" marB="0">
                    <a:noFill/>
                  </a:tcPr>
                </a:tc>
                <a:extLst>
                  <a:ext uri="{0D108BD9-81ED-4DB2-BD59-A6C34878D82A}">
                    <a16:rowId xmlns:a16="http://schemas.microsoft.com/office/drawing/2014/main" val="10001"/>
                  </a:ext>
                </a:extLst>
              </a:tr>
              <a:tr h="251230">
                <a:tc>
                  <a:txBody>
                    <a:bodyPr/>
                    <a:lstStyle/>
                    <a:p>
                      <a:pPr algn="just">
                        <a:spcAft>
                          <a:spcPts val="300"/>
                        </a:spcAft>
                      </a:pPr>
                      <a:endParaRPr lang="en-GB" sz="1200">
                        <a:effectLst/>
                        <a:latin typeface="Open Sans"/>
                        <a:ea typeface="MS Mincho" panose="02020609040205080304" pitchFamily="49" charset="-128"/>
                      </a:endParaRPr>
                    </a:p>
                  </a:txBody>
                  <a:tcPr marL="68580" marR="68580" marT="0" marB="0">
                    <a:noFill/>
                  </a:tcPr>
                </a:tc>
                <a:tc>
                  <a:txBody>
                    <a:bodyPr/>
                    <a:lstStyle/>
                    <a:p>
                      <a:pPr algn="just">
                        <a:spcAft>
                          <a:spcPts val="300"/>
                        </a:spcAft>
                      </a:pPr>
                      <a:r>
                        <a:rPr lang="en-IE" sz="1200" dirty="0" smtClean="0">
                          <a:effectLst/>
                          <a:latin typeface="Open Sans"/>
                        </a:rPr>
                        <a:t>40 – 80</a:t>
                      </a:r>
                      <a:endParaRPr lang="en-IE" sz="1200" dirty="0">
                        <a:effectLst/>
                        <a:latin typeface="Open Sans"/>
                        <a:ea typeface="MS Mincho" panose="02020609040205080304" pitchFamily="49" charset="-128"/>
                      </a:endParaRPr>
                    </a:p>
                  </a:txBody>
                  <a:tcPr marL="68580" marR="68580" marT="0" marB="0">
                    <a:noFill/>
                  </a:tcPr>
                </a:tc>
                <a:extLst>
                  <a:ext uri="{0D108BD9-81ED-4DB2-BD59-A6C34878D82A}">
                    <a16:rowId xmlns:a16="http://schemas.microsoft.com/office/drawing/2014/main" val="10002"/>
                  </a:ext>
                </a:extLst>
              </a:tr>
              <a:tr h="251230">
                <a:tc>
                  <a:txBody>
                    <a:bodyPr/>
                    <a:lstStyle/>
                    <a:p>
                      <a:pPr algn="just">
                        <a:spcAft>
                          <a:spcPts val="300"/>
                        </a:spcAft>
                      </a:pPr>
                      <a:endParaRPr lang="en-GB" sz="1200">
                        <a:effectLst/>
                        <a:latin typeface="Open Sans"/>
                        <a:ea typeface="MS Mincho" panose="02020609040205080304" pitchFamily="49" charset="-128"/>
                      </a:endParaRPr>
                    </a:p>
                  </a:txBody>
                  <a:tcPr marL="68580" marR="68580" marT="0" marB="0">
                    <a:noFill/>
                  </a:tcPr>
                </a:tc>
                <a:tc>
                  <a:txBody>
                    <a:bodyPr/>
                    <a:lstStyle/>
                    <a:p>
                      <a:pPr algn="just">
                        <a:spcAft>
                          <a:spcPts val="300"/>
                        </a:spcAft>
                      </a:pPr>
                      <a:r>
                        <a:rPr lang="en-IE" sz="1200" dirty="0" smtClean="0">
                          <a:effectLst/>
                          <a:latin typeface="Open Sans"/>
                        </a:rPr>
                        <a:t>80 – 120 </a:t>
                      </a:r>
                      <a:endParaRPr lang="en-IE" sz="1200" dirty="0">
                        <a:effectLst/>
                        <a:latin typeface="Open Sans"/>
                        <a:ea typeface="MS Mincho" panose="02020609040205080304" pitchFamily="49" charset="-128"/>
                      </a:endParaRPr>
                    </a:p>
                  </a:txBody>
                  <a:tcPr marL="68580" marR="68580" marT="0" marB="0">
                    <a:noFill/>
                  </a:tcPr>
                </a:tc>
                <a:extLst>
                  <a:ext uri="{0D108BD9-81ED-4DB2-BD59-A6C34878D82A}">
                    <a16:rowId xmlns:a16="http://schemas.microsoft.com/office/drawing/2014/main" val="10003"/>
                  </a:ext>
                </a:extLst>
              </a:tr>
              <a:tr h="251230">
                <a:tc>
                  <a:txBody>
                    <a:bodyPr/>
                    <a:lstStyle/>
                    <a:p>
                      <a:pPr algn="just">
                        <a:spcAft>
                          <a:spcPts val="300"/>
                        </a:spcAft>
                      </a:pPr>
                      <a:endParaRPr lang="en-GB" sz="1200" dirty="0">
                        <a:effectLst/>
                        <a:latin typeface="Open Sans"/>
                        <a:ea typeface="MS Mincho" panose="02020609040205080304" pitchFamily="49" charset="-128"/>
                      </a:endParaRPr>
                    </a:p>
                  </a:txBody>
                  <a:tcPr marL="68580" marR="68580" marT="0" marB="0">
                    <a:noFill/>
                  </a:tcPr>
                </a:tc>
                <a:tc>
                  <a:txBody>
                    <a:bodyPr/>
                    <a:lstStyle/>
                    <a:p>
                      <a:pPr algn="just">
                        <a:spcAft>
                          <a:spcPts val="300"/>
                        </a:spcAft>
                      </a:pPr>
                      <a:r>
                        <a:rPr lang="en-IE" sz="1200" dirty="0" smtClean="0">
                          <a:effectLst/>
                          <a:latin typeface="Open Sans"/>
                        </a:rPr>
                        <a:t>120</a:t>
                      </a:r>
                      <a:r>
                        <a:rPr lang="en-IE" sz="1200" baseline="0" dirty="0" smtClean="0">
                          <a:effectLst/>
                          <a:latin typeface="Open Sans"/>
                        </a:rPr>
                        <a:t> </a:t>
                      </a:r>
                      <a:r>
                        <a:rPr lang="en-IE" sz="1200" dirty="0" smtClean="0">
                          <a:effectLst/>
                          <a:latin typeface="Open Sans"/>
                        </a:rPr>
                        <a:t>– </a:t>
                      </a:r>
                      <a:r>
                        <a:rPr lang="en-IE" sz="1200" baseline="0" dirty="0" smtClean="0">
                          <a:effectLst/>
                          <a:latin typeface="Open Sans"/>
                        </a:rPr>
                        <a:t>160</a:t>
                      </a:r>
                      <a:endParaRPr lang="en-IE" sz="1200" dirty="0">
                        <a:effectLst/>
                        <a:latin typeface="Open Sans"/>
                        <a:ea typeface="MS Mincho" panose="02020609040205080304" pitchFamily="49" charset="-128"/>
                      </a:endParaRPr>
                    </a:p>
                  </a:txBody>
                  <a:tcPr marL="68580" marR="68580" marT="0" marB="0">
                    <a:noFill/>
                  </a:tcPr>
                </a:tc>
                <a:extLst>
                  <a:ext uri="{0D108BD9-81ED-4DB2-BD59-A6C34878D82A}">
                    <a16:rowId xmlns:a16="http://schemas.microsoft.com/office/drawing/2014/main" val="10004"/>
                  </a:ext>
                </a:extLst>
              </a:tr>
              <a:tr h="251230">
                <a:tc>
                  <a:txBody>
                    <a:bodyPr/>
                    <a:lstStyle/>
                    <a:p>
                      <a:pPr algn="just">
                        <a:spcAft>
                          <a:spcPts val="300"/>
                        </a:spcAft>
                      </a:pPr>
                      <a:endParaRPr lang="en-GB" sz="1200" dirty="0">
                        <a:effectLst/>
                        <a:latin typeface="Open Sans"/>
                        <a:ea typeface="MS Mincho" panose="02020609040205080304" pitchFamily="49" charset="-128"/>
                      </a:endParaRPr>
                    </a:p>
                  </a:txBody>
                  <a:tcPr marL="68580" marR="68580" marT="0" marB="0">
                    <a:noFill/>
                  </a:tcPr>
                </a:tc>
                <a:tc>
                  <a:txBody>
                    <a:bodyPr/>
                    <a:lstStyle/>
                    <a:p>
                      <a:pPr algn="just">
                        <a:spcAft>
                          <a:spcPts val="300"/>
                        </a:spcAft>
                      </a:pPr>
                      <a:r>
                        <a:rPr lang="en-IE" sz="1200" dirty="0" smtClean="0">
                          <a:effectLst/>
                          <a:latin typeface="Open Sans"/>
                        </a:rPr>
                        <a:t>160 – 200</a:t>
                      </a:r>
                      <a:endParaRPr lang="en-IE" sz="1200" dirty="0">
                        <a:effectLst/>
                        <a:latin typeface="Open Sans"/>
                        <a:ea typeface="MS Mincho" panose="02020609040205080304" pitchFamily="49" charset="-128"/>
                      </a:endParaRPr>
                    </a:p>
                  </a:txBody>
                  <a:tcPr marL="68580" marR="68580" marT="0" marB="0">
                    <a:noFill/>
                  </a:tcPr>
                </a:tc>
                <a:extLst>
                  <a:ext uri="{0D108BD9-81ED-4DB2-BD59-A6C34878D82A}">
                    <a16:rowId xmlns:a16="http://schemas.microsoft.com/office/drawing/2014/main" val="10005"/>
                  </a:ext>
                </a:extLst>
              </a:tr>
            </a:tbl>
          </a:graphicData>
        </a:graphic>
      </p:graphicFrame>
      <p:sp>
        <p:nvSpPr>
          <p:cNvPr id="35" name="Oval 34"/>
          <p:cNvSpPr/>
          <p:nvPr/>
        </p:nvSpPr>
        <p:spPr>
          <a:xfrm>
            <a:off x="8270641" y="2022835"/>
            <a:ext cx="129886" cy="144780"/>
          </a:xfrm>
          <a:prstGeom prst="ellipse">
            <a:avLst/>
          </a:prstGeom>
          <a:solidFill>
            <a:srgbClr val="F5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6" name="Oval 35"/>
          <p:cNvSpPr/>
          <p:nvPr/>
        </p:nvSpPr>
        <p:spPr>
          <a:xfrm>
            <a:off x="8250567" y="2261210"/>
            <a:ext cx="129886" cy="144780"/>
          </a:xfrm>
          <a:prstGeom prst="ellipse">
            <a:avLst/>
          </a:prstGeom>
          <a:solidFill>
            <a:srgbClr val="FC8B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7" name="Oval 36"/>
          <p:cNvSpPr/>
          <p:nvPr/>
        </p:nvSpPr>
        <p:spPr>
          <a:xfrm>
            <a:off x="8257589" y="2493138"/>
            <a:ext cx="129886" cy="144780"/>
          </a:xfrm>
          <a:prstGeom prst="ellipse">
            <a:avLst/>
          </a:prstGeom>
          <a:solidFill>
            <a:srgbClr val="F5F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8" name="Oval 37"/>
          <p:cNvSpPr/>
          <p:nvPr/>
        </p:nvSpPr>
        <p:spPr>
          <a:xfrm>
            <a:off x="8250567" y="2730420"/>
            <a:ext cx="129886" cy="144780"/>
          </a:xfrm>
          <a:prstGeom prst="ellipse">
            <a:avLst/>
          </a:prstGeom>
          <a:solidFill>
            <a:srgbClr val="94F7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9" name="Oval 38"/>
          <p:cNvSpPr/>
          <p:nvPr/>
        </p:nvSpPr>
        <p:spPr>
          <a:xfrm>
            <a:off x="8255684" y="2989977"/>
            <a:ext cx="129886" cy="144780"/>
          </a:xfrm>
          <a:prstGeom prst="ellipse">
            <a:avLst/>
          </a:prstGeom>
          <a:solidFill>
            <a:srgbClr val="00F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8" name="Oval 27"/>
          <p:cNvSpPr/>
          <p:nvPr/>
        </p:nvSpPr>
        <p:spPr>
          <a:xfrm>
            <a:off x="5023714" y="2306159"/>
            <a:ext cx="3080857" cy="287629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Oval 29"/>
          <p:cNvSpPr/>
          <p:nvPr/>
        </p:nvSpPr>
        <p:spPr>
          <a:xfrm>
            <a:off x="5774945" y="3007125"/>
            <a:ext cx="1578397" cy="147359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6" name="TextBox 15"/>
          <p:cNvSpPr txBox="1"/>
          <p:nvPr/>
        </p:nvSpPr>
        <p:spPr>
          <a:xfrm>
            <a:off x="8192646" y="3492044"/>
            <a:ext cx="4071176" cy="707886"/>
          </a:xfrm>
          <a:prstGeom prst="rect">
            <a:avLst/>
          </a:prstGeom>
          <a:noFill/>
        </p:spPr>
        <p:txBody>
          <a:bodyPr wrap="square" rtlCol="0">
            <a:spAutoFit/>
          </a:bodyPr>
          <a:lstStyle/>
          <a:p>
            <a:r>
              <a:rPr lang="en-IE" sz="2000" dirty="0">
                <a:latin typeface="Open Sans" panose="020B0606030504020204"/>
              </a:rPr>
              <a:t>If we replace diesel bus to hydrogen bus, where would we source the hydrogen?</a:t>
            </a:r>
          </a:p>
        </p:txBody>
      </p:sp>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7408" t="16959" r="7305" b="11622"/>
          <a:stretch/>
        </p:blipFill>
        <p:spPr>
          <a:xfrm>
            <a:off x="9540693" y="342148"/>
            <a:ext cx="2254616" cy="988915"/>
          </a:xfrm>
          <a:prstGeom prst="rect">
            <a:avLst/>
          </a:prstGeom>
        </p:spPr>
      </p:pic>
      <p:sp>
        <p:nvSpPr>
          <p:cNvPr id="18" name="Title 1">
            <a:extLst>
              <a:ext uri="{FF2B5EF4-FFF2-40B4-BE49-F238E27FC236}">
                <a16:creationId xmlns:a16="http://schemas.microsoft.com/office/drawing/2014/main" id="{0D2497BF-6041-4010-BF3B-11681DC60AE5}"/>
              </a:ext>
            </a:extLst>
          </p:cNvPr>
          <p:cNvSpPr txBox="1">
            <a:spLocks/>
          </p:cNvSpPr>
          <p:nvPr/>
        </p:nvSpPr>
        <p:spPr>
          <a:xfrm>
            <a:off x="976327" y="813785"/>
            <a:ext cx="4999546" cy="50540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2800" b="1" dirty="0">
                <a:solidFill>
                  <a:srgbClr val="034DA2"/>
                </a:solidFill>
                <a:latin typeface="Open Sans"/>
              </a:rPr>
              <a:t>2. Case study in Belfast</a:t>
            </a:r>
          </a:p>
        </p:txBody>
      </p:sp>
    </p:spTree>
    <p:extLst>
      <p:ext uri="{BB962C8B-B14F-4D97-AF65-F5344CB8AC3E}">
        <p14:creationId xmlns:p14="http://schemas.microsoft.com/office/powerpoint/2010/main" val="83947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28" grpId="0" animBg="1"/>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87D083B-FAF2-5643-A9FC-521FAB15583B}" type="slidenum">
              <a:rPr lang="en-GB" smtClean="0"/>
              <a:t>15</a:t>
            </a:fld>
            <a:endParaRPr lang="en-GB" dirty="0"/>
          </a:p>
        </p:txBody>
      </p:sp>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l="7408" t="16959" r="7305" b="11622"/>
          <a:stretch/>
        </p:blipFill>
        <p:spPr>
          <a:xfrm>
            <a:off x="9540693" y="342148"/>
            <a:ext cx="2254616" cy="988915"/>
          </a:xfrm>
          <a:prstGeom prst="rect">
            <a:avLst/>
          </a:prstGeom>
        </p:spPr>
      </p:pic>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175" y="2779934"/>
            <a:ext cx="6098768" cy="2772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descr="Image result for hyundai nex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2779934"/>
            <a:ext cx="4928297" cy="2772167"/>
          </a:xfrm>
          <a:prstGeom prst="rect">
            <a:avLst/>
          </a:prstGeom>
          <a:noFill/>
          <a:extLst>
            <a:ext uri="{909E8E84-426E-40DD-AFC4-6F175D3DCCD1}">
              <a14:hiddenFill xmlns:a14="http://schemas.microsoft.com/office/drawing/2010/main">
                <a:solidFill>
                  <a:srgbClr val="FFFFFF"/>
                </a:solidFill>
              </a14:hiddenFill>
            </a:ext>
          </a:extLst>
        </p:spPr>
      </p:pic>
      <p:sp>
        <p:nvSpPr>
          <p:cNvPr id="22" name="Text Placeholder 2"/>
          <p:cNvSpPr txBox="1">
            <a:spLocks/>
          </p:cNvSpPr>
          <p:nvPr/>
        </p:nvSpPr>
        <p:spPr>
          <a:xfrm>
            <a:off x="1166329" y="639681"/>
            <a:ext cx="9736399" cy="8602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GenComm Progress</a:t>
            </a:r>
            <a:endParaRPr lang="en-US" b="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Rectangle 2"/>
          <p:cNvSpPr/>
          <p:nvPr/>
        </p:nvSpPr>
        <p:spPr>
          <a:xfrm>
            <a:off x="3242559" y="1686167"/>
            <a:ext cx="4283545" cy="369332"/>
          </a:xfrm>
          <a:prstGeom prst="rect">
            <a:avLst/>
          </a:prstGeom>
        </p:spPr>
        <p:txBody>
          <a:bodyPr wrap="none">
            <a:spAutoFit/>
          </a:bodyPr>
          <a:lstStyle/>
          <a:p>
            <a:r>
              <a:rPr lang="en-IE" b="1" dirty="0">
                <a:solidFill>
                  <a:srgbClr val="0070C0"/>
                </a:solidFill>
                <a:latin typeface="Open Sans" panose="020B0606030504020204" pitchFamily="34" charset="0"/>
                <a:ea typeface="Open Sans" panose="020B0606030504020204" pitchFamily="34" charset="0"/>
                <a:cs typeface="Open Sans" panose="020B0606030504020204" pitchFamily="34" charset="0"/>
              </a:rPr>
              <a:t>H</a:t>
            </a:r>
            <a:r>
              <a:rPr lang="en-IE" b="1" baseline="-25000" dirty="0">
                <a:solidFill>
                  <a:srgbClr val="0070C0"/>
                </a:solidFill>
                <a:latin typeface="Open Sans" panose="020B0606030504020204" pitchFamily="34" charset="0"/>
                <a:ea typeface="Open Sans" panose="020B0606030504020204" pitchFamily="34" charset="0"/>
                <a:cs typeface="Open Sans" panose="020B0606030504020204" pitchFamily="34" charset="0"/>
              </a:rPr>
              <a:t>2</a:t>
            </a:r>
            <a:r>
              <a:rPr lang="en-IE" b="1" dirty="0">
                <a:solidFill>
                  <a:srgbClr val="0070C0"/>
                </a:solidFill>
                <a:latin typeface="Open Sans" panose="020B0606030504020204" pitchFamily="34" charset="0"/>
                <a:ea typeface="Open Sans" panose="020B0606030504020204" pitchFamily="34" charset="0"/>
                <a:cs typeface="Open Sans" panose="020B0606030504020204" pitchFamily="34" charset="0"/>
              </a:rPr>
              <a:t> Mobility investments committed</a:t>
            </a:r>
            <a:endParaRPr lang="en-US" b="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p:cNvSpPr txBox="1"/>
          <p:nvPr/>
        </p:nvSpPr>
        <p:spPr>
          <a:xfrm>
            <a:off x="1874598" y="2447809"/>
            <a:ext cx="1776128" cy="2106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algn="ctr" defTabSz="410766" hangingPunct="0"/>
            <a:r>
              <a:rPr lang="en-IE" sz="900" b="1" dirty="0">
                <a:solidFill>
                  <a:srgbClr val="000000"/>
                </a:solidFill>
                <a:latin typeface="Helvetica Neue"/>
                <a:ea typeface="Helvetica Neue"/>
                <a:cs typeface="Helvetica Neue"/>
                <a:sym typeface="Helvetica Neue"/>
              </a:rPr>
              <a:t>3 H</a:t>
            </a:r>
            <a:r>
              <a:rPr lang="en-IE" sz="900" b="1" baseline="-25000" dirty="0">
                <a:solidFill>
                  <a:srgbClr val="000000"/>
                </a:solidFill>
                <a:latin typeface="Helvetica Neue"/>
                <a:ea typeface="Helvetica Neue"/>
                <a:cs typeface="Helvetica Neue"/>
                <a:sym typeface="Helvetica Neue"/>
              </a:rPr>
              <a:t>2</a:t>
            </a:r>
            <a:r>
              <a:rPr lang="en-IE" sz="900" b="1" dirty="0">
                <a:solidFill>
                  <a:srgbClr val="000000"/>
                </a:solidFill>
                <a:latin typeface="Helvetica Neue"/>
                <a:ea typeface="Helvetica Neue"/>
                <a:cs typeface="Helvetica Neue"/>
                <a:sym typeface="Helvetica Neue"/>
              </a:rPr>
              <a:t> Fuel Cell buses for Belfast</a:t>
            </a:r>
            <a:endParaRPr lang="en-US" sz="900" b="1" dirty="0">
              <a:solidFill>
                <a:srgbClr val="000000"/>
              </a:solidFill>
              <a:latin typeface="Helvetica Neue"/>
              <a:ea typeface="Helvetica Neue"/>
              <a:cs typeface="Helvetica Neue"/>
              <a:sym typeface="Helvetica Neue"/>
            </a:endParaRPr>
          </a:p>
        </p:txBody>
      </p:sp>
      <p:sp>
        <p:nvSpPr>
          <p:cNvPr id="24" name="TextBox 23"/>
          <p:cNvSpPr txBox="1"/>
          <p:nvPr/>
        </p:nvSpPr>
        <p:spPr>
          <a:xfrm>
            <a:off x="7979293" y="2440155"/>
            <a:ext cx="1771319" cy="2106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algn="ctr" defTabSz="410766" hangingPunct="0"/>
            <a:r>
              <a:rPr lang="en-IE" sz="900" b="1" dirty="0">
                <a:solidFill>
                  <a:srgbClr val="000000"/>
                </a:solidFill>
                <a:latin typeface="Helvetica Neue"/>
                <a:ea typeface="Helvetica Neue"/>
                <a:cs typeface="Helvetica Neue"/>
                <a:sym typeface="Helvetica Neue"/>
              </a:rPr>
              <a:t>1 Fuel Cell car for Saarbrucken</a:t>
            </a:r>
            <a:endParaRPr lang="en-US" sz="900" b="1" dirty="0">
              <a:solidFill>
                <a:srgbClr val="000000"/>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41135621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87D083B-FAF2-5643-A9FC-521FAB15583B}" type="slidenum">
              <a:rPr lang="en-GB" smtClean="0"/>
              <a:t>16</a:t>
            </a:fld>
            <a:endParaRPr lang="en-GB" dirty="0"/>
          </a:p>
        </p:txBody>
      </p:sp>
      <p:sp>
        <p:nvSpPr>
          <p:cNvPr id="6" name="TextBox 5"/>
          <p:cNvSpPr txBox="1"/>
          <p:nvPr/>
        </p:nvSpPr>
        <p:spPr>
          <a:xfrm>
            <a:off x="1342808" y="1690397"/>
            <a:ext cx="8197885" cy="400110"/>
          </a:xfrm>
          <a:prstGeom prst="rect">
            <a:avLst/>
          </a:prstGeom>
          <a:noFill/>
        </p:spPr>
        <p:txBody>
          <a:bodyPr wrap="none" rtlCol="0">
            <a:spAutoFit/>
          </a:bodyPr>
          <a:lstStyle/>
          <a:p>
            <a:r>
              <a:rPr lang="en-IE" sz="2000" dirty="0">
                <a:latin typeface="Open Sans" panose="020B0606030504020204"/>
              </a:rPr>
              <a:t>If we replace 10% diesel bus to hydrogen bus, how far we should source hydrogen?</a:t>
            </a:r>
          </a:p>
        </p:txBody>
      </p:sp>
      <p:pic>
        <p:nvPicPr>
          <p:cNvPr id="3074" name="Picture 2" descr="https://www.leicester.gov.uk/media/181253/haymarket-opening-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61719"/>
            <a:ext cx="12192000" cy="439628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39845" y="6538912"/>
            <a:ext cx="3375141" cy="246221"/>
          </a:xfrm>
          <a:prstGeom prst="rect">
            <a:avLst/>
          </a:prstGeom>
          <a:noFill/>
        </p:spPr>
        <p:txBody>
          <a:bodyPr wrap="square" rtlCol="0">
            <a:spAutoFit/>
          </a:bodyPr>
          <a:lstStyle/>
          <a:p>
            <a:r>
              <a:rPr lang="en-IE" sz="1000" dirty="0">
                <a:solidFill>
                  <a:schemeClr val="bg1"/>
                </a:solidFill>
                <a:latin typeface="Open Sans" panose="020B0606030504020204"/>
              </a:rPr>
              <a:t>Picture source: https://www.leicester.gov.uk/</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7408" t="16959" r="7305" b="11622"/>
          <a:stretch/>
        </p:blipFill>
        <p:spPr>
          <a:xfrm>
            <a:off x="9540693" y="342148"/>
            <a:ext cx="2254616" cy="988915"/>
          </a:xfrm>
          <a:prstGeom prst="rect">
            <a:avLst/>
          </a:prstGeom>
        </p:spPr>
      </p:pic>
      <p:sp>
        <p:nvSpPr>
          <p:cNvPr id="10" name="Title 1">
            <a:extLst>
              <a:ext uri="{FF2B5EF4-FFF2-40B4-BE49-F238E27FC236}">
                <a16:creationId xmlns:a16="http://schemas.microsoft.com/office/drawing/2014/main" id="{0D2497BF-6041-4010-BF3B-11681DC60AE5}"/>
              </a:ext>
            </a:extLst>
          </p:cNvPr>
          <p:cNvSpPr txBox="1">
            <a:spLocks/>
          </p:cNvSpPr>
          <p:nvPr/>
        </p:nvSpPr>
        <p:spPr>
          <a:xfrm>
            <a:off x="976327" y="813785"/>
            <a:ext cx="6942880" cy="50540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2800" b="1" dirty="0" smtClean="0">
                <a:solidFill>
                  <a:srgbClr val="0257A4"/>
                </a:solidFill>
                <a:latin typeface="Open Sans"/>
              </a:rPr>
              <a:t>Case </a:t>
            </a:r>
            <a:r>
              <a:rPr lang="en-IE" sz="2800" b="1" dirty="0">
                <a:solidFill>
                  <a:srgbClr val="0257A4"/>
                </a:solidFill>
                <a:latin typeface="Open Sans"/>
              </a:rPr>
              <a:t>study in Northwest Europe</a:t>
            </a:r>
          </a:p>
        </p:txBody>
      </p:sp>
    </p:spTree>
    <p:extLst>
      <p:ext uri="{BB962C8B-B14F-4D97-AF65-F5344CB8AC3E}">
        <p14:creationId xmlns:p14="http://schemas.microsoft.com/office/powerpoint/2010/main" val="29621614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87D083B-FAF2-5643-A9FC-521FAB15583B}" type="slidenum">
              <a:rPr lang="en-GB" smtClean="0"/>
              <a:t>17</a:t>
            </a:fld>
            <a:endParaRPr lang="en-GB"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8138" y="1463233"/>
            <a:ext cx="6928954" cy="4893117"/>
          </a:xfrm>
          <a:prstGeom prst="rect">
            <a:avLst/>
          </a:prstGeom>
        </p:spPr>
      </p:pic>
      <p:sp>
        <p:nvSpPr>
          <p:cNvPr id="6" name="TextBox 5"/>
          <p:cNvSpPr txBox="1"/>
          <p:nvPr/>
        </p:nvSpPr>
        <p:spPr>
          <a:xfrm>
            <a:off x="8227518" y="3291451"/>
            <a:ext cx="4166294" cy="1015663"/>
          </a:xfrm>
          <a:prstGeom prst="rect">
            <a:avLst/>
          </a:prstGeom>
          <a:noFill/>
        </p:spPr>
        <p:txBody>
          <a:bodyPr wrap="square" rtlCol="0">
            <a:spAutoFit/>
          </a:bodyPr>
          <a:lstStyle/>
          <a:p>
            <a:r>
              <a:rPr lang="en-IE" sz="2000" dirty="0">
                <a:latin typeface="Open Sans" panose="020B0606030504020204"/>
              </a:rPr>
              <a:t>If we replace 10% diesel bus to hydrogen bus, how far we should source hydrogen?</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7408" t="16959" r="7305" b="11622"/>
          <a:stretch/>
        </p:blipFill>
        <p:spPr>
          <a:xfrm>
            <a:off x="9540693" y="342148"/>
            <a:ext cx="2254616" cy="988915"/>
          </a:xfrm>
          <a:prstGeom prst="rect">
            <a:avLst/>
          </a:prstGeom>
        </p:spPr>
      </p:pic>
      <p:sp>
        <p:nvSpPr>
          <p:cNvPr id="9" name="Title 1">
            <a:extLst>
              <a:ext uri="{FF2B5EF4-FFF2-40B4-BE49-F238E27FC236}">
                <a16:creationId xmlns:a16="http://schemas.microsoft.com/office/drawing/2014/main" id="{0D2497BF-6041-4010-BF3B-11681DC60AE5}"/>
              </a:ext>
            </a:extLst>
          </p:cNvPr>
          <p:cNvSpPr txBox="1">
            <a:spLocks/>
          </p:cNvSpPr>
          <p:nvPr/>
        </p:nvSpPr>
        <p:spPr>
          <a:xfrm>
            <a:off x="976326" y="813785"/>
            <a:ext cx="6640877" cy="50540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2800" b="1" dirty="0" smtClean="0">
                <a:solidFill>
                  <a:srgbClr val="034DA2"/>
                </a:solidFill>
                <a:latin typeface="Open Sans"/>
              </a:rPr>
              <a:t>Case </a:t>
            </a:r>
            <a:r>
              <a:rPr lang="en-IE" sz="2800" b="1" dirty="0">
                <a:solidFill>
                  <a:srgbClr val="034DA2"/>
                </a:solidFill>
                <a:latin typeface="Open Sans"/>
              </a:rPr>
              <a:t>study in Northwest Europe</a:t>
            </a:r>
          </a:p>
        </p:txBody>
      </p:sp>
      <p:sp>
        <p:nvSpPr>
          <p:cNvPr id="10" name="TextBox 9"/>
          <p:cNvSpPr txBox="1"/>
          <p:nvPr/>
        </p:nvSpPr>
        <p:spPr>
          <a:xfrm>
            <a:off x="8481269" y="2155626"/>
            <a:ext cx="4177717" cy="646331"/>
          </a:xfrm>
          <a:prstGeom prst="rect">
            <a:avLst/>
          </a:prstGeom>
          <a:noFill/>
        </p:spPr>
        <p:txBody>
          <a:bodyPr wrap="square" rtlCol="0">
            <a:spAutoFit/>
          </a:bodyPr>
          <a:lstStyle/>
          <a:p>
            <a:r>
              <a:rPr lang="en-IE" dirty="0" smtClean="0">
                <a:solidFill>
                  <a:srgbClr val="5B9BD5"/>
                </a:solidFill>
                <a:latin typeface="Open Sans" panose="020B0606030504020204"/>
              </a:rPr>
              <a:t>Amsterdam; 250 km for 40 buses</a:t>
            </a:r>
          </a:p>
          <a:p>
            <a:r>
              <a:rPr lang="en-IE" dirty="0" smtClean="0">
                <a:solidFill>
                  <a:srgbClr val="024CA2"/>
                </a:solidFill>
                <a:latin typeface="Open Sans" panose="020B0606030504020204"/>
              </a:rPr>
              <a:t>Berlin; 200 km for 110 buses</a:t>
            </a:r>
            <a:endParaRPr lang="en-IE" dirty="0">
              <a:solidFill>
                <a:srgbClr val="024CA2"/>
              </a:solidFill>
              <a:latin typeface="Open Sans" panose="020B0606030504020204"/>
            </a:endParaRPr>
          </a:p>
        </p:txBody>
      </p:sp>
      <p:cxnSp>
        <p:nvCxnSpPr>
          <p:cNvPr id="4" name="Elbow Connector 3"/>
          <p:cNvCxnSpPr/>
          <p:nvPr/>
        </p:nvCxnSpPr>
        <p:spPr>
          <a:xfrm flipV="1">
            <a:off x="4672668" y="2365695"/>
            <a:ext cx="3808602" cy="1367406"/>
          </a:xfrm>
          <a:prstGeom prst="bentConnector3">
            <a:avLst>
              <a:gd name="adj1" fmla="val 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Elbow Connector 13"/>
          <p:cNvCxnSpPr/>
          <p:nvPr/>
        </p:nvCxnSpPr>
        <p:spPr>
          <a:xfrm flipV="1">
            <a:off x="6174297" y="2677486"/>
            <a:ext cx="2306973" cy="967908"/>
          </a:xfrm>
          <a:prstGeom prst="bentConnector3">
            <a:avLst>
              <a:gd name="adj1" fmla="val -545"/>
            </a:avLst>
          </a:prstGeom>
          <a:ln w="38100">
            <a:solidFill>
              <a:srgbClr val="024CA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9610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0257A4"/>
                </a:solidFill>
              </a:rPr>
              <a:t>SMART H2</a:t>
            </a:r>
            <a:endParaRPr lang="en-GB" b="1" dirty="0">
              <a:solidFill>
                <a:srgbClr val="0257A4"/>
              </a:solidFill>
            </a:endParaRPr>
          </a:p>
        </p:txBody>
      </p:sp>
      <p:pic>
        <p:nvPicPr>
          <p:cNvPr id="4" name="Content Placeholder 3"/>
          <p:cNvPicPr>
            <a:picLocks noGrp="1" noChangeAspect="1"/>
          </p:cNvPicPr>
          <p:nvPr>
            <p:ph idx="1"/>
          </p:nvPr>
        </p:nvPicPr>
        <p:blipFill>
          <a:blip r:embed="rId3"/>
          <a:stretch>
            <a:fillRect/>
          </a:stretch>
        </p:blipFill>
        <p:spPr>
          <a:xfrm>
            <a:off x="3203198" y="2272928"/>
            <a:ext cx="5785605" cy="3456732"/>
          </a:xfrm>
          <a:prstGeom prst="rect">
            <a:avLst/>
          </a:prstGeom>
        </p:spPr>
      </p:pic>
      <p:pic>
        <p:nvPicPr>
          <p:cNvPr id="5" name="Picture 4"/>
          <p:cNvPicPr>
            <a:picLocks noChangeAspect="1"/>
          </p:cNvPicPr>
          <p:nvPr/>
        </p:nvPicPr>
        <p:blipFill>
          <a:blip r:embed="rId4"/>
          <a:stretch>
            <a:fillRect/>
          </a:stretch>
        </p:blipFill>
        <p:spPr>
          <a:xfrm>
            <a:off x="1980585" y="6004025"/>
            <a:ext cx="1414395" cy="615749"/>
          </a:xfrm>
          <a:prstGeom prst="rect">
            <a:avLst/>
          </a:prstGeom>
        </p:spPr>
      </p:pic>
    </p:spTree>
    <p:extLst>
      <p:ext uri="{BB962C8B-B14F-4D97-AF65-F5344CB8AC3E}">
        <p14:creationId xmlns:p14="http://schemas.microsoft.com/office/powerpoint/2010/main" val="21911378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p:cNvSpPr/>
          <p:nvPr/>
        </p:nvSpPr>
        <p:spPr>
          <a:xfrm>
            <a:off x="2855640" y="2564904"/>
            <a:ext cx="576064" cy="1944216"/>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bject 77"/>
          <p:cNvSpPr/>
          <p:nvPr/>
        </p:nvSpPr>
        <p:spPr>
          <a:xfrm>
            <a:off x="5779918" y="1504523"/>
            <a:ext cx="1765300" cy="275593"/>
          </a:xfrm>
          <a:custGeom>
            <a:avLst/>
            <a:gdLst/>
            <a:ahLst/>
            <a:cxnLst/>
            <a:rect l="l" t="t" r="r" b="b"/>
            <a:pathLst>
              <a:path w="1765300" h="275589">
                <a:moveTo>
                  <a:pt x="0" y="0"/>
                </a:moveTo>
                <a:lnTo>
                  <a:pt x="1765261" y="0"/>
                </a:lnTo>
                <a:lnTo>
                  <a:pt x="1765261" y="274993"/>
                </a:lnTo>
              </a:path>
            </a:pathLst>
          </a:custGeom>
          <a:ln w="25400">
            <a:solidFill>
              <a:schemeClr val="accent6">
                <a:lumMod val="75000"/>
              </a:schemeClr>
            </a:solidFill>
          </a:ln>
        </p:spPr>
        <p:txBody>
          <a:bodyPr wrap="square" lIns="0" tIns="0" rIns="0" bIns="0" rtlCol="0"/>
          <a:lstStyle/>
          <a:p>
            <a:endParaRPr lang="en-GB"/>
          </a:p>
        </p:txBody>
      </p:sp>
      <p:sp>
        <p:nvSpPr>
          <p:cNvPr id="33" name="object 172"/>
          <p:cNvSpPr/>
          <p:nvPr/>
        </p:nvSpPr>
        <p:spPr>
          <a:xfrm>
            <a:off x="5779916" y="1371449"/>
            <a:ext cx="0" cy="240025"/>
          </a:xfrm>
          <a:custGeom>
            <a:avLst/>
            <a:gdLst/>
            <a:ahLst/>
            <a:cxnLst/>
            <a:rect l="l" t="t" r="r" b="b"/>
            <a:pathLst>
              <a:path h="240029">
                <a:moveTo>
                  <a:pt x="0" y="239522"/>
                </a:moveTo>
                <a:lnTo>
                  <a:pt x="0" y="0"/>
                </a:lnTo>
              </a:path>
            </a:pathLst>
          </a:custGeom>
          <a:ln w="26606">
            <a:solidFill>
              <a:srgbClr val="FF0000"/>
            </a:solidFill>
          </a:ln>
        </p:spPr>
        <p:txBody>
          <a:bodyPr wrap="square" lIns="0" tIns="0" rIns="0" bIns="0" rtlCol="0"/>
          <a:lstStyle/>
          <a:p>
            <a:endParaRPr lang="en-GB"/>
          </a:p>
        </p:txBody>
      </p:sp>
      <p:sp>
        <p:nvSpPr>
          <p:cNvPr id="31" name="object 170"/>
          <p:cNvSpPr/>
          <p:nvPr/>
        </p:nvSpPr>
        <p:spPr>
          <a:xfrm>
            <a:off x="4853401" y="1504514"/>
            <a:ext cx="927100" cy="0"/>
          </a:xfrm>
          <a:custGeom>
            <a:avLst/>
            <a:gdLst/>
            <a:ahLst/>
            <a:cxnLst/>
            <a:rect l="l" t="t" r="r" b="b"/>
            <a:pathLst>
              <a:path w="927100">
                <a:moveTo>
                  <a:pt x="926515" y="0"/>
                </a:moveTo>
                <a:lnTo>
                  <a:pt x="0" y="0"/>
                </a:lnTo>
              </a:path>
            </a:pathLst>
          </a:custGeom>
          <a:ln w="26606">
            <a:solidFill>
              <a:srgbClr val="FF0000"/>
            </a:solidFill>
          </a:ln>
        </p:spPr>
        <p:txBody>
          <a:bodyPr wrap="square" lIns="0" tIns="0" rIns="0" bIns="0" rtlCol="0"/>
          <a:lstStyle/>
          <a:p>
            <a:endParaRPr lang="en-GB"/>
          </a:p>
        </p:txBody>
      </p:sp>
      <p:cxnSp>
        <p:nvCxnSpPr>
          <p:cNvPr id="96" name="Elbow Connector 95"/>
          <p:cNvCxnSpPr/>
          <p:nvPr/>
        </p:nvCxnSpPr>
        <p:spPr>
          <a:xfrm>
            <a:off x="6023992" y="1700808"/>
            <a:ext cx="1296144" cy="144016"/>
          </a:xfrm>
          <a:prstGeom prst="bentConnector3">
            <a:avLst>
              <a:gd name="adj1" fmla="val 50000"/>
            </a:avLst>
          </a:prstGeom>
          <a:ln w="25400">
            <a:solidFill>
              <a:schemeClr val="accent6">
                <a:lumMod val="75000"/>
              </a:schemeClr>
            </a:solidFill>
            <a:tailEnd type="arrow"/>
          </a:ln>
        </p:spPr>
        <p:style>
          <a:lnRef idx="3">
            <a:schemeClr val="accent6"/>
          </a:lnRef>
          <a:fillRef idx="0">
            <a:schemeClr val="accent6"/>
          </a:fillRef>
          <a:effectRef idx="2">
            <a:schemeClr val="accent6"/>
          </a:effectRef>
          <a:fontRef idx="minor">
            <a:schemeClr val="tx1"/>
          </a:fontRef>
        </p:style>
      </p:cxnSp>
      <p:cxnSp>
        <p:nvCxnSpPr>
          <p:cNvPr id="117" name="Elbow Connector 116"/>
          <p:cNvCxnSpPr>
            <a:stCxn id="26" idx="2"/>
          </p:cNvCxnSpPr>
          <p:nvPr/>
        </p:nvCxnSpPr>
        <p:spPr>
          <a:xfrm rot="16200000" flipH="1">
            <a:off x="4943858" y="1052722"/>
            <a:ext cx="77900" cy="1074256"/>
          </a:xfrm>
          <a:prstGeom prst="bentConnector2">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2" name="Oval 111"/>
          <p:cNvSpPr/>
          <p:nvPr/>
        </p:nvSpPr>
        <p:spPr>
          <a:xfrm>
            <a:off x="3575720" y="3140968"/>
            <a:ext cx="864096" cy="864096"/>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Oval 110"/>
          <p:cNvSpPr/>
          <p:nvPr/>
        </p:nvSpPr>
        <p:spPr>
          <a:xfrm>
            <a:off x="3647728" y="3212976"/>
            <a:ext cx="720080" cy="72008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Oval 109"/>
          <p:cNvSpPr/>
          <p:nvPr/>
        </p:nvSpPr>
        <p:spPr>
          <a:xfrm>
            <a:off x="3719736" y="3284984"/>
            <a:ext cx="576064" cy="57606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Oval 103"/>
          <p:cNvSpPr/>
          <p:nvPr/>
        </p:nvSpPr>
        <p:spPr>
          <a:xfrm>
            <a:off x="3791744" y="3356992"/>
            <a:ext cx="432048" cy="43204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Oval 102"/>
          <p:cNvSpPr/>
          <p:nvPr/>
        </p:nvSpPr>
        <p:spPr>
          <a:xfrm>
            <a:off x="3863752" y="3429000"/>
            <a:ext cx="288032" cy="288032"/>
          </a:xfrm>
          <a:prstGeom prst="ellipse">
            <a:avLst/>
          </a:prstGeom>
          <a:solidFill>
            <a:schemeClr val="bg1"/>
          </a:solidFill>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279" name="Right Arrow 278"/>
          <p:cNvSpPr/>
          <p:nvPr/>
        </p:nvSpPr>
        <p:spPr>
          <a:xfrm rot="18534236">
            <a:off x="4141234" y="2838078"/>
            <a:ext cx="413448" cy="170516"/>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2" descr="Immagine correlata"/>
          <p:cNvPicPr>
            <a:picLocks noChangeAspect="1" noChangeArrowheads="1"/>
          </p:cNvPicPr>
          <p:nvPr/>
        </p:nvPicPr>
        <p:blipFill>
          <a:blip r:embed="rId3" cstate="print"/>
          <a:srcRect/>
          <a:stretch>
            <a:fillRect/>
          </a:stretch>
        </p:blipFill>
        <p:spPr bwMode="auto">
          <a:xfrm>
            <a:off x="4511824" y="4221088"/>
            <a:ext cx="648072" cy="648072"/>
          </a:xfrm>
          <a:prstGeom prst="rect">
            <a:avLst/>
          </a:prstGeom>
          <a:noFill/>
        </p:spPr>
      </p:pic>
      <p:cxnSp>
        <p:nvCxnSpPr>
          <p:cNvPr id="329" name="Straight Connector 328"/>
          <p:cNvCxnSpPr>
            <a:stCxn id="323" idx="3"/>
            <a:endCxn id="323" idx="1"/>
          </p:cNvCxnSpPr>
          <p:nvPr/>
        </p:nvCxnSpPr>
        <p:spPr>
          <a:xfrm flipH="1">
            <a:off x="7608168" y="3313004"/>
            <a:ext cx="432048" cy="0"/>
          </a:xfrm>
          <a:prstGeom prst="line">
            <a:avLst/>
          </a:prstGeom>
          <a:ln>
            <a:solidFill>
              <a:schemeClr val="accent6">
                <a:lumMod val="75000"/>
              </a:schemeClr>
            </a:solidFill>
          </a:ln>
        </p:spPr>
        <p:style>
          <a:lnRef idx="2">
            <a:schemeClr val="accent2"/>
          </a:lnRef>
          <a:fillRef idx="0">
            <a:schemeClr val="accent2"/>
          </a:fillRef>
          <a:effectRef idx="1">
            <a:schemeClr val="accent2"/>
          </a:effectRef>
          <a:fontRef idx="minor">
            <a:schemeClr val="tx1"/>
          </a:fontRef>
        </p:style>
      </p:cxnSp>
      <p:cxnSp>
        <p:nvCxnSpPr>
          <p:cNvPr id="292" name="Straight Connector 291"/>
          <p:cNvCxnSpPr/>
          <p:nvPr/>
        </p:nvCxnSpPr>
        <p:spPr>
          <a:xfrm>
            <a:off x="6384032" y="3717032"/>
            <a:ext cx="144016" cy="0"/>
          </a:xfrm>
          <a:prstGeom prst="line">
            <a:avLst/>
          </a:prstGeom>
          <a:ln>
            <a:solidFill>
              <a:srgbClr val="FF0000"/>
            </a:solidFill>
          </a:ln>
        </p:spPr>
        <p:style>
          <a:lnRef idx="2">
            <a:schemeClr val="accent5"/>
          </a:lnRef>
          <a:fillRef idx="0">
            <a:schemeClr val="accent5"/>
          </a:fillRef>
          <a:effectRef idx="1">
            <a:schemeClr val="accent5"/>
          </a:effectRef>
          <a:fontRef idx="minor">
            <a:schemeClr val="tx1"/>
          </a:fontRef>
        </p:style>
      </p:cxnSp>
      <p:cxnSp>
        <p:nvCxnSpPr>
          <p:cNvPr id="310" name="Straight Connector 309"/>
          <p:cNvCxnSpPr/>
          <p:nvPr/>
        </p:nvCxnSpPr>
        <p:spPr>
          <a:xfrm>
            <a:off x="6312024" y="2852936"/>
            <a:ext cx="288032" cy="0"/>
          </a:xfrm>
          <a:prstGeom prst="line">
            <a:avLst/>
          </a:prstGeom>
          <a:ln>
            <a:solidFill>
              <a:srgbClr val="FF0000"/>
            </a:solidFill>
          </a:ln>
        </p:spPr>
        <p:style>
          <a:lnRef idx="2">
            <a:schemeClr val="accent3"/>
          </a:lnRef>
          <a:fillRef idx="0">
            <a:schemeClr val="accent3"/>
          </a:fillRef>
          <a:effectRef idx="1">
            <a:schemeClr val="accent3"/>
          </a:effectRef>
          <a:fontRef idx="minor">
            <a:schemeClr val="tx1"/>
          </a:fontRef>
        </p:style>
      </p:cxnSp>
      <p:cxnSp>
        <p:nvCxnSpPr>
          <p:cNvPr id="283" name="Straight Connector 282"/>
          <p:cNvCxnSpPr/>
          <p:nvPr/>
        </p:nvCxnSpPr>
        <p:spPr>
          <a:xfrm>
            <a:off x="6240016" y="2564904"/>
            <a:ext cx="144016" cy="0"/>
          </a:xfrm>
          <a:prstGeom prst="line">
            <a:avLst/>
          </a:prstGeom>
          <a:ln>
            <a:solidFill>
              <a:srgbClr val="FF0000"/>
            </a:solidFill>
          </a:ln>
        </p:spPr>
        <p:style>
          <a:lnRef idx="2">
            <a:schemeClr val="accent5"/>
          </a:lnRef>
          <a:fillRef idx="0">
            <a:schemeClr val="accent5"/>
          </a:fillRef>
          <a:effectRef idx="1">
            <a:schemeClr val="accent5"/>
          </a:effectRef>
          <a:fontRef idx="minor">
            <a:schemeClr val="tx1"/>
          </a:fontRef>
        </p:style>
      </p:cxnSp>
      <p:cxnSp>
        <p:nvCxnSpPr>
          <p:cNvPr id="284" name="Straight Connector 283"/>
          <p:cNvCxnSpPr/>
          <p:nvPr/>
        </p:nvCxnSpPr>
        <p:spPr>
          <a:xfrm>
            <a:off x="6240016" y="3573016"/>
            <a:ext cx="144016" cy="0"/>
          </a:xfrm>
          <a:prstGeom prst="line">
            <a:avLst/>
          </a:prstGeom>
          <a:ln>
            <a:solidFill>
              <a:srgbClr val="FF0000"/>
            </a:solidFill>
          </a:ln>
        </p:spPr>
        <p:style>
          <a:lnRef idx="2">
            <a:schemeClr val="accent5"/>
          </a:lnRef>
          <a:fillRef idx="0">
            <a:schemeClr val="accent5"/>
          </a:fillRef>
          <a:effectRef idx="1">
            <a:schemeClr val="accent5"/>
          </a:effectRef>
          <a:fontRef idx="minor">
            <a:schemeClr val="tx1"/>
          </a:fontRef>
        </p:style>
      </p:cxnSp>
      <p:sp>
        <p:nvSpPr>
          <p:cNvPr id="20" name="object 5"/>
          <p:cNvSpPr/>
          <p:nvPr/>
        </p:nvSpPr>
        <p:spPr>
          <a:xfrm>
            <a:off x="2783632" y="908720"/>
            <a:ext cx="6120680" cy="4007486"/>
          </a:xfrm>
          <a:custGeom>
            <a:avLst/>
            <a:gdLst/>
            <a:ahLst/>
            <a:cxnLst/>
            <a:rect l="l" t="t" r="r" b="b"/>
            <a:pathLst>
              <a:path w="5927725" h="4007484">
                <a:moveTo>
                  <a:pt x="179997" y="0"/>
                </a:moveTo>
                <a:lnTo>
                  <a:pt x="75936" y="2812"/>
                </a:lnTo>
                <a:lnTo>
                  <a:pt x="22499" y="22499"/>
                </a:lnTo>
                <a:lnTo>
                  <a:pt x="2812" y="75936"/>
                </a:lnTo>
                <a:lnTo>
                  <a:pt x="0" y="179997"/>
                </a:lnTo>
                <a:lnTo>
                  <a:pt x="0" y="3827297"/>
                </a:lnTo>
                <a:lnTo>
                  <a:pt x="2812" y="3931358"/>
                </a:lnTo>
                <a:lnTo>
                  <a:pt x="22499" y="3984794"/>
                </a:lnTo>
                <a:lnTo>
                  <a:pt x="75936" y="4004482"/>
                </a:lnTo>
                <a:lnTo>
                  <a:pt x="179997" y="4007294"/>
                </a:lnTo>
                <a:lnTo>
                  <a:pt x="5747702" y="4007294"/>
                </a:lnTo>
                <a:lnTo>
                  <a:pt x="5851763" y="4004482"/>
                </a:lnTo>
                <a:lnTo>
                  <a:pt x="5905199" y="3984794"/>
                </a:lnTo>
                <a:lnTo>
                  <a:pt x="5924887" y="3931358"/>
                </a:lnTo>
                <a:lnTo>
                  <a:pt x="5927699" y="3827297"/>
                </a:lnTo>
                <a:lnTo>
                  <a:pt x="5927699" y="179997"/>
                </a:lnTo>
                <a:lnTo>
                  <a:pt x="5924887" y="75936"/>
                </a:lnTo>
                <a:lnTo>
                  <a:pt x="5905199" y="22499"/>
                </a:lnTo>
                <a:lnTo>
                  <a:pt x="5851763" y="2812"/>
                </a:lnTo>
                <a:lnTo>
                  <a:pt x="5747702" y="0"/>
                </a:lnTo>
                <a:lnTo>
                  <a:pt x="179997" y="0"/>
                </a:lnTo>
                <a:close/>
              </a:path>
            </a:pathLst>
          </a:custGeom>
          <a:ln w="12700">
            <a:solidFill>
              <a:srgbClr val="034EA2"/>
            </a:solidFill>
          </a:ln>
        </p:spPr>
        <p:txBody>
          <a:bodyPr wrap="square" lIns="0" tIns="0" rIns="0" bIns="0" rtlCol="0"/>
          <a:lstStyle/>
          <a:p>
            <a:endParaRPr lang="en-GB"/>
          </a:p>
        </p:txBody>
      </p:sp>
      <p:sp>
        <p:nvSpPr>
          <p:cNvPr id="21" name="object 6"/>
          <p:cNvSpPr txBox="1"/>
          <p:nvPr/>
        </p:nvSpPr>
        <p:spPr>
          <a:xfrm>
            <a:off x="2505135" y="266021"/>
            <a:ext cx="7037714" cy="520653"/>
          </a:xfrm>
          <a:prstGeom prst="rect">
            <a:avLst/>
          </a:prstGeom>
        </p:spPr>
        <p:txBody>
          <a:bodyPr vert="horz" wrap="square" lIns="0" tIns="12698" rIns="0" bIns="0" rtlCol="0">
            <a:spAutoFit/>
          </a:bodyPr>
          <a:lstStyle/>
          <a:p>
            <a:pPr marL="12698">
              <a:spcBef>
                <a:spcPts val="99"/>
              </a:spcBef>
            </a:pPr>
            <a:r>
              <a:rPr lang="en-GB" sz="1050" b="1" spc="-14" dirty="0">
                <a:solidFill>
                  <a:srgbClr val="034EA2"/>
                </a:solidFill>
                <a:latin typeface="+mj-lt"/>
                <a:cs typeface="Lucida Sans"/>
              </a:rPr>
              <a:t>. </a:t>
            </a:r>
            <a:r>
              <a:rPr lang="en-GB" sz="3300" b="1" spc="-5" dirty="0" smtClean="0">
                <a:solidFill>
                  <a:srgbClr val="034EA2"/>
                </a:solidFill>
                <a:latin typeface="+mj-lt"/>
                <a:cs typeface="Lucida Sans"/>
              </a:rPr>
              <a:t>SMART H2 </a:t>
            </a:r>
            <a:r>
              <a:rPr lang="en-GB" sz="3300" b="1" spc="-10" dirty="0">
                <a:solidFill>
                  <a:srgbClr val="034EA2"/>
                </a:solidFill>
                <a:latin typeface="+mj-lt"/>
                <a:cs typeface="Lucida Sans"/>
              </a:rPr>
              <a:t>work</a:t>
            </a:r>
            <a:r>
              <a:rPr lang="en-GB" sz="3300" b="1" spc="-65" dirty="0">
                <a:solidFill>
                  <a:srgbClr val="034EA2"/>
                </a:solidFill>
                <a:latin typeface="+mj-lt"/>
                <a:cs typeface="Lucida Sans"/>
              </a:rPr>
              <a:t> </a:t>
            </a:r>
            <a:r>
              <a:rPr lang="en-GB" sz="3300" b="1" spc="-14" dirty="0">
                <a:solidFill>
                  <a:srgbClr val="034EA2"/>
                </a:solidFill>
                <a:latin typeface="+mj-lt"/>
                <a:cs typeface="Lucida Sans"/>
              </a:rPr>
              <a:t>package</a:t>
            </a:r>
            <a:r>
              <a:rPr lang="en-GB" sz="3300" b="1" spc="-60" dirty="0">
                <a:solidFill>
                  <a:srgbClr val="034EA2"/>
                </a:solidFill>
                <a:latin typeface="+mj-lt"/>
                <a:cs typeface="Lucida Sans"/>
              </a:rPr>
              <a:t> </a:t>
            </a:r>
            <a:r>
              <a:rPr lang="en-GB" sz="3300" b="1" spc="-10" dirty="0">
                <a:solidFill>
                  <a:srgbClr val="034EA2"/>
                </a:solidFill>
                <a:latin typeface="+mj-lt"/>
                <a:cs typeface="Lucida Sans"/>
              </a:rPr>
              <a:t>structure</a:t>
            </a:r>
            <a:endParaRPr lang="en-GB" sz="3300" dirty="0">
              <a:latin typeface="+mj-lt"/>
              <a:cs typeface="Lucida Sans"/>
            </a:endParaRPr>
          </a:p>
        </p:txBody>
      </p:sp>
      <p:sp>
        <p:nvSpPr>
          <p:cNvPr id="22" name="object 56"/>
          <p:cNvSpPr/>
          <p:nvPr/>
        </p:nvSpPr>
        <p:spPr>
          <a:xfrm>
            <a:off x="3647729" y="1412776"/>
            <a:ext cx="1555657" cy="175260"/>
          </a:xfrm>
          <a:custGeom>
            <a:avLst/>
            <a:gdLst/>
            <a:ahLst/>
            <a:cxnLst/>
            <a:rect l="l" t="t" r="r" b="b"/>
            <a:pathLst>
              <a:path w="1683385" h="175260">
                <a:moveTo>
                  <a:pt x="0" y="0"/>
                </a:moveTo>
                <a:lnTo>
                  <a:pt x="1682851" y="0"/>
                </a:lnTo>
                <a:lnTo>
                  <a:pt x="1682851" y="174828"/>
                </a:lnTo>
                <a:lnTo>
                  <a:pt x="0" y="174828"/>
                </a:lnTo>
                <a:lnTo>
                  <a:pt x="0" y="0"/>
                </a:lnTo>
                <a:close/>
              </a:path>
            </a:pathLst>
          </a:custGeom>
          <a:solidFill>
            <a:srgbClr val="00B050"/>
          </a:solidFill>
        </p:spPr>
        <p:txBody>
          <a:bodyPr wrap="square" lIns="0" tIns="0" rIns="0" bIns="0" rtlCol="0"/>
          <a:lstStyle/>
          <a:p>
            <a:endParaRPr lang="en-GB"/>
          </a:p>
        </p:txBody>
      </p:sp>
      <p:sp>
        <p:nvSpPr>
          <p:cNvPr id="23" name="object 57"/>
          <p:cNvSpPr/>
          <p:nvPr/>
        </p:nvSpPr>
        <p:spPr>
          <a:xfrm>
            <a:off x="5519936" y="1556792"/>
            <a:ext cx="1800200" cy="178306"/>
          </a:xfrm>
          <a:custGeom>
            <a:avLst/>
            <a:gdLst/>
            <a:ahLst/>
            <a:cxnLst/>
            <a:rect l="l" t="t" r="r" b="b"/>
            <a:pathLst>
              <a:path w="1683385" h="175260">
                <a:moveTo>
                  <a:pt x="0" y="0"/>
                </a:moveTo>
                <a:lnTo>
                  <a:pt x="1682851" y="0"/>
                </a:lnTo>
                <a:lnTo>
                  <a:pt x="1682851" y="174828"/>
                </a:lnTo>
                <a:lnTo>
                  <a:pt x="0" y="174828"/>
                </a:lnTo>
                <a:lnTo>
                  <a:pt x="0" y="0"/>
                </a:lnTo>
                <a:close/>
              </a:path>
            </a:pathLst>
          </a:custGeom>
          <a:solidFill>
            <a:srgbClr val="FF0000"/>
          </a:solidFill>
        </p:spPr>
        <p:txBody>
          <a:bodyPr wrap="square" lIns="0" tIns="0" rIns="0" bIns="0" rtlCol="0"/>
          <a:lstStyle/>
          <a:p>
            <a:endParaRPr lang="en-GB" dirty="0">
              <a:ln>
                <a:solidFill>
                  <a:srgbClr val="00B050"/>
                </a:solidFill>
              </a:ln>
            </a:endParaRPr>
          </a:p>
        </p:txBody>
      </p:sp>
      <p:sp>
        <p:nvSpPr>
          <p:cNvPr id="24" name="object 58"/>
          <p:cNvSpPr/>
          <p:nvPr/>
        </p:nvSpPr>
        <p:spPr>
          <a:xfrm>
            <a:off x="7320136" y="1772816"/>
            <a:ext cx="1512168" cy="175260"/>
          </a:xfrm>
          <a:custGeom>
            <a:avLst/>
            <a:gdLst/>
            <a:ahLst/>
            <a:cxnLst/>
            <a:rect l="l" t="t" r="r" b="b"/>
            <a:pathLst>
              <a:path w="1683384" h="175260">
                <a:moveTo>
                  <a:pt x="0" y="0"/>
                </a:moveTo>
                <a:lnTo>
                  <a:pt x="1682851" y="0"/>
                </a:lnTo>
                <a:lnTo>
                  <a:pt x="1682851" y="174828"/>
                </a:lnTo>
                <a:lnTo>
                  <a:pt x="0" y="174828"/>
                </a:lnTo>
                <a:lnTo>
                  <a:pt x="0" y="0"/>
                </a:lnTo>
                <a:close/>
              </a:path>
            </a:pathLst>
          </a:custGeom>
          <a:solidFill>
            <a:schemeClr val="accent6">
              <a:lumMod val="75000"/>
            </a:schemeClr>
          </a:solidFill>
        </p:spPr>
        <p:txBody>
          <a:bodyPr wrap="square" lIns="0" tIns="0" rIns="0" bIns="0" rtlCol="0"/>
          <a:lstStyle/>
          <a:p>
            <a:endParaRPr lang="en-GB"/>
          </a:p>
        </p:txBody>
      </p:sp>
      <p:sp>
        <p:nvSpPr>
          <p:cNvPr id="26" name="object 135"/>
          <p:cNvSpPr/>
          <p:nvPr/>
        </p:nvSpPr>
        <p:spPr>
          <a:xfrm>
            <a:off x="3738404" y="1458088"/>
            <a:ext cx="1414553" cy="92813"/>
          </a:xfrm>
          <a:prstGeom prst="rect">
            <a:avLst/>
          </a:prstGeom>
          <a:blipFill>
            <a:blip r:embed="rId4" cstate="print"/>
            <a:stretch>
              <a:fillRect/>
            </a:stretch>
          </a:blipFill>
        </p:spPr>
        <p:txBody>
          <a:bodyPr wrap="square" lIns="0" tIns="0" rIns="0" bIns="0" rtlCol="0"/>
          <a:lstStyle/>
          <a:p>
            <a:endParaRPr lang="en-GB"/>
          </a:p>
        </p:txBody>
      </p:sp>
      <p:sp>
        <p:nvSpPr>
          <p:cNvPr id="27" name="object 155"/>
          <p:cNvSpPr/>
          <p:nvPr/>
        </p:nvSpPr>
        <p:spPr>
          <a:xfrm>
            <a:off x="5576844" y="1597793"/>
            <a:ext cx="1629285" cy="92813"/>
          </a:xfrm>
          <a:prstGeom prst="rect">
            <a:avLst/>
          </a:prstGeom>
          <a:blipFill>
            <a:blip r:embed="rId5" cstate="print"/>
            <a:stretch>
              <a:fillRect/>
            </a:stretch>
          </a:blipFill>
        </p:spPr>
        <p:txBody>
          <a:bodyPr wrap="square" lIns="0" tIns="0" rIns="0" bIns="0" rtlCol="0"/>
          <a:lstStyle/>
          <a:p>
            <a:endParaRPr lang="en-GB">
              <a:ln>
                <a:solidFill>
                  <a:srgbClr val="00B050"/>
                </a:solidFill>
              </a:ln>
            </a:endParaRPr>
          </a:p>
        </p:txBody>
      </p:sp>
      <p:sp>
        <p:nvSpPr>
          <p:cNvPr id="28" name="object 156"/>
          <p:cNvSpPr/>
          <p:nvPr/>
        </p:nvSpPr>
        <p:spPr>
          <a:xfrm>
            <a:off x="7465019" y="1812933"/>
            <a:ext cx="1168433" cy="92813"/>
          </a:xfrm>
          <a:prstGeom prst="rect">
            <a:avLst/>
          </a:prstGeom>
          <a:blipFill>
            <a:blip r:embed="rId6" cstate="print"/>
            <a:stretch>
              <a:fillRect/>
            </a:stretch>
          </a:blipFill>
        </p:spPr>
        <p:txBody>
          <a:bodyPr wrap="square" lIns="0" tIns="0" rIns="0" bIns="0" rtlCol="0"/>
          <a:lstStyle/>
          <a:p>
            <a:pPr algn="ctr"/>
            <a:r>
              <a:rPr lang="en-GB" dirty="0"/>
              <a:t>  </a:t>
            </a:r>
          </a:p>
        </p:txBody>
      </p:sp>
      <p:sp>
        <p:nvSpPr>
          <p:cNvPr id="32" name="object 171"/>
          <p:cNvSpPr/>
          <p:nvPr/>
        </p:nvSpPr>
        <p:spPr>
          <a:xfrm>
            <a:off x="4515852" y="1273879"/>
            <a:ext cx="1690370" cy="97791"/>
          </a:xfrm>
          <a:custGeom>
            <a:avLst/>
            <a:gdLst/>
            <a:ahLst/>
            <a:cxnLst/>
            <a:rect l="l" t="t" r="r" b="b"/>
            <a:pathLst>
              <a:path w="1690370" h="97789">
                <a:moveTo>
                  <a:pt x="0" y="0"/>
                </a:moveTo>
                <a:lnTo>
                  <a:pt x="0" y="97561"/>
                </a:lnTo>
                <a:lnTo>
                  <a:pt x="1689862" y="97561"/>
                </a:lnTo>
              </a:path>
            </a:pathLst>
          </a:custGeom>
          <a:ln w="26606">
            <a:solidFill>
              <a:srgbClr val="0070C0"/>
            </a:solidFill>
          </a:ln>
        </p:spPr>
        <p:txBody>
          <a:bodyPr wrap="square" lIns="0" tIns="0" rIns="0" bIns="0" rtlCol="0"/>
          <a:lstStyle/>
          <a:p>
            <a:endParaRPr lang="en-GB"/>
          </a:p>
        </p:txBody>
      </p:sp>
      <p:sp>
        <p:nvSpPr>
          <p:cNvPr id="129" name="TextBox 128"/>
          <p:cNvSpPr txBox="1"/>
          <p:nvPr/>
        </p:nvSpPr>
        <p:spPr>
          <a:xfrm>
            <a:off x="4439816" y="2636912"/>
            <a:ext cx="901824" cy="184666"/>
          </a:xfrm>
          <a:prstGeom prst="rect">
            <a:avLst/>
          </a:prstGeom>
          <a:noFill/>
        </p:spPr>
        <p:txBody>
          <a:bodyPr wrap="square" rtlCol="0">
            <a:spAutoFit/>
          </a:bodyPr>
          <a:lstStyle/>
          <a:p>
            <a:pPr algn="ctr"/>
            <a:r>
              <a:rPr lang="en-GB" sz="600" b="1" dirty="0"/>
              <a:t>H2 Filling Station</a:t>
            </a:r>
          </a:p>
        </p:txBody>
      </p:sp>
      <p:sp>
        <p:nvSpPr>
          <p:cNvPr id="133" name="TextBox 132"/>
          <p:cNvSpPr txBox="1"/>
          <p:nvPr/>
        </p:nvSpPr>
        <p:spPr>
          <a:xfrm>
            <a:off x="4511824" y="3789040"/>
            <a:ext cx="685800" cy="184666"/>
          </a:xfrm>
          <a:prstGeom prst="rect">
            <a:avLst/>
          </a:prstGeom>
          <a:noFill/>
        </p:spPr>
        <p:txBody>
          <a:bodyPr wrap="square" rtlCol="0">
            <a:spAutoFit/>
          </a:bodyPr>
          <a:lstStyle/>
          <a:p>
            <a:pPr algn="ctr"/>
            <a:r>
              <a:rPr lang="en-GB" sz="600" b="1" dirty="0"/>
              <a:t>H2 Bus</a:t>
            </a:r>
          </a:p>
        </p:txBody>
      </p:sp>
      <p:sp>
        <p:nvSpPr>
          <p:cNvPr id="226" name="TextBox 225"/>
          <p:cNvSpPr txBox="1"/>
          <p:nvPr/>
        </p:nvSpPr>
        <p:spPr>
          <a:xfrm>
            <a:off x="4439816" y="4725144"/>
            <a:ext cx="685800" cy="184666"/>
          </a:xfrm>
          <a:prstGeom prst="rect">
            <a:avLst/>
          </a:prstGeom>
          <a:noFill/>
        </p:spPr>
        <p:txBody>
          <a:bodyPr wrap="square" rtlCol="0">
            <a:spAutoFit/>
          </a:bodyPr>
          <a:lstStyle/>
          <a:p>
            <a:pPr algn="ctr"/>
            <a:r>
              <a:rPr lang="en-GB" sz="600" b="1" dirty="0"/>
              <a:t>     H2 Truck</a:t>
            </a:r>
          </a:p>
        </p:txBody>
      </p:sp>
      <p:sp>
        <p:nvSpPr>
          <p:cNvPr id="227" name="TextBox 226"/>
          <p:cNvSpPr txBox="1"/>
          <p:nvPr/>
        </p:nvSpPr>
        <p:spPr>
          <a:xfrm>
            <a:off x="3431704" y="3068960"/>
            <a:ext cx="2808312" cy="184666"/>
          </a:xfrm>
          <a:prstGeom prst="rect">
            <a:avLst/>
          </a:prstGeom>
          <a:noFill/>
        </p:spPr>
        <p:txBody>
          <a:bodyPr wrap="square" rtlCol="0">
            <a:spAutoFit/>
          </a:bodyPr>
          <a:lstStyle/>
          <a:p>
            <a:pPr algn="ctr"/>
            <a:r>
              <a:rPr lang="en-GB" sz="600" b="1" dirty="0">
                <a:latin typeface="+mj-lt"/>
              </a:rPr>
              <a:t>Route 2: </a:t>
            </a:r>
            <a:r>
              <a:rPr lang="en-GB" sz="600" b="1" dirty="0" err="1">
                <a:latin typeface="+mj-lt"/>
              </a:rPr>
              <a:t>SMARTfleet</a:t>
            </a:r>
            <a:r>
              <a:rPr lang="en-GB" sz="600" b="1" dirty="0">
                <a:latin typeface="+mj-lt"/>
              </a:rPr>
              <a:t> (WP.I2)</a:t>
            </a:r>
          </a:p>
        </p:txBody>
      </p:sp>
      <p:sp>
        <p:nvSpPr>
          <p:cNvPr id="228" name="TextBox 227"/>
          <p:cNvSpPr txBox="1"/>
          <p:nvPr/>
        </p:nvSpPr>
        <p:spPr>
          <a:xfrm>
            <a:off x="3359696" y="4005065"/>
            <a:ext cx="2520280" cy="200055"/>
          </a:xfrm>
          <a:prstGeom prst="rect">
            <a:avLst/>
          </a:prstGeom>
          <a:noFill/>
        </p:spPr>
        <p:txBody>
          <a:bodyPr wrap="square" rtlCol="0">
            <a:spAutoFit/>
          </a:bodyPr>
          <a:lstStyle/>
          <a:p>
            <a:pPr algn="ctr"/>
            <a:r>
              <a:rPr lang="en-GB" sz="700" b="1" dirty="0">
                <a:latin typeface="+mj-lt"/>
              </a:rPr>
              <a:t>                  </a:t>
            </a:r>
            <a:r>
              <a:rPr lang="en-GB" sz="600" b="1" dirty="0">
                <a:latin typeface="+mj-lt"/>
              </a:rPr>
              <a:t>Route 3: </a:t>
            </a:r>
            <a:r>
              <a:rPr lang="en-GB" sz="600" b="1" dirty="0" err="1">
                <a:latin typeface="+mj-lt"/>
              </a:rPr>
              <a:t>SMARTfreight</a:t>
            </a:r>
            <a:r>
              <a:rPr lang="en-GB" sz="600" b="1" dirty="0">
                <a:latin typeface="+mj-lt"/>
              </a:rPr>
              <a:t> (WP.I3)</a:t>
            </a:r>
          </a:p>
        </p:txBody>
      </p:sp>
      <p:sp>
        <p:nvSpPr>
          <p:cNvPr id="240" name="object 61"/>
          <p:cNvSpPr/>
          <p:nvPr/>
        </p:nvSpPr>
        <p:spPr>
          <a:xfrm>
            <a:off x="5303906" y="2060851"/>
            <a:ext cx="936111" cy="848993"/>
          </a:xfrm>
          <a:custGeom>
            <a:avLst/>
            <a:gdLst/>
            <a:ahLst/>
            <a:cxnLst/>
            <a:rect l="l" t="t" r="r" b="b"/>
            <a:pathLst>
              <a:path w="973454" h="848995">
                <a:moveTo>
                  <a:pt x="160870" y="0"/>
                </a:moveTo>
                <a:lnTo>
                  <a:pt x="812317" y="0"/>
                </a:lnTo>
                <a:lnTo>
                  <a:pt x="855166" y="5725"/>
                </a:lnTo>
                <a:lnTo>
                  <a:pt x="893613" y="21897"/>
                </a:lnTo>
                <a:lnTo>
                  <a:pt x="926149" y="47004"/>
                </a:lnTo>
                <a:lnTo>
                  <a:pt x="951260" y="79537"/>
                </a:lnTo>
                <a:lnTo>
                  <a:pt x="967435" y="117987"/>
                </a:lnTo>
                <a:lnTo>
                  <a:pt x="973162" y="160845"/>
                </a:lnTo>
                <a:lnTo>
                  <a:pt x="973162" y="688098"/>
                </a:lnTo>
                <a:lnTo>
                  <a:pt x="967435" y="730946"/>
                </a:lnTo>
                <a:lnTo>
                  <a:pt x="951260" y="769391"/>
                </a:lnTo>
                <a:lnTo>
                  <a:pt x="926149" y="801924"/>
                </a:lnTo>
                <a:lnTo>
                  <a:pt x="893613" y="827031"/>
                </a:lnTo>
                <a:lnTo>
                  <a:pt x="855166" y="843204"/>
                </a:lnTo>
                <a:lnTo>
                  <a:pt x="812317" y="848931"/>
                </a:lnTo>
                <a:lnTo>
                  <a:pt x="160870" y="848931"/>
                </a:lnTo>
                <a:lnTo>
                  <a:pt x="118011" y="843204"/>
                </a:lnTo>
                <a:lnTo>
                  <a:pt x="79556" y="827031"/>
                </a:lnTo>
                <a:lnTo>
                  <a:pt x="47016" y="801924"/>
                </a:lnTo>
                <a:lnTo>
                  <a:pt x="21903" y="769391"/>
                </a:lnTo>
                <a:lnTo>
                  <a:pt x="5727" y="730946"/>
                </a:lnTo>
                <a:lnTo>
                  <a:pt x="0" y="688098"/>
                </a:lnTo>
                <a:lnTo>
                  <a:pt x="0" y="160845"/>
                </a:lnTo>
                <a:lnTo>
                  <a:pt x="5727" y="117987"/>
                </a:lnTo>
                <a:lnTo>
                  <a:pt x="21903" y="79537"/>
                </a:lnTo>
                <a:lnTo>
                  <a:pt x="47016" y="47004"/>
                </a:lnTo>
                <a:lnTo>
                  <a:pt x="79556" y="21897"/>
                </a:lnTo>
                <a:lnTo>
                  <a:pt x="118011" y="5725"/>
                </a:lnTo>
                <a:lnTo>
                  <a:pt x="160870" y="0"/>
                </a:lnTo>
                <a:close/>
              </a:path>
            </a:pathLst>
          </a:custGeom>
          <a:ln w="3175">
            <a:solidFill>
              <a:srgbClr val="333333"/>
            </a:solidFill>
          </a:ln>
        </p:spPr>
        <p:txBody>
          <a:bodyPr wrap="square" lIns="0" tIns="0" rIns="0" bIns="0" rtlCol="0"/>
          <a:lstStyle/>
          <a:p>
            <a:endParaRPr lang="en-GB"/>
          </a:p>
        </p:txBody>
      </p:sp>
      <p:sp>
        <p:nvSpPr>
          <p:cNvPr id="241" name="object 63"/>
          <p:cNvSpPr/>
          <p:nvPr/>
        </p:nvSpPr>
        <p:spPr>
          <a:xfrm>
            <a:off x="5303913" y="2060848"/>
            <a:ext cx="936104" cy="197484"/>
          </a:xfrm>
          <a:custGeom>
            <a:avLst/>
            <a:gdLst/>
            <a:ahLst/>
            <a:cxnLst/>
            <a:rect l="l" t="t" r="r" b="b"/>
            <a:pathLst>
              <a:path w="974089" h="197485">
                <a:moveTo>
                  <a:pt x="0" y="0"/>
                </a:moveTo>
                <a:lnTo>
                  <a:pt x="973696" y="0"/>
                </a:lnTo>
                <a:lnTo>
                  <a:pt x="973696" y="197421"/>
                </a:lnTo>
                <a:lnTo>
                  <a:pt x="0" y="197421"/>
                </a:lnTo>
                <a:lnTo>
                  <a:pt x="0" y="0"/>
                </a:lnTo>
                <a:close/>
              </a:path>
            </a:pathLst>
          </a:custGeom>
          <a:solidFill>
            <a:srgbClr val="00B050"/>
          </a:solidFill>
          <a:ln>
            <a:solidFill>
              <a:srgbClr val="00B050"/>
            </a:solidFill>
          </a:ln>
        </p:spPr>
        <p:style>
          <a:lnRef idx="2">
            <a:schemeClr val="accent2">
              <a:shade val="50000"/>
            </a:schemeClr>
          </a:lnRef>
          <a:fillRef idx="1">
            <a:schemeClr val="accent2"/>
          </a:fillRef>
          <a:effectRef idx="0">
            <a:schemeClr val="accent2"/>
          </a:effectRef>
          <a:fontRef idx="minor">
            <a:schemeClr val="lt1"/>
          </a:fontRef>
        </p:style>
        <p:txBody>
          <a:bodyPr wrap="square" lIns="0" tIns="0" rIns="0" bIns="0" rtlCol="0"/>
          <a:lstStyle/>
          <a:p>
            <a:endParaRPr lang="en-GB"/>
          </a:p>
        </p:txBody>
      </p:sp>
      <p:sp>
        <p:nvSpPr>
          <p:cNvPr id="242" name="object 139"/>
          <p:cNvSpPr/>
          <p:nvPr/>
        </p:nvSpPr>
        <p:spPr>
          <a:xfrm>
            <a:off x="5416023" y="2116907"/>
            <a:ext cx="700695" cy="80189"/>
          </a:xfrm>
          <a:prstGeom prst="rect">
            <a:avLst/>
          </a:prstGeom>
          <a:blipFill>
            <a:blip r:embed="rId7" cstate="print"/>
            <a:stretch>
              <a:fillRect/>
            </a:stretch>
          </a:blipFill>
        </p:spPr>
        <p:txBody>
          <a:bodyPr wrap="square" lIns="0" tIns="0" rIns="0" bIns="0" rtlCol="0"/>
          <a:lstStyle/>
          <a:p>
            <a:endParaRPr lang="en-GB"/>
          </a:p>
        </p:txBody>
      </p:sp>
      <p:sp>
        <p:nvSpPr>
          <p:cNvPr id="243" name="object 61"/>
          <p:cNvSpPr/>
          <p:nvPr/>
        </p:nvSpPr>
        <p:spPr>
          <a:xfrm>
            <a:off x="5303905" y="3068962"/>
            <a:ext cx="936111" cy="792086"/>
          </a:xfrm>
          <a:custGeom>
            <a:avLst/>
            <a:gdLst/>
            <a:ahLst/>
            <a:cxnLst/>
            <a:rect l="l" t="t" r="r" b="b"/>
            <a:pathLst>
              <a:path w="973454" h="848995">
                <a:moveTo>
                  <a:pt x="160870" y="0"/>
                </a:moveTo>
                <a:lnTo>
                  <a:pt x="812317" y="0"/>
                </a:lnTo>
                <a:lnTo>
                  <a:pt x="855166" y="5725"/>
                </a:lnTo>
                <a:lnTo>
                  <a:pt x="893613" y="21897"/>
                </a:lnTo>
                <a:lnTo>
                  <a:pt x="926149" y="47004"/>
                </a:lnTo>
                <a:lnTo>
                  <a:pt x="951260" y="79537"/>
                </a:lnTo>
                <a:lnTo>
                  <a:pt x="967435" y="117987"/>
                </a:lnTo>
                <a:lnTo>
                  <a:pt x="973162" y="160845"/>
                </a:lnTo>
                <a:lnTo>
                  <a:pt x="973162" y="688098"/>
                </a:lnTo>
                <a:lnTo>
                  <a:pt x="967435" y="730946"/>
                </a:lnTo>
                <a:lnTo>
                  <a:pt x="951260" y="769391"/>
                </a:lnTo>
                <a:lnTo>
                  <a:pt x="926149" y="801924"/>
                </a:lnTo>
                <a:lnTo>
                  <a:pt x="893613" y="827031"/>
                </a:lnTo>
                <a:lnTo>
                  <a:pt x="855166" y="843204"/>
                </a:lnTo>
                <a:lnTo>
                  <a:pt x="812317" y="848931"/>
                </a:lnTo>
                <a:lnTo>
                  <a:pt x="160870" y="848931"/>
                </a:lnTo>
                <a:lnTo>
                  <a:pt x="118011" y="843204"/>
                </a:lnTo>
                <a:lnTo>
                  <a:pt x="79556" y="827031"/>
                </a:lnTo>
                <a:lnTo>
                  <a:pt x="47016" y="801924"/>
                </a:lnTo>
                <a:lnTo>
                  <a:pt x="21903" y="769391"/>
                </a:lnTo>
                <a:lnTo>
                  <a:pt x="5727" y="730946"/>
                </a:lnTo>
                <a:lnTo>
                  <a:pt x="0" y="688098"/>
                </a:lnTo>
                <a:lnTo>
                  <a:pt x="0" y="160845"/>
                </a:lnTo>
                <a:lnTo>
                  <a:pt x="5727" y="117987"/>
                </a:lnTo>
                <a:lnTo>
                  <a:pt x="21903" y="79537"/>
                </a:lnTo>
                <a:lnTo>
                  <a:pt x="47016" y="47004"/>
                </a:lnTo>
                <a:lnTo>
                  <a:pt x="79556" y="21897"/>
                </a:lnTo>
                <a:lnTo>
                  <a:pt x="118011" y="5725"/>
                </a:lnTo>
                <a:lnTo>
                  <a:pt x="160870" y="0"/>
                </a:lnTo>
                <a:close/>
              </a:path>
            </a:pathLst>
          </a:custGeom>
          <a:ln w="3175">
            <a:solidFill>
              <a:srgbClr val="333333"/>
            </a:solidFill>
          </a:ln>
        </p:spPr>
        <p:txBody>
          <a:bodyPr wrap="square" lIns="0" tIns="0" rIns="0" bIns="0" rtlCol="0"/>
          <a:lstStyle/>
          <a:p>
            <a:endParaRPr lang="en-GB"/>
          </a:p>
        </p:txBody>
      </p:sp>
      <p:sp>
        <p:nvSpPr>
          <p:cNvPr id="244" name="object 63"/>
          <p:cNvSpPr/>
          <p:nvPr/>
        </p:nvSpPr>
        <p:spPr>
          <a:xfrm>
            <a:off x="5303912" y="3068960"/>
            <a:ext cx="936104" cy="197484"/>
          </a:xfrm>
          <a:custGeom>
            <a:avLst/>
            <a:gdLst/>
            <a:ahLst/>
            <a:cxnLst/>
            <a:rect l="l" t="t" r="r" b="b"/>
            <a:pathLst>
              <a:path w="974089" h="197485">
                <a:moveTo>
                  <a:pt x="0" y="0"/>
                </a:moveTo>
                <a:lnTo>
                  <a:pt x="973696" y="0"/>
                </a:lnTo>
                <a:lnTo>
                  <a:pt x="973696" y="197421"/>
                </a:lnTo>
                <a:lnTo>
                  <a:pt x="0" y="197421"/>
                </a:lnTo>
                <a:lnTo>
                  <a:pt x="0" y="0"/>
                </a:lnTo>
                <a:close/>
              </a:path>
            </a:pathLst>
          </a:custGeom>
          <a:solidFill>
            <a:srgbClr val="00B050"/>
          </a:solidFill>
          <a:ln>
            <a:solidFill>
              <a:srgbClr val="00B050"/>
            </a:solidFill>
          </a:ln>
        </p:spPr>
        <p:style>
          <a:lnRef idx="2">
            <a:schemeClr val="accent2">
              <a:shade val="50000"/>
            </a:schemeClr>
          </a:lnRef>
          <a:fillRef idx="1">
            <a:schemeClr val="accent2"/>
          </a:fillRef>
          <a:effectRef idx="0">
            <a:schemeClr val="accent2"/>
          </a:effectRef>
          <a:fontRef idx="minor">
            <a:schemeClr val="lt1"/>
          </a:fontRef>
        </p:style>
        <p:txBody>
          <a:bodyPr wrap="square" lIns="0" tIns="0" rIns="0" bIns="0" rtlCol="0"/>
          <a:lstStyle/>
          <a:p>
            <a:endParaRPr lang="en-GB"/>
          </a:p>
        </p:txBody>
      </p:sp>
      <p:sp>
        <p:nvSpPr>
          <p:cNvPr id="249" name="object 61"/>
          <p:cNvSpPr/>
          <p:nvPr/>
        </p:nvSpPr>
        <p:spPr>
          <a:xfrm>
            <a:off x="5303906" y="4005067"/>
            <a:ext cx="936111" cy="848993"/>
          </a:xfrm>
          <a:custGeom>
            <a:avLst/>
            <a:gdLst/>
            <a:ahLst/>
            <a:cxnLst/>
            <a:rect l="l" t="t" r="r" b="b"/>
            <a:pathLst>
              <a:path w="973454" h="848995">
                <a:moveTo>
                  <a:pt x="160870" y="0"/>
                </a:moveTo>
                <a:lnTo>
                  <a:pt x="812317" y="0"/>
                </a:lnTo>
                <a:lnTo>
                  <a:pt x="855166" y="5725"/>
                </a:lnTo>
                <a:lnTo>
                  <a:pt x="893613" y="21897"/>
                </a:lnTo>
                <a:lnTo>
                  <a:pt x="926149" y="47004"/>
                </a:lnTo>
                <a:lnTo>
                  <a:pt x="951260" y="79537"/>
                </a:lnTo>
                <a:lnTo>
                  <a:pt x="967435" y="117987"/>
                </a:lnTo>
                <a:lnTo>
                  <a:pt x="973162" y="160845"/>
                </a:lnTo>
                <a:lnTo>
                  <a:pt x="973162" y="688098"/>
                </a:lnTo>
                <a:lnTo>
                  <a:pt x="967435" y="730946"/>
                </a:lnTo>
                <a:lnTo>
                  <a:pt x="951260" y="769391"/>
                </a:lnTo>
                <a:lnTo>
                  <a:pt x="926149" y="801924"/>
                </a:lnTo>
                <a:lnTo>
                  <a:pt x="893613" y="827031"/>
                </a:lnTo>
                <a:lnTo>
                  <a:pt x="855166" y="843204"/>
                </a:lnTo>
                <a:lnTo>
                  <a:pt x="812317" y="848931"/>
                </a:lnTo>
                <a:lnTo>
                  <a:pt x="160870" y="848931"/>
                </a:lnTo>
                <a:lnTo>
                  <a:pt x="118011" y="843204"/>
                </a:lnTo>
                <a:lnTo>
                  <a:pt x="79556" y="827031"/>
                </a:lnTo>
                <a:lnTo>
                  <a:pt x="47016" y="801924"/>
                </a:lnTo>
                <a:lnTo>
                  <a:pt x="21903" y="769391"/>
                </a:lnTo>
                <a:lnTo>
                  <a:pt x="5727" y="730946"/>
                </a:lnTo>
                <a:lnTo>
                  <a:pt x="0" y="688098"/>
                </a:lnTo>
                <a:lnTo>
                  <a:pt x="0" y="160845"/>
                </a:lnTo>
                <a:lnTo>
                  <a:pt x="5727" y="117987"/>
                </a:lnTo>
                <a:lnTo>
                  <a:pt x="21903" y="79537"/>
                </a:lnTo>
                <a:lnTo>
                  <a:pt x="47016" y="47004"/>
                </a:lnTo>
                <a:lnTo>
                  <a:pt x="79556" y="21897"/>
                </a:lnTo>
                <a:lnTo>
                  <a:pt x="118011" y="5725"/>
                </a:lnTo>
                <a:lnTo>
                  <a:pt x="160870" y="0"/>
                </a:lnTo>
                <a:close/>
              </a:path>
            </a:pathLst>
          </a:custGeom>
          <a:ln w="3175">
            <a:solidFill>
              <a:srgbClr val="333333"/>
            </a:solidFill>
          </a:ln>
        </p:spPr>
        <p:txBody>
          <a:bodyPr wrap="square" lIns="0" tIns="0" rIns="0" bIns="0" rtlCol="0"/>
          <a:lstStyle/>
          <a:p>
            <a:endParaRPr lang="en-GB"/>
          </a:p>
        </p:txBody>
      </p:sp>
      <p:sp>
        <p:nvSpPr>
          <p:cNvPr id="250" name="object 63"/>
          <p:cNvSpPr/>
          <p:nvPr/>
        </p:nvSpPr>
        <p:spPr>
          <a:xfrm>
            <a:off x="5303913" y="4005064"/>
            <a:ext cx="936104" cy="197484"/>
          </a:xfrm>
          <a:custGeom>
            <a:avLst/>
            <a:gdLst/>
            <a:ahLst/>
            <a:cxnLst/>
            <a:rect l="l" t="t" r="r" b="b"/>
            <a:pathLst>
              <a:path w="974089" h="197485">
                <a:moveTo>
                  <a:pt x="0" y="0"/>
                </a:moveTo>
                <a:lnTo>
                  <a:pt x="973696" y="0"/>
                </a:lnTo>
                <a:lnTo>
                  <a:pt x="973696" y="197421"/>
                </a:lnTo>
                <a:lnTo>
                  <a:pt x="0" y="197421"/>
                </a:lnTo>
                <a:lnTo>
                  <a:pt x="0" y="0"/>
                </a:lnTo>
                <a:close/>
              </a:path>
            </a:pathLst>
          </a:custGeom>
          <a:solidFill>
            <a:srgbClr val="00B050"/>
          </a:solidFill>
          <a:ln>
            <a:solidFill>
              <a:srgbClr val="00B050"/>
            </a:solidFill>
          </a:ln>
        </p:spPr>
        <p:style>
          <a:lnRef idx="2">
            <a:schemeClr val="accent2">
              <a:shade val="50000"/>
            </a:schemeClr>
          </a:lnRef>
          <a:fillRef idx="1">
            <a:schemeClr val="accent2"/>
          </a:fillRef>
          <a:effectRef idx="0">
            <a:schemeClr val="accent2"/>
          </a:effectRef>
          <a:fontRef idx="minor">
            <a:schemeClr val="lt1"/>
          </a:fontRef>
        </p:style>
        <p:txBody>
          <a:bodyPr wrap="square" lIns="0" tIns="0" rIns="0" bIns="0" rtlCol="0"/>
          <a:lstStyle/>
          <a:p>
            <a:endParaRPr lang="en-GB"/>
          </a:p>
        </p:txBody>
      </p:sp>
      <p:sp>
        <p:nvSpPr>
          <p:cNvPr id="252" name="object 127"/>
          <p:cNvSpPr/>
          <p:nvPr/>
        </p:nvSpPr>
        <p:spPr>
          <a:xfrm>
            <a:off x="5447928" y="3140968"/>
            <a:ext cx="700695" cy="80194"/>
          </a:xfrm>
          <a:prstGeom prst="rect">
            <a:avLst/>
          </a:prstGeom>
          <a:blipFill>
            <a:blip r:embed="rId8" cstate="print"/>
            <a:stretch>
              <a:fillRect/>
            </a:stretch>
          </a:blipFill>
        </p:spPr>
        <p:txBody>
          <a:bodyPr wrap="square" lIns="0" tIns="0" rIns="0" bIns="0" rtlCol="0"/>
          <a:lstStyle/>
          <a:p>
            <a:endParaRPr lang="en-GB"/>
          </a:p>
        </p:txBody>
      </p:sp>
      <p:sp>
        <p:nvSpPr>
          <p:cNvPr id="253" name="object 128"/>
          <p:cNvSpPr/>
          <p:nvPr/>
        </p:nvSpPr>
        <p:spPr>
          <a:xfrm>
            <a:off x="5447929" y="4077073"/>
            <a:ext cx="700695" cy="80199"/>
          </a:xfrm>
          <a:prstGeom prst="rect">
            <a:avLst/>
          </a:prstGeom>
          <a:blipFill>
            <a:blip r:embed="rId9" cstate="print"/>
            <a:stretch>
              <a:fillRect/>
            </a:stretch>
          </a:blipFill>
        </p:spPr>
        <p:txBody>
          <a:bodyPr wrap="square" lIns="0" tIns="0" rIns="0" bIns="0" rtlCol="0"/>
          <a:lstStyle/>
          <a:p>
            <a:endParaRPr lang="en-GB"/>
          </a:p>
        </p:txBody>
      </p:sp>
      <p:sp>
        <p:nvSpPr>
          <p:cNvPr id="266" name="TextBox 265"/>
          <p:cNvSpPr txBox="1"/>
          <p:nvPr/>
        </p:nvSpPr>
        <p:spPr>
          <a:xfrm>
            <a:off x="5303912" y="2276873"/>
            <a:ext cx="936104" cy="646331"/>
          </a:xfrm>
          <a:prstGeom prst="rect">
            <a:avLst/>
          </a:prstGeom>
          <a:noFill/>
        </p:spPr>
        <p:txBody>
          <a:bodyPr wrap="square" rtlCol="0">
            <a:spAutoFit/>
          </a:bodyPr>
          <a:lstStyle/>
          <a:p>
            <a:pPr algn="just">
              <a:buFontTx/>
              <a:buChar char="-"/>
            </a:pPr>
            <a:r>
              <a:rPr lang="en-GB" sz="600" b="1" dirty="0"/>
              <a:t>  Three filling stations;</a:t>
            </a:r>
          </a:p>
          <a:p>
            <a:pPr algn="just">
              <a:buFontTx/>
              <a:buChar char="-"/>
            </a:pPr>
            <a:r>
              <a:rPr lang="en-GB" sz="600" b="1" dirty="0"/>
              <a:t>  H2 tube trailer transport;</a:t>
            </a:r>
          </a:p>
          <a:p>
            <a:pPr algn="just">
              <a:buFontTx/>
              <a:buChar char="-"/>
            </a:pPr>
            <a:r>
              <a:rPr lang="en-GB" sz="600" b="1" dirty="0"/>
              <a:t>  Training delivery, handling and filling of H2 at a station.</a:t>
            </a:r>
          </a:p>
        </p:txBody>
      </p:sp>
      <p:sp>
        <p:nvSpPr>
          <p:cNvPr id="267" name="TextBox 266"/>
          <p:cNvSpPr txBox="1"/>
          <p:nvPr/>
        </p:nvSpPr>
        <p:spPr>
          <a:xfrm>
            <a:off x="5303911" y="3284984"/>
            <a:ext cx="1008113" cy="553998"/>
          </a:xfrm>
          <a:prstGeom prst="rect">
            <a:avLst/>
          </a:prstGeom>
          <a:noFill/>
        </p:spPr>
        <p:txBody>
          <a:bodyPr wrap="square" rtlCol="0">
            <a:spAutoFit/>
          </a:bodyPr>
          <a:lstStyle/>
          <a:p>
            <a:pPr algn="just">
              <a:buFontTx/>
              <a:buChar char="-"/>
            </a:pPr>
            <a:r>
              <a:rPr lang="en-GB" sz="600" b="1" dirty="0"/>
              <a:t>  Public transport;</a:t>
            </a:r>
          </a:p>
          <a:p>
            <a:pPr algn="just">
              <a:buFontTx/>
              <a:buChar char="-"/>
            </a:pPr>
            <a:r>
              <a:rPr lang="en-GB" sz="600" b="1" dirty="0"/>
              <a:t>  Market model;</a:t>
            </a:r>
          </a:p>
          <a:p>
            <a:pPr algn="just">
              <a:buFontTx/>
              <a:buChar char="-"/>
            </a:pPr>
            <a:r>
              <a:rPr lang="en-GB" sz="600" b="1" dirty="0"/>
              <a:t>  Community transport;</a:t>
            </a:r>
          </a:p>
          <a:p>
            <a:pPr algn="just">
              <a:buFontTx/>
              <a:buChar char="-"/>
            </a:pPr>
            <a:r>
              <a:rPr lang="en-GB" sz="600" b="1" dirty="0"/>
              <a:t>  H2 technician and maintenance training.</a:t>
            </a:r>
          </a:p>
        </p:txBody>
      </p:sp>
      <p:sp>
        <p:nvSpPr>
          <p:cNvPr id="268" name="TextBox 267"/>
          <p:cNvSpPr txBox="1"/>
          <p:nvPr/>
        </p:nvSpPr>
        <p:spPr>
          <a:xfrm>
            <a:off x="5329680" y="4257962"/>
            <a:ext cx="936104" cy="646331"/>
          </a:xfrm>
          <a:prstGeom prst="rect">
            <a:avLst/>
          </a:prstGeom>
          <a:noFill/>
        </p:spPr>
        <p:txBody>
          <a:bodyPr wrap="square" rtlCol="0">
            <a:spAutoFit/>
          </a:bodyPr>
          <a:lstStyle/>
          <a:p>
            <a:pPr algn="just">
              <a:buFontTx/>
              <a:buChar char="-"/>
            </a:pPr>
            <a:r>
              <a:rPr lang="en-GB" sz="600" b="1" dirty="0"/>
              <a:t>  150kW H2 Pilot Plant;</a:t>
            </a:r>
          </a:p>
          <a:p>
            <a:pPr algn="just">
              <a:buFontTx/>
              <a:buChar char="-"/>
            </a:pPr>
            <a:r>
              <a:rPr lang="en-GB" sz="600" b="1" dirty="0"/>
              <a:t>  CAPEX &amp; OPEX;</a:t>
            </a:r>
          </a:p>
          <a:p>
            <a:pPr algn="just">
              <a:buFontTx/>
              <a:buChar char="-"/>
            </a:pPr>
            <a:r>
              <a:rPr lang="en-GB" sz="600" b="1" dirty="0"/>
              <a:t>   Modelling;</a:t>
            </a:r>
          </a:p>
          <a:p>
            <a:pPr algn="just">
              <a:buFontTx/>
              <a:buChar char="-"/>
            </a:pPr>
            <a:r>
              <a:rPr lang="en-GB" sz="600" b="1" dirty="0"/>
              <a:t>   Five mobility levels;</a:t>
            </a:r>
          </a:p>
          <a:p>
            <a:pPr algn="just">
              <a:buFontTx/>
              <a:buChar char="-"/>
            </a:pPr>
            <a:r>
              <a:rPr lang="en-GB" sz="600" b="1" dirty="0"/>
              <a:t>  Training freight vehicles.</a:t>
            </a:r>
          </a:p>
        </p:txBody>
      </p:sp>
      <p:sp>
        <p:nvSpPr>
          <p:cNvPr id="269" name="object 11"/>
          <p:cNvSpPr/>
          <p:nvPr/>
        </p:nvSpPr>
        <p:spPr>
          <a:xfrm>
            <a:off x="6672209" y="3657714"/>
            <a:ext cx="863749" cy="779399"/>
          </a:xfrm>
          <a:custGeom>
            <a:avLst/>
            <a:gdLst/>
            <a:ahLst/>
            <a:cxnLst/>
            <a:rect l="l" t="t" r="r" b="b"/>
            <a:pathLst>
              <a:path w="1044575" h="610234">
                <a:moveTo>
                  <a:pt x="87452" y="0"/>
                </a:moveTo>
                <a:lnTo>
                  <a:pt x="956983" y="0"/>
                </a:lnTo>
                <a:lnTo>
                  <a:pt x="991070" y="6849"/>
                </a:lnTo>
                <a:lnTo>
                  <a:pt x="1018849" y="25552"/>
                </a:lnTo>
                <a:lnTo>
                  <a:pt x="1037548" y="53342"/>
                </a:lnTo>
                <a:lnTo>
                  <a:pt x="1044397" y="87452"/>
                </a:lnTo>
                <a:lnTo>
                  <a:pt x="1044397" y="522312"/>
                </a:lnTo>
                <a:lnTo>
                  <a:pt x="1037548" y="556402"/>
                </a:lnTo>
                <a:lnTo>
                  <a:pt x="1018849" y="584185"/>
                </a:lnTo>
                <a:lnTo>
                  <a:pt x="991070" y="602889"/>
                </a:lnTo>
                <a:lnTo>
                  <a:pt x="956983" y="609739"/>
                </a:lnTo>
                <a:lnTo>
                  <a:pt x="87452" y="609739"/>
                </a:lnTo>
                <a:lnTo>
                  <a:pt x="53347" y="602889"/>
                </a:lnTo>
                <a:lnTo>
                  <a:pt x="25557" y="584185"/>
                </a:lnTo>
                <a:lnTo>
                  <a:pt x="6851" y="556402"/>
                </a:lnTo>
                <a:lnTo>
                  <a:pt x="0" y="522312"/>
                </a:lnTo>
                <a:lnTo>
                  <a:pt x="0" y="87452"/>
                </a:lnTo>
                <a:lnTo>
                  <a:pt x="6851" y="53342"/>
                </a:lnTo>
                <a:lnTo>
                  <a:pt x="25557" y="25552"/>
                </a:lnTo>
                <a:lnTo>
                  <a:pt x="53347" y="6849"/>
                </a:lnTo>
                <a:lnTo>
                  <a:pt x="87452" y="0"/>
                </a:lnTo>
                <a:close/>
              </a:path>
            </a:pathLst>
          </a:custGeom>
          <a:ln w="3175">
            <a:solidFill>
              <a:srgbClr val="333333"/>
            </a:solidFill>
          </a:ln>
        </p:spPr>
        <p:txBody>
          <a:bodyPr wrap="square" lIns="0" tIns="0" rIns="0" bIns="0" rtlCol="0"/>
          <a:lstStyle/>
          <a:p>
            <a:endParaRPr lang="en-GB"/>
          </a:p>
        </p:txBody>
      </p:sp>
      <p:sp>
        <p:nvSpPr>
          <p:cNvPr id="270" name="object 49"/>
          <p:cNvSpPr/>
          <p:nvPr/>
        </p:nvSpPr>
        <p:spPr>
          <a:xfrm>
            <a:off x="6672412" y="2717619"/>
            <a:ext cx="863749" cy="840108"/>
          </a:xfrm>
          <a:custGeom>
            <a:avLst/>
            <a:gdLst/>
            <a:ahLst/>
            <a:cxnLst/>
            <a:rect l="l" t="t" r="r" b="b"/>
            <a:pathLst>
              <a:path w="1044575" h="840104">
                <a:moveTo>
                  <a:pt x="86880" y="0"/>
                </a:moveTo>
                <a:lnTo>
                  <a:pt x="957135" y="0"/>
                </a:lnTo>
                <a:lnTo>
                  <a:pt x="991009" y="6807"/>
                </a:lnTo>
                <a:lnTo>
                  <a:pt x="1018614" y="25393"/>
                </a:lnTo>
                <a:lnTo>
                  <a:pt x="1037197" y="52999"/>
                </a:lnTo>
                <a:lnTo>
                  <a:pt x="1044003" y="86868"/>
                </a:lnTo>
                <a:lnTo>
                  <a:pt x="1044003" y="753110"/>
                </a:lnTo>
                <a:lnTo>
                  <a:pt x="1037197" y="786989"/>
                </a:lnTo>
                <a:lnTo>
                  <a:pt x="1018614" y="814593"/>
                </a:lnTo>
                <a:lnTo>
                  <a:pt x="991009" y="833173"/>
                </a:lnTo>
                <a:lnTo>
                  <a:pt x="957135" y="839978"/>
                </a:lnTo>
                <a:lnTo>
                  <a:pt x="86880" y="839978"/>
                </a:lnTo>
                <a:lnTo>
                  <a:pt x="52999" y="833173"/>
                </a:lnTo>
                <a:lnTo>
                  <a:pt x="25390" y="814593"/>
                </a:lnTo>
                <a:lnTo>
                  <a:pt x="6806" y="786989"/>
                </a:lnTo>
                <a:lnTo>
                  <a:pt x="0" y="753110"/>
                </a:lnTo>
                <a:lnTo>
                  <a:pt x="0" y="86868"/>
                </a:lnTo>
                <a:lnTo>
                  <a:pt x="6806" y="52999"/>
                </a:lnTo>
                <a:lnTo>
                  <a:pt x="25390" y="25393"/>
                </a:lnTo>
                <a:lnTo>
                  <a:pt x="52999" y="6807"/>
                </a:lnTo>
                <a:lnTo>
                  <a:pt x="86880" y="0"/>
                </a:lnTo>
                <a:close/>
              </a:path>
            </a:pathLst>
          </a:custGeom>
          <a:ln w="3175">
            <a:solidFill>
              <a:srgbClr val="333333"/>
            </a:solidFill>
          </a:ln>
        </p:spPr>
        <p:txBody>
          <a:bodyPr wrap="square" lIns="0" tIns="0" rIns="0" bIns="0" rtlCol="0"/>
          <a:lstStyle/>
          <a:p>
            <a:endParaRPr lang="en-GB"/>
          </a:p>
        </p:txBody>
      </p:sp>
      <p:sp>
        <p:nvSpPr>
          <p:cNvPr id="271" name="object 50"/>
          <p:cNvSpPr/>
          <p:nvPr/>
        </p:nvSpPr>
        <p:spPr>
          <a:xfrm>
            <a:off x="6672064" y="2708920"/>
            <a:ext cx="864274" cy="175896"/>
          </a:xfrm>
          <a:custGeom>
            <a:avLst/>
            <a:gdLst/>
            <a:ahLst/>
            <a:cxnLst/>
            <a:rect l="l" t="t" r="r" b="b"/>
            <a:pathLst>
              <a:path w="1045210" h="175895">
                <a:moveTo>
                  <a:pt x="0" y="0"/>
                </a:moveTo>
                <a:lnTo>
                  <a:pt x="1044701" y="0"/>
                </a:lnTo>
                <a:lnTo>
                  <a:pt x="1044701" y="175374"/>
                </a:lnTo>
                <a:lnTo>
                  <a:pt x="0" y="175374"/>
                </a:lnTo>
                <a:lnTo>
                  <a:pt x="0" y="0"/>
                </a:lnTo>
                <a:close/>
              </a:path>
            </a:pathLst>
          </a:cu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wrap="square" lIns="0" tIns="0" rIns="0" bIns="0" rtlCol="0"/>
          <a:lstStyle/>
          <a:p>
            <a:endParaRPr lang="en-GB"/>
          </a:p>
        </p:txBody>
      </p:sp>
      <p:sp>
        <p:nvSpPr>
          <p:cNvPr id="272" name="object 52"/>
          <p:cNvSpPr/>
          <p:nvPr/>
        </p:nvSpPr>
        <p:spPr>
          <a:xfrm>
            <a:off x="6494317" y="2619908"/>
            <a:ext cx="292467" cy="353693"/>
          </a:xfrm>
          <a:custGeom>
            <a:avLst/>
            <a:gdLst/>
            <a:ahLst/>
            <a:cxnLst/>
            <a:rect l="l" t="t" r="r" b="b"/>
            <a:pathLst>
              <a:path w="353695" h="353695">
                <a:moveTo>
                  <a:pt x="176720" y="0"/>
                </a:moveTo>
                <a:lnTo>
                  <a:pt x="109102" y="13452"/>
                </a:lnTo>
                <a:lnTo>
                  <a:pt x="51790" y="51765"/>
                </a:lnTo>
                <a:lnTo>
                  <a:pt x="13460" y="109085"/>
                </a:lnTo>
                <a:lnTo>
                  <a:pt x="0" y="176720"/>
                </a:lnTo>
                <a:lnTo>
                  <a:pt x="3429" y="211353"/>
                </a:lnTo>
                <a:lnTo>
                  <a:pt x="29709" y="274757"/>
                </a:lnTo>
                <a:lnTo>
                  <a:pt x="78693" y="323735"/>
                </a:lnTo>
                <a:lnTo>
                  <a:pt x="142087" y="349999"/>
                </a:lnTo>
                <a:lnTo>
                  <a:pt x="176720" y="353428"/>
                </a:lnTo>
                <a:lnTo>
                  <a:pt x="223698" y="347115"/>
                </a:lnTo>
                <a:lnTo>
                  <a:pt x="265911" y="329301"/>
                </a:lnTo>
                <a:lnTo>
                  <a:pt x="301674" y="301669"/>
                </a:lnTo>
                <a:lnTo>
                  <a:pt x="329303" y="265905"/>
                </a:lnTo>
                <a:lnTo>
                  <a:pt x="347116" y="223694"/>
                </a:lnTo>
                <a:lnTo>
                  <a:pt x="353428" y="176720"/>
                </a:lnTo>
                <a:lnTo>
                  <a:pt x="347116" y="129741"/>
                </a:lnTo>
                <a:lnTo>
                  <a:pt x="329303" y="87526"/>
                </a:lnTo>
                <a:lnTo>
                  <a:pt x="301674" y="51760"/>
                </a:lnTo>
                <a:lnTo>
                  <a:pt x="265911" y="24127"/>
                </a:lnTo>
                <a:lnTo>
                  <a:pt x="223698" y="6312"/>
                </a:lnTo>
                <a:lnTo>
                  <a:pt x="176720" y="0"/>
                </a:lnTo>
                <a:close/>
              </a:path>
            </a:pathLst>
          </a:cu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wrap="square" lIns="0" tIns="0" rIns="0" bIns="0" rtlCol="0"/>
          <a:lstStyle/>
          <a:p>
            <a:endParaRPr lang="en-GB" sz="800"/>
          </a:p>
        </p:txBody>
      </p:sp>
      <p:sp>
        <p:nvSpPr>
          <p:cNvPr id="273" name="object 55"/>
          <p:cNvSpPr/>
          <p:nvPr/>
        </p:nvSpPr>
        <p:spPr>
          <a:xfrm>
            <a:off x="6672064" y="3648739"/>
            <a:ext cx="864274" cy="175896"/>
          </a:xfrm>
          <a:custGeom>
            <a:avLst/>
            <a:gdLst/>
            <a:ahLst/>
            <a:cxnLst/>
            <a:rect l="l" t="t" r="r" b="b"/>
            <a:pathLst>
              <a:path w="1045210" h="175895">
                <a:moveTo>
                  <a:pt x="0" y="0"/>
                </a:moveTo>
                <a:lnTo>
                  <a:pt x="1044702" y="0"/>
                </a:lnTo>
                <a:lnTo>
                  <a:pt x="1044702" y="175374"/>
                </a:lnTo>
                <a:lnTo>
                  <a:pt x="0" y="175374"/>
                </a:lnTo>
                <a:lnTo>
                  <a:pt x="0" y="0"/>
                </a:lnTo>
                <a:close/>
              </a:path>
            </a:pathLst>
          </a:custGeom>
          <a:solidFill>
            <a:srgbClr val="FF0000"/>
          </a:solidFill>
          <a:ln>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wrap="square" lIns="0" tIns="0" rIns="0" bIns="0" rtlCol="0"/>
          <a:lstStyle/>
          <a:p>
            <a:endParaRPr lang="en-GB"/>
          </a:p>
        </p:txBody>
      </p:sp>
      <p:sp>
        <p:nvSpPr>
          <p:cNvPr id="274" name="object 73"/>
          <p:cNvSpPr/>
          <p:nvPr/>
        </p:nvSpPr>
        <p:spPr>
          <a:xfrm>
            <a:off x="6494317" y="3559719"/>
            <a:ext cx="292467" cy="353693"/>
          </a:xfrm>
          <a:custGeom>
            <a:avLst/>
            <a:gdLst/>
            <a:ahLst/>
            <a:cxnLst/>
            <a:rect l="l" t="t" r="r" b="b"/>
            <a:pathLst>
              <a:path w="353695" h="353695">
                <a:moveTo>
                  <a:pt x="176720" y="0"/>
                </a:moveTo>
                <a:lnTo>
                  <a:pt x="109102" y="13452"/>
                </a:lnTo>
                <a:lnTo>
                  <a:pt x="51790" y="51765"/>
                </a:lnTo>
                <a:lnTo>
                  <a:pt x="13460" y="109085"/>
                </a:lnTo>
                <a:lnTo>
                  <a:pt x="0" y="176720"/>
                </a:lnTo>
                <a:lnTo>
                  <a:pt x="6314" y="223687"/>
                </a:lnTo>
                <a:lnTo>
                  <a:pt x="24133" y="265893"/>
                </a:lnTo>
                <a:lnTo>
                  <a:pt x="51769" y="301651"/>
                </a:lnTo>
                <a:lnTo>
                  <a:pt x="87537" y="329279"/>
                </a:lnTo>
                <a:lnTo>
                  <a:pt x="129750" y="347091"/>
                </a:lnTo>
                <a:lnTo>
                  <a:pt x="176720" y="353402"/>
                </a:lnTo>
                <a:lnTo>
                  <a:pt x="223698" y="347091"/>
                </a:lnTo>
                <a:lnTo>
                  <a:pt x="265911" y="329279"/>
                </a:lnTo>
                <a:lnTo>
                  <a:pt x="301674" y="301651"/>
                </a:lnTo>
                <a:lnTo>
                  <a:pt x="329303" y="265893"/>
                </a:lnTo>
                <a:lnTo>
                  <a:pt x="347116" y="223687"/>
                </a:lnTo>
                <a:lnTo>
                  <a:pt x="353428" y="176720"/>
                </a:lnTo>
                <a:lnTo>
                  <a:pt x="350003" y="142078"/>
                </a:lnTo>
                <a:lnTo>
                  <a:pt x="323746" y="78670"/>
                </a:lnTo>
                <a:lnTo>
                  <a:pt x="274763" y="29692"/>
                </a:lnTo>
                <a:lnTo>
                  <a:pt x="211355" y="3427"/>
                </a:lnTo>
                <a:lnTo>
                  <a:pt x="176720" y="0"/>
                </a:lnTo>
                <a:close/>
              </a:path>
            </a:pathLst>
          </a:custGeom>
          <a:solidFill>
            <a:srgbClr val="FF0000"/>
          </a:solidFill>
          <a:ln>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wrap="square" lIns="0" tIns="0" rIns="0" bIns="0" rtlCol="0"/>
          <a:lstStyle/>
          <a:p>
            <a:endParaRPr lang="en-GB"/>
          </a:p>
        </p:txBody>
      </p:sp>
      <p:sp>
        <p:nvSpPr>
          <p:cNvPr id="275" name="object 129"/>
          <p:cNvSpPr/>
          <p:nvPr/>
        </p:nvSpPr>
        <p:spPr>
          <a:xfrm>
            <a:off x="7044476" y="2750073"/>
            <a:ext cx="269848" cy="86743"/>
          </a:xfrm>
          <a:prstGeom prst="rect">
            <a:avLst/>
          </a:prstGeom>
          <a:blipFill>
            <a:blip r:embed="rId10" cstate="print"/>
            <a:stretch>
              <a:fillRect/>
            </a:stretch>
          </a:blipFill>
        </p:spPr>
        <p:txBody>
          <a:bodyPr wrap="square" lIns="0" tIns="0" rIns="0" bIns="0" rtlCol="0"/>
          <a:lstStyle/>
          <a:p>
            <a:endParaRPr lang="en-GB" sz="1600"/>
          </a:p>
        </p:txBody>
      </p:sp>
      <p:sp>
        <p:nvSpPr>
          <p:cNvPr id="276" name="object 140"/>
          <p:cNvSpPr/>
          <p:nvPr/>
        </p:nvSpPr>
        <p:spPr>
          <a:xfrm>
            <a:off x="7029828" y="3698247"/>
            <a:ext cx="269852" cy="86746"/>
          </a:xfrm>
          <a:prstGeom prst="rect">
            <a:avLst/>
          </a:prstGeom>
          <a:blipFill>
            <a:blip r:embed="rId11" cstate="print"/>
            <a:stretch>
              <a:fillRect/>
            </a:stretch>
          </a:blipFill>
        </p:spPr>
        <p:txBody>
          <a:bodyPr wrap="square" lIns="0" tIns="0" rIns="0" bIns="0" rtlCol="0"/>
          <a:lstStyle/>
          <a:p>
            <a:endParaRPr lang="en-GB"/>
          </a:p>
        </p:txBody>
      </p:sp>
      <p:sp>
        <p:nvSpPr>
          <p:cNvPr id="281" name="TextBox 280"/>
          <p:cNvSpPr txBox="1"/>
          <p:nvPr/>
        </p:nvSpPr>
        <p:spPr>
          <a:xfrm>
            <a:off x="6456040" y="2708921"/>
            <a:ext cx="432048" cy="200055"/>
          </a:xfrm>
          <a:prstGeom prst="rect">
            <a:avLst/>
          </a:prstGeom>
          <a:noFill/>
        </p:spPr>
        <p:txBody>
          <a:bodyPr wrap="square" rtlCol="0">
            <a:spAutoFit/>
          </a:bodyPr>
          <a:lstStyle/>
          <a:p>
            <a:r>
              <a:rPr lang="en-GB" sz="700" b="1" dirty="0">
                <a:solidFill>
                  <a:schemeClr val="bg1"/>
                </a:solidFill>
              </a:rPr>
              <a:t>  P2T</a:t>
            </a:r>
          </a:p>
        </p:txBody>
      </p:sp>
      <p:cxnSp>
        <p:nvCxnSpPr>
          <p:cNvPr id="285" name="Straight Connector 284"/>
          <p:cNvCxnSpPr/>
          <p:nvPr/>
        </p:nvCxnSpPr>
        <p:spPr>
          <a:xfrm>
            <a:off x="6240016" y="4437112"/>
            <a:ext cx="144016" cy="0"/>
          </a:xfrm>
          <a:prstGeom prst="line">
            <a:avLst/>
          </a:prstGeom>
          <a:ln>
            <a:solidFill>
              <a:srgbClr val="FF0000"/>
            </a:solidFill>
          </a:ln>
        </p:spPr>
        <p:style>
          <a:lnRef idx="2">
            <a:schemeClr val="accent5"/>
          </a:lnRef>
          <a:fillRef idx="0">
            <a:schemeClr val="accent5"/>
          </a:fillRef>
          <a:effectRef idx="1">
            <a:schemeClr val="accent5"/>
          </a:effectRef>
          <a:fontRef idx="minor">
            <a:schemeClr val="tx1"/>
          </a:fontRef>
        </p:style>
      </p:cxnSp>
      <p:sp>
        <p:nvSpPr>
          <p:cNvPr id="282" name="TextBox 281"/>
          <p:cNvSpPr txBox="1"/>
          <p:nvPr/>
        </p:nvSpPr>
        <p:spPr>
          <a:xfrm>
            <a:off x="6435568" y="3645025"/>
            <a:ext cx="432048" cy="200055"/>
          </a:xfrm>
          <a:prstGeom prst="rect">
            <a:avLst/>
          </a:prstGeom>
          <a:noFill/>
        </p:spPr>
        <p:txBody>
          <a:bodyPr wrap="square" rtlCol="0">
            <a:spAutoFit/>
          </a:bodyPr>
          <a:lstStyle/>
          <a:p>
            <a:r>
              <a:rPr lang="en-GB" sz="700" b="1" dirty="0">
                <a:solidFill>
                  <a:schemeClr val="bg1"/>
                </a:solidFill>
              </a:rPr>
              <a:t>P2H2P</a:t>
            </a:r>
          </a:p>
        </p:txBody>
      </p:sp>
      <p:cxnSp>
        <p:nvCxnSpPr>
          <p:cNvPr id="289" name="Straight Connector 288"/>
          <p:cNvCxnSpPr/>
          <p:nvPr/>
        </p:nvCxnSpPr>
        <p:spPr>
          <a:xfrm>
            <a:off x="6384032" y="2564904"/>
            <a:ext cx="0" cy="1872208"/>
          </a:xfrm>
          <a:prstGeom prst="line">
            <a:avLst/>
          </a:prstGeom>
          <a:ln>
            <a:solidFill>
              <a:srgbClr val="FF0000"/>
            </a:solidFill>
          </a:ln>
        </p:spPr>
        <p:style>
          <a:lnRef idx="2">
            <a:schemeClr val="accent5"/>
          </a:lnRef>
          <a:fillRef idx="0">
            <a:schemeClr val="accent5"/>
          </a:fillRef>
          <a:effectRef idx="1">
            <a:schemeClr val="accent5"/>
          </a:effectRef>
          <a:fontRef idx="minor">
            <a:schemeClr val="tx1"/>
          </a:fontRef>
        </p:style>
      </p:cxnSp>
      <p:cxnSp>
        <p:nvCxnSpPr>
          <p:cNvPr id="294" name="Straight Connector 293"/>
          <p:cNvCxnSpPr/>
          <p:nvPr/>
        </p:nvCxnSpPr>
        <p:spPr>
          <a:xfrm>
            <a:off x="6240016" y="2708920"/>
            <a:ext cx="72008" cy="0"/>
          </a:xfrm>
          <a:prstGeom prst="line">
            <a:avLst/>
          </a:prstGeom>
          <a:ln>
            <a:solidFill>
              <a:srgbClr val="FF0000"/>
            </a:solidFill>
          </a:ln>
        </p:spPr>
        <p:style>
          <a:lnRef idx="2">
            <a:schemeClr val="accent3"/>
          </a:lnRef>
          <a:fillRef idx="0">
            <a:schemeClr val="accent3"/>
          </a:fillRef>
          <a:effectRef idx="1">
            <a:schemeClr val="accent3"/>
          </a:effectRef>
          <a:fontRef idx="minor">
            <a:schemeClr val="tx1"/>
          </a:fontRef>
        </p:style>
      </p:cxnSp>
      <p:cxnSp>
        <p:nvCxnSpPr>
          <p:cNvPr id="295" name="Straight Connector 294"/>
          <p:cNvCxnSpPr/>
          <p:nvPr/>
        </p:nvCxnSpPr>
        <p:spPr>
          <a:xfrm>
            <a:off x="6240016" y="3501008"/>
            <a:ext cx="72008" cy="0"/>
          </a:xfrm>
          <a:prstGeom prst="line">
            <a:avLst/>
          </a:prstGeom>
          <a:ln>
            <a:solidFill>
              <a:srgbClr val="FF0000"/>
            </a:solidFill>
          </a:ln>
        </p:spPr>
        <p:style>
          <a:lnRef idx="2">
            <a:schemeClr val="accent3"/>
          </a:lnRef>
          <a:fillRef idx="0">
            <a:schemeClr val="accent3"/>
          </a:fillRef>
          <a:effectRef idx="1">
            <a:schemeClr val="accent3"/>
          </a:effectRef>
          <a:fontRef idx="minor">
            <a:schemeClr val="tx1"/>
          </a:fontRef>
        </p:style>
      </p:cxnSp>
      <p:cxnSp>
        <p:nvCxnSpPr>
          <p:cNvPr id="296" name="Straight Connector 295"/>
          <p:cNvCxnSpPr/>
          <p:nvPr/>
        </p:nvCxnSpPr>
        <p:spPr>
          <a:xfrm>
            <a:off x="6240016" y="4293096"/>
            <a:ext cx="72008" cy="0"/>
          </a:xfrm>
          <a:prstGeom prst="line">
            <a:avLst/>
          </a:prstGeom>
          <a:ln>
            <a:solidFill>
              <a:srgbClr val="FF0000"/>
            </a:solidFill>
          </a:ln>
        </p:spPr>
        <p:style>
          <a:lnRef idx="2">
            <a:schemeClr val="accent3"/>
          </a:lnRef>
          <a:fillRef idx="0">
            <a:schemeClr val="accent3"/>
          </a:fillRef>
          <a:effectRef idx="1">
            <a:schemeClr val="accent3"/>
          </a:effectRef>
          <a:fontRef idx="minor">
            <a:schemeClr val="tx1"/>
          </a:fontRef>
        </p:style>
      </p:cxnSp>
      <p:cxnSp>
        <p:nvCxnSpPr>
          <p:cNvPr id="298" name="Straight Connector 297"/>
          <p:cNvCxnSpPr/>
          <p:nvPr/>
        </p:nvCxnSpPr>
        <p:spPr>
          <a:xfrm>
            <a:off x="6312024" y="2708920"/>
            <a:ext cx="0" cy="1584176"/>
          </a:xfrm>
          <a:prstGeom prst="line">
            <a:avLst/>
          </a:prstGeom>
          <a:ln>
            <a:solidFill>
              <a:srgbClr val="FF0000"/>
            </a:solidFill>
          </a:ln>
        </p:spPr>
        <p:style>
          <a:lnRef idx="2">
            <a:schemeClr val="accent3"/>
          </a:lnRef>
          <a:fillRef idx="0">
            <a:schemeClr val="accent3"/>
          </a:fillRef>
          <a:effectRef idx="1">
            <a:schemeClr val="accent3"/>
          </a:effectRef>
          <a:fontRef idx="minor">
            <a:schemeClr val="tx1"/>
          </a:fontRef>
        </p:style>
      </p:cxnSp>
      <p:sp>
        <p:nvSpPr>
          <p:cNvPr id="311" name="TextBox 310"/>
          <p:cNvSpPr txBox="1"/>
          <p:nvPr/>
        </p:nvSpPr>
        <p:spPr>
          <a:xfrm>
            <a:off x="6528048" y="2420889"/>
            <a:ext cx="1296144" cy="276999"/>
          </a:xfrm>
          <a:prstGeom prst="rect">
            <a:avLst/>
          </a:prstGeom>
          <a:noFill/>
        </p:spPr>
        <p:txBody>
          <a:bodyPr wrap="square" rtlCol="0">
            <a:spAutoFit/>
          </a:bodyPr>
          <a:lstStyle/>
          <a:p>
            <a:pPr algn="ctr"/>
            <a:r>
              <a:rPr lang="en-GB" sz="600" b="1" dirty="0">
                <a:latin typeface="+mj-lt"/>
              </a:rPr>
              <a:t>WP.T1: POWER TO TRANSPORT TRAINING</a:t>
            </a:r>
          </a:p>
        </p:txBody>
      </p:sp>
      <p:sp>
        <p:nvSpPr>
          <p:cNvPr id="312" name="TextBox 311"/>
          <p:cNvSpPr txBox="1"/>
          <p:nvPr/>
        </p:nvSpPr>
        <p:spPr>
          <a:xfrm>
            <a:off x="6672064" y="4421136"/>
            <a:ext cx="864096" cy="276999"/>
          </a:xfrm>
          <a:prstGeom prst="rect">
            <a:avLst/>
          </a:prstGeom>
          <a:noFill/>
        </p:spPr>
        <p:txBody>
          <a:bodyPr wrap="square" rtlCol="0">
            <a:spAutoFit/>
          </a:bodyPr>
          <a:lstStyle/>
          <a:p>
            <a:pPr algn="ctr"/>
            <a:r>
              <a:rPr lang="en-GB" sz="600" b="1" dirty="0">
                <a:latin typeface="+mj-lt"/>
              </a:rPr>
              <a:t>WP.T2: POWER TO H2 TO POWER</a:t>
            </a:r>
          </a:p>
        </p:txBody>
      </p:sp>
      <p:sp>
        <p:nvSpPr>
          <p:cNvPr id="314" name="TextBox 313"/>
          <p:cNvSpPr txBox="1"/>
          <p:nvPr/>
        </p:nvSpPr>
        <p:spPr>
          <a:xfrm>
            <a:off x="6600056" y="2924945"/>
            <a:ext cx="1008112" cy="646331"/>
          </a:xfrm>
          <a:prstGeom prst="rect">
            <a:avLst/>
          </a:prstGeom>
          <a:noFill/>
        </p:spPr>
        <p:txBody>
          <a:bodyPr wrap="square" rtlCol="0">
            <a:spAutoFit/>
          </a:bodyPr>
          <a:lstStyle/>
          <a:p>
            <a:pPr algn="just">
              <a:buFontTx/>
              <a:buChar char="-"/>
            </a:pPr>
            <a:r>
              <a:rPr lang="en-GB" sz="600" b="1" dirty="0"/>
              <a:t> RE, H2, vehicles training courses;</a:t>
            </a:r>
          </a:p>
          <a:p>
            <a:pPr algn="just">
              <a:buFontTx/>
              <a:buChar char="-"/>
            </a:pPr>
            <a:r>
              <a:rPr lang="en-GB" sz="600" b="1" dirty="0"/>
              <a:t>  Web portal for training;</a:t>
            </a:r>
          </a:p>
          <a:p>
            <a:pPr algn="just">
              <a:buFontTx/>
              <a:buChar char="-"/>
            </a:pPr>
            <a:r>
              <a:rPr lang="en-GB" sz="600" b="1" dirty="0"/>
              <a:t>  On-wheel H2 </a:t>
            </a:r>
            <a:r>
              <a:rPr lang="en-GB" sz="600" b="1" dirty="0" err="1"/>
              <a:t>fueler</a:t>
            </a:r>
            <a:r>
              <a:rPr lang="en-GB" sz="600" b="1" dirty="0"/>
              <a:t> for training;</a:t>
            </a:r>
          </a:p>
          <a:p>
            <a:pPr algn="just">
              <a:buFontTx/>
              <a:buChar char="-"/>
            </a:pPr>
            <a:r>
              <a:rPr lang="en-GB" sz="600" b="1" dirty="0"/>
              <a:t>  H2 vehicle for training.</a:t>
            </a:r>
          </a:p>
        </p:txBody>
      </p:sp>
      <p:sp>
        <p:nvSpPr>
          <p:cNvPr id="315" name="TextBox 314"/>
          <p:cNvSpPr txBox="1"/>
          <p:nvPr/>
        </p:nvSpPr>
        <p:spPr>
          <a:xfrm>
            <a:off x="6672064" y="3809513"/>
            <a:ext cx="936104" cy="646331"/>
          </a:xfrm>
          <a:prstGeom prst="rect">
            <a:avLst/>
          </a:prstGeom>
          <a:noFill/>
        </p:spPr>
        <p:txBody>
          <a:bodyPr wrap="square" rtlCol="0">
            <a:spAutoFit/>
          </a:bodyPr>
          <a:lstStyle/>
          <a:p>
            <a:pPr algn="just">
              <a:buFontTx/>
              <a:buChar char="-"/>
            </a:pPr>
            <a:r>
              <a:rPr lang="en-GB" sz="600" b="1" dirty="0"/>
              <a:t>  2050 roadmap;</a:t>
            </a:r>
          </a:p>
          <a:p>
            <a:pPr algn="just">
              <a:buFontTx/>
              <a:buChar char="-"/>
            </a:pPr>
            <a:r>
              <a:rPr lang="en-GB" sz="600" b="1" dirty="0"/>
              <a:t>  H2 Booklets;</a:t>
            </a:r>
          </a:p>
          <a:p>
            <a:pPr algn="just">
              <a:buFontTx/>
              <a:buChar char="-"/>
            </a:pPr>
            <a:r>
              <a:rPr lang="en-GB" sz="600" b="1" dirty="0"/>
              <a:t>  H2 vehicle connected to a property;</a:t>
            </a:r>
          </a:p>
          <a:p>
            <a:pPr algn="just">
              <a:buFontTx/>
              <a:buChar char="-"/>
            </a:pPr>
            <a:r>
              <a:rPr lang="en-GB" sz="600" b="1" dirty="0"/>
              <a:t>  CAPEX &amp; OPEX H2 vehicles applications.</a:t>
            </a:r>
          </a:p>
        </p:txBody>
      </p:sp>
      <p:sp>
        <p:nvSpPr>
          <p:cNvPr id="316" name="object 49"/>
          <p:cNvSpPr/>
          <p:nvPr/>
        </p:nvSpPr>
        <p:spPr>
          <a:xfrm>
            <a:off x="7858272" y="3238680"/>
            <a:ext cx="935757" cy="982408"/>
          </a:xfrm>
          <a:custGeom>
            <a:avLst/>
            <a:gdLst/>
            <a:ahLst/>
            <a:cxnLst/>
            <a:rect l="l" t="t" r="r" b="b"/>
            <a:pathLst>
              <a:path w="1044575" h="840104">
                <a:moveTo>
                  <a:pt x="86880" y="0"/>
                </a:moveTo>
                <a:lnTo>
                  <a:pt x="957135" y="0"/>
                </a:lnTo>
                <a:lnTo>
                  <a:pt x="991009" y="6807"/>
                </a:lnTo>
                <a:lnTo>
                  <a:pt x="1018614" y="25393"/>
                </a:lnTo>
                <a:lnTo>
                  <a:pt x="1037197" y="52999"/>
                </a:lnTo>
                <a:lnTo>
                  <a:pt x="1044003" y="86868"/>
                </a:lnTo>
                <a:lnTo>
                  <a:pt x="1044003" y="753110"/>
                </a:lnTo>
                <a:lnTo>
                  <a:pt x="1037197" y="786989"/>
                </a:lnTo>
                <a:lnTo>
                  <a:pt x="1018614" y="814593"/>
                </a:lnTo>
                <a:lnTo>
                  <a:pt x="991009" y="833173"/>
                </a:lnTo>
                <a:lnTo>
                  <a:pt x="957135" y="839978"/>
                </a:lnTo>
                <a:lnTo>
                  <a:pt x="86880" y="839978"/>
                </a:lnTo>
                <a:lnTo>
                  <a:pt x="52999" y="833173"/>
                </a:lnTo>
                <a:lnTo>
                  <a:pt x="25390" y="814593"/>
                </a:lnTo>
                <a:lnTo>
                  <a:pt x="6806" y="786989"/>
                </a:lnTo>
                <a:lnTo>
                  <a:pt x="0" y="753110"/>
                </a:lnTo>
                <a:lnTo>
                  <a:pt x="0" y="86868"/>
                </a:lnTo>
                <a:lnTo>
                  <a:pt x="6806" y="52999"/>
                </a:lnTo>
                <a:lnTo>
                  <a:pt x="25390" y="25393"/>
                </a:lnTo>
                <a:lnTo>
                  <a:pt x="52999" y="6807"/>
                </a:lnTo>
                <a:lnTo>
                  <a:pt x="86880" y="0"/>
                </a:lnTo>
                <a:close/>
              </a:path>
            </a:pathLst>
          </a:custGeom>
          <a:ln w="3175">
            <a:solidFill>
              <a:srgbClr val="333333"/>
            </a:solidFill>
          </a:ln>
        </p:spPr>
        <p:txBody>
          <a:bodyPr wrap="square" lIns="0" tIns="0" rIns="0" bIns="0" rtlCol="0"/>
          <a:lstStyle/>
          <a:p>
            <a:endParaRPr lang="en-GB"/>
          </a:p>
        </p:txBody>
      </p:sp>
      <p:sp>
        <p:nvSpPr>
          <p:cNvPr id="317" name="object 50"/>
          <p:cNvSpPr/>
          <p:nvPr/>
        </p:nvSpPr>
        <p:spPr>
          <a:xfrm>
            <a:off x="7857924" y="3229981"/>
            <a:ext cx="864274" cy="175896"/>
          </a:xfrm>
          <a:custGeom>
            <a:avLst/>
            <a:gdLst/>
            <a:ahLst/>
            <a:cxnLst/>
            <a:rect l="l" t="t" r="r" b="b"/>
            <a:pathLst>
              <a:path w="1045210" h="175895">
                <a:moveTo>
                  <a:pt x="0" y="0"/>
                </a:moveTo>
                <a:lnTo>
                  <a:pt x="1044701" y="0"/>
                </a:lnTo>
                <a:lnTo>
                  <a:pt x="1044701" y="175374"/>
                </a:lnTo>
                <a:lnTo>
                  <a:pt x="0" y="175374"/>
                </a:lnTo>
                <a:lnTo>
                  <a:pt x="0" y="0"/>
                </a:lnTo>
                <a:close/>
              </a:path>
            </a:pathLst>
          </a:custGeom>
          <a:solidFill>
            <a:srgbClr val="00B050"/>
          </a:solidFill>
          <a:ln>
            <a:solidFill>
              <a:schemeClr val="accent3">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wrap="square" lIns="0" tIns="0" rIns="0" bIns="0" rtlCol="0"/>
          <a:lstStyle/>
          <a:p>
            <a:endParaRPr lang="en-GB"/>
          </a:p>
        </p:txBody>
      </p:sp>
      <p:sp>
        <p:nvSpPr>
          <p:cNvPr id="319" name="TextBox 318"/>
          <p:cNvSpPr txBox="1"/>
          <p:nvPr/>
        </p:nvSpPr>
        <p:spPr>
          <a:xfrm>
            <a:off x="7608168" y="3212977"/>
            <a:ext cx="432048" cy="200055"/>
          </a:xfrm>
          <a:prstGeom prst="rect">
            <a:avLst/>
          </a:prstGeom>
          <a:noFill/>
        </p:spPr>
        <p:txBody>
          <a:bodyPr wrap="square" rtlCol="0">
            <a:spAutoFit/>
          </a:bodyPr>
          <a:lstStyle/>
          <a:p>
            <a:r>
              <a:rPr lang="en-GB" sz="700" b="1">
                <a:solidFill>
                  <a:schemeClr val="bg1"/>
                </a:solidFill>
              </a:rPr>
              <a:t>   LTE</a:t>
            </a:r>
          </a:p>
        </p:txBody>
      </p:sp>
      <p:sp>
        <p:nvSpPr>
          <p:cNvPr id="320" name="TextBox 319"/>
          <p:cNvSpPr txBox="1"/>
          <p:nvPr/>
        </p:nvSpPr>
        <p:spPr>
          <a:xfrm>
            <a:off x="7824192" y="3429000"/>
            <a:ext cx="1008112" cy="738664"/>
          </a:xfrm>
          <a:prstGeom prst="rect">
            <a:avLst/>
          </a:prstGeom>
          <a:noFill/>
        </p:spPr>
        <p:txBody>
          <a:bodyPr wrap="square" rtlCol="0">
            <a:spAutoFit/>
          </a:bodyPr>
          <a:lstStyle/>
          <a:p>
            <a:pPr algn="just">
              <a:buFontTx/>
              <a:buChar char="-"/>
            </a:pPr>
            <a:r>
              <a:rPr lang="en-GB" sz="600" b="1" dirty="0"/>
              <a:t>  Training courses : REH2 integration, H2  transport and H2 technologies;</a:t>
            </a:r>
          </a:p>
          <a:p>
            <a:pPr algn="just">
              <a:buFontTx/>
              <a:buChar char="-"/>
            </a:pPr>
            <a:r>
              <a:rPr lang="en-GB" sz="600" b="1" dirty="0"/>
              <a:t>  Decision Support Tool (DST) with technical and financial models;</a:t>
            </a:r>
          </a:p>
          <a:p>
            <a:pPr algn="just">
              <a:buFontTx/>
              <a:buChar char="-"/>
            </a:pPr>
            <a:r>
              <a:rPr lang="en-GB" sz="600" b="1" dirty="0"/>
              <a:t> 2050 NWE H2 Vision.</a:t>
            </a:r>
          </a:p>
        </p:txBody>
      </p:sp>
      <p:sp>
        <p:nvSpPr>
          <p:cNvPr id="322" name="TextBox 321"/>
          <p:cNvSpPr txBox="1"/>
          <p:nvPr/>
        </p:nvSpPr>
        <p:spPr>
          <a:xfrm>
            <a:off x="7929932" y="3229982"/>
            <a:ext cx="864096" cy="200055"/>
          </a:xfrm>
          <a:prstGeom prst="rect">
            <a:avLst/>
          </a:prstGeom>
          <a:solidFill>
            <a:schemeClr val="accent6">
              <a:lumMod val="75000"/>
            </a:schemeClr>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GB" sz="700" b="1" dirty="0">
                <a:solidFill>
                  <a:schemeClr val="bg1"/>
                </a:solidFill>
              </a:rPr>
              <a:t> Final deliverables</a:t>
            </a:r>
          </a:p>
        </p:txBody>
      </p:sp>
      <p:sp>
        <p:nvSpPr>
          <p:cNvPr id="318" name="object 52"/>
          <p:cNvSpPr/>
          <p:nvPr/>
        </p:nvSpPr>
        <p:spPr>
          <a:xfrm>
            <a:off x="7680177" y="3140969"/>
            <a:ext cx="292467" cy="353693"/>
          </a:xfrm>
          <a:custGeom>
            <a:avLst/>
            <a:gdLst/>
            <a:ahLst/>
            <a:cxnLst/>
            <a:rect l="l" t="t" r="r" b="b"/>
            <a:pathLst>
              <a:path w="353695" h="353695">
                <a:moveTo>
                  <a:pt x="176720" y="0"/>
                </a:moveTo>
                <a:lnTo>
                  <a:pt x="109102" y="13452"/>
                </a:lnTo>
                <a:lnTo>
                  <a:pt x="51790" y="51765"/>
                </a:lnTo>
                <a:lnTo>
                  <a:pt x="13460" y="109085"/>
                </a:lnTo>
                <a:lnTo>
                  <a:pt x="0" y="176720"/>
                </a:lnTo>
                <a:lnTo>
                  <a:pt x="3429" y="211353"/>
                </a:lnTo>
                <a:lnTo>
                  <a:pt x="29709" y="274757"/>
                </a:lnTo>
                <a:lnTo>
                  <a:pt x="78693" y="323735"/>
                </a:lnTo>
                <a:lnTo>
                  <a:pt x="142087" y="349999"/>
                </a:lnTo>
                <a:lnTo>
                  <a:pt x="176720" y="353428"/>
                </a:lnTo>
                <a:lnTo>
                  <a:pt x="223698" y="347115"/>
                </a:lnTo>
                <a:lnTo>
                  <a:pt x="265911" y="329301"/>
                </a:lnTo>
                <a:lnTo>
                  <a:pt x="301674" y="301669"/>
                </a:lnTo>
                <a:lnTo>
                  <a:pt x="329303" y="265905"/>
                </a:lnTo>
                <a:lnTo>
                  <a:pt x="347116" y="223694"/>
                </a:lnTo>
                <a:lnTo>
                  <a:pt x="353428" y="176720"/>
                </a:lnTo>
                <a:lnTo>
                  <a:pt x="347116" y="129741"/>
                </a:lnTo>
                <a:lnTo>
                  <a:pt x="329303" y="87526"/>
                </a:lnTo>
                <a:lnTo>
                  <a:pt x="301674" y="51760"/>
                </a:lnTo>
                <a:lnTo>
                  <a:pt x="265911" y="24127"/>
                </a:lnTo>
                <a:lnTo>
                  <a:pt x="223698" y="6312"/>
                </a:lnTo>
                <a:lnTo>
                  <a:pt x="176720" y="0"/>
                </a:lnTo>
                <a:close/>
              </a:path>
            </a:pathLst>
          </a:custGeom>
          <a:solidFill>
            <a:schemeClr val="accent6">
              <a:lumMod val="75000"/>
            </a:schemeClr>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lstStyle/>
          <a:p>
            <a:endParaRPr lang="en-GB" sz="800"/>
          </a:p>
        </p:txBody>
      </p:sp>
      <p:sp>
        <p:nvSpPr>
          <p:cNvPr id="323" name="TextBox 322"/>
          <p:cNvSpPr txBox="1"/>
          <p:nvPr/>
        </p:nvSpPr>
        <p:spPr>
          <a:xfrm>
            <a:off x="7608168" y="3212977"/>
            <a:ext cx="432048" cy="200055"/>
          </a:xfrm>
          <a:prstGeom prst="rect">
            <a:avLst/>
          </a:prstGeom>
          <a:noFill/>
        </p:spPr>
        <p:txBody>
          <a:bodyPr wrap="square" rtlCol="0">
            <a:spAutoFit/>
          </a:bodyPr>
          <a:lstStyle/>
          <a:p>
            <a:r>
              <a:rPr lang="en-GB" sz="700" b="1">
                <a:solidFill>
                  <a:schemeClr val="bg1"/>
                </a:solidFill>
              </a:rPr>
              <a:t>    LTE</a:t>
            </a:r>
          </a:p>
        </p:txBody>
      </p:sp>
      <p:cxnSp>
        <p:nvCxnSpPr>
          <p:cNvPr id="324" name="Straight Connector 323"/>
          <p:cNvCxnSpPr/>
          <p:nvPr/>
        </p:nvCxnSpPr>
        <p:spPr>
          <a:xfrm>
            <a:off x="7536160" y="3140968"/>
            <a:ext cx="72008" cy="0"/>
          </a:xfrm>
          <a:prstGeom prst="line">
            <a:avLst/>
          </a:prstGeom>
          <a:ln>
            <a:solidFill>
              <a:schemeClr val="accent6">
                <a:lumMod val="75000"/>
              </a:schemeClr>
            </a:solidFill>
          </a:ln>
        </p:spPr>
        <p:style>
          <a:lnRef idx="2">
            <a:schemeClr val="accent2"/>
          </a:lnRef>
          <a:fillRef idx="0">
            <a:schemeClr val="accent2"/>
          </a:fillRef>
          <a:effectRef idx="1">
            <a:schemeClr val="accent2"/>
          </a:effectRef>
          <a:fontRef idx="minor">
            <a:schemeClr val="tx1"/>
          </a:fontRef>
        </p:style>
      </p:cxnSp>
      <p:cxnSp>
        <p:nvCxnSpPr>
          <p:cNvPr id="325" name="Straight Connector 324"/>
          <p:cNvCxnSpPr/>
          <p:nvPr/>
        </p:nvCxnSpPr>
        <p:spPr>
          <a:xfrm>
            <a:off x="7536160" y="3933056"/>
            <a:ext cx="72008" cy="0"/>
          </a:xfrm>
          <a:prstGeom prst="line">
            <a:avLst/>
          </a:prstGeom>
          <a:ln>
            <a:solidFill>
              <a:schemeClr val="accent6">
                <a:lumMod val="75000"/>
              </a:schemeClr>
            </a:solidFill>
          </a:ln>
        </p:spPr>
        <p:style>
          <a:lnRef idx="2">
            <a:schemeClr val="accent2"/>
          </a:lnRef>
          <a:fillRef idx="0">
            <a:schemeClr val="accent2"/>
          </a:fillRef>
          <a:effectRef idx="1">
            <a:schemeClr val="accent2"/>
          </a:effectRef>
          <a:fontRef idx="minor">
            <a:schemeClr val="tx1"/>
          </a:fontRef>
        </p:style>
      </p:cxnSp>
      <p:cxnSp>
        <p:nvCxnSpPr>
          <p:cNvPr id="326" name="Straight Connector 325"/>
          <p:cNvCxnSpPr/>
          <p:nvPr/>
        </p:nvCxnSpPr>
        <p:spPr>
          <a:xfrm>
            <a:off x="7608168" y="3140968"/>
            <a:ext cx="0" cy="792088"/>
          </a:xfrm>
          <a:prstGeom prst="line">
            <a:avLst/>
          </a:prstGeom>
          <a:ln>
            <a:solidFill>
              <a:schemeClr val="accent6">
                <a:lumMod val="75000"/>
              </a:schemeClr>
            </a:solidFill>
          </a:ln>
        </p:spPr>
        <p:style>
          <a:lnRef idx="2">
            <a:schemeClr val="accent2"/>
          </a:lnRef>
          <a:fillRef idx="0">
            <a:schemeClr val="accent2"/>
          </a:fillRef>
          <a:effectRef idx="1">
            <a:schemeClr val="accent2"/>
          </a:effectRef>
          <a:fontRef idx="minor">
            <a:schemeClr val="tx1"/>
          </a:fontRef>
        </p:style>
      </p:cxnSp>
      <p:sp>
        <p:nvSpPr>
          <p:cNvPr id="333" name="TextBox 332"/>
          <p:cNvSpPr txBox="1"/>
          <p:nvPr/>
        </p:nvSpPr>
        <p:spPr>
          <a:xfrm>
            <a:off x="7824192" y="2924945"/>
            <a:ext cx="1080120" cy="276999"/>
          </a:xfrm>
          <a:prstGeom prst="rect">
            <a:avLst/>
          </a:prstGeom>
          <a:noFill/>
        </p:spPr>
        <p:txBody>
          <a:bodyPr wrap="square" rtlCol="0">
            <a:spAutoFit/>
          </a:bodyPr>
          <a:lstStyle/>
          <a:p>
            <a:pPr algn="ctr"/>
            <a:r>
              <a:rPr lang="en-GB" sz="600" b="1" dirty="0">
                <a:latin typeface="+mj-lt"/>
              </a:rPr>
              <a:t>WP.LTE: LONG </a:t>
            </a:r>
          </a:p>
          <a:p>
            <a:pPr algn="ctr"/>
            <a:r>
              <a:rPr lang="en-GB" sz="600" b="1" dirty="0">
                <a:latin typeface="+mj-lt"/>
              </a:rPr>
              <a:t>TERM EFFECTS</a:t>
            </a:r>
          </a:p>
        </p:txBody>
      </p:sp>
      <p:sp>
        <p:nvSpPr>
          <p:cNvPr id="277" name="Right Arrow 276"/>
          <p:cNvSpPr/>
          <p:nvPr/>
        </p:nvSpPr>
        <p:spPr>
          <a:xfrm>
            <a:off x="5170488" y="4437112"/>
            <a:ext cx="133424" cy="144016"/>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8" name="Right Arrow 287"/>
          <p:cNvSpPr/>
          <p:nvPr/>
        </p:nvSpPr>
        <p:spPr>
          <a:xfrm>
            <a:off x="5159896" y="3501008"/>
            <a:ext cx="144016" cy="144016"/>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2" descr="C:\Users\user\Desktop\images.png"/>
          <p:cNvPicPr>
            <a:picLocks noChangeAspect="1" noChangeArrowheads="1"/>
          </p:cNvPicPr>
          <p:nvPr/>
        </p:nvPicPr>
        <p:blipFill>
          <a:blip r:embed="rId12" cstate="print"/>
          <a:srcRect/>
          <a:stretch>
            <a:fillRect/>
          </a:stretch>
        </p:blipFill>
        <p:spPr bwMode="auto">
          <a:xfrm flipH="1">
            <a:off x="4655840" y="3356992"/>
            <a:ext cx="373688" cy="373688"/>
          </a:xfrm>
          <a:prstGeom prst="rect">
            <a:avLst/>
          </a:prstGeom>
          <a:noFill/>
        </p:spPr>
      </p:pic>
      <p:pic>
        <p:nvPicPr>
          <p:cNvPr id="3" name="Picture 2" descr="Immagine correlata"/>
          <p:cNvPicPr>
            <a:picLocks noChangeAspect="1" noChangeArrowheads="1"/>
          </p:cNvPicPr>
          <p:nvPr/>
        </p:nvPicPr>
        <p:blipFill>
          <a:blip r:embed="rId13" cstate="print"/>
          <a:srcRect/>
          <a:stretch>
            <a:fillRect/>
          </a:stretch>
        </p:blipFill>
        <p:spPr bwMode="auto">
          <a:xfrm>
            <a:off x="4511824" y="2348881"/>
            <a:ext cx="720080" cy="263527"/>
          </a:xfrm>
          <a:prstGeom prst="rect">
            <a:avLst/>
          </a:prstGeom>
          <a:noFill/>
        </p:spPr>
      </p:pic>
      <p:sp>
        <p:nvSpPr>
          <p:cNvPr id="280" name="Right Arrow 279"/>
          <p:cNvSpPr/>
          <p:nvPr/>
        </p:nvSpPr>
        <p:spPr>
          <a:xfrm>
            <a:off x="5159896" y="2420888"/>
            <a:ext cx="144016" cy="144016"/>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Right Arrow 105"/>
          <p:cNvSpPr/>
          <p:nvPr/>
        </p:nvSpPr>
        <p:spPr>
          <a:xfrm>
            <a:off x="3431704" y="3501008"/>
            <a:ext cx="144016" cy="144016"/>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TextBox 108"/>
          <p:cNvSpPr txBox="1"/>
          <p:nvPr/>
        </p:nvSpPr>
        <p:spPr>
          <a:xfrm>
            <a:off x="3359696" y="2060849"/>
            <a:ext cx="2376264" cy="200055"/>
          </a:xfrm>
          <a:prstGeom prst="rect">
            <a:avLst/>
          </a:prstGeom>
          <a:noFill/>
        </p:spPr>
        <p:txBody>
          <a:bodyPr wrap="square" rtlCol="0">
            <a:spAutoFit/>
          </a:bodyPr>
          <a:lstStyle/>
          <a:p>
            <a:pPr algn="ctr"/>
            <a:r>
              <a:rPr lang="en-GB" sz="700" b="1" dirty="0">
                <a:latin typeface="+mj-lt"/>
              </a:rPr>
              <a:t>                        </a:t>
            </a:r>
            <a:r>
              <a:rPr lang="en-GB" sz="600" b="1" dirty="0">
                <a:latin typeface="+mj-lt"/>
              </a:rPr>
              <a:t>Route 1: </a:t>
            </a:r>
            <a:r>
              <a:rPr lang="en-GB" sz="600" b="1" dirty="0" err="1">
                <a:latin typeface="+mj-lt"/>
              </a:rPr>
              <a:t>SMARTfuel</a:t>
            </a:r>
            <a:r>
              <a:rPr lang="en-GB" sz="600" b="1" dirty="0">
                <a:latin typeface="+mj-lt"/>
              </a:rPr>
              <a:t> (WP.I1)</a:t>
            </a:r>
          </a:p>
        </p:txBody>
      </p:sp>
      <p:pic>
        <p:nvPicPr>
          <p:cNvPr id="102" name="Picture 2" descr="Z:\00-Projects\logo.png"/>
          <p:cNvPicPr>
            <a:picLocks noChangeAspect="1" noChangeArrowheads="1"/>
          </p:cNvPicPr>
          <p:nvPr/>
        </p:nvPicPr>
        <p:blipFill>
          <a:blip r:embed="rId14" cstate="print"/>
          <a:srcRect/>
          <a:stretch>
            <a:fillRect/>
          </a:stretch>
        </p:blipFill>
        <p:spPr bwMode="auto">
          <a:xfrm>
            <a:off x="3935760" y="3501009"/>
            <a:ext cx="144016" cy="131031"/>
          </a:xfrm>
          <a:prstGeom prst="rect">
            <a:avLst/>
          </a:prstGeom>
          <a:noFill/>
        </p:spPr>
      </p:pic>
      <p:sp>
        <p:nvSpPr>
          <p:cNvPr id="114" name="Right Arrow 113"/>
          <p:cNvSpPr/>
          <p:nvPr/>
        </p:nvSpPr>
        <p:spPr>
          <a:xfrm>
            <a:off x="4511824" y="3501008"/>
            <a:ext cx="144016" cy="144016"/>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Right Arrow 114"/>
          <p:cNvSpPr/>
          <p:nvPr/>
        </p:nvSpPr>
        <p:spPr>
          <a:xfrm rot="2895244">
            <a:off x="4074306" y="4130811"/>
            <a:ext cx="413448" cy="170516"/>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object 58"/>
          <p:cNvSpPr/>
          <p:nvPr/>
        </p:nvSpPr>
        <p:spPr>
          <a:xfrm>
            <a:off x="6168008" y="1268760"/>
            <a:ext cx="2160240" cy="175260"/>
          </a:xfrm>
          <a:custGeom>
            <a:avLst/>
            <a:gdLst/>
            <a:ahLst/>
            <a:cxnLst/>
            <a:rect l="l" t="t" r="r" b="b"/>
            <a:pathLst>
              <a:path w="1683384" h="175260">
                <a:moveTo>
                  <a:pt x="0" y="0"/>
                </a:moveTo>
                <a:lnTo>
                  <a:pt x="1682851" y="0"/>
                </a:lnTo>
                <a:lnTo>
                  <a:pt x="1682851" y="174828"/>
                </a:lnTo>
                <a:lnTo>
                  <a:pt x="0" y="174828"/>
                </a:lnTo>
                <a:lnTo>
                  <a:pt x="0" y="0"/>
                </a:lnTo>
                <a:close/>
              </a:path>
            </a:pathLst>
          </a:custGeom>
          <a:solidFill>
            <a:srgbClr val="0070C0"/>
          </a:solidFill>
        </p:spPr>
        <p:txBody>
          <a:bodyPr wrap="square" lIns="0" tIns="0" rIns="0" bIns="0" rtlCol="0"/>
          <a:lstStyle/>
          <a:p>
            <a:endParaRPr lang="en-GB"/>
          </a:p>
        </p:txBody>
      </p:sp>
      <p:sp>
        <p:nvSpPr>
          <p:cNvPr id="141" name="TextBox 140"/>
          <p:cNvSpPr txBox="1"/>
          <p:nvPr/>
        </p:nvSpPr>
        <p:spPr>
          <a:xfrm>
            <a:off x="6096000" y="1268760"/>
            <a:ext cx="2232248" cy="215444"/>
          </a:xfrm>
          <a:prstGeom prst="rect">
            <a:avLst/>
          </a:prstGeom>
          <a:noFill/>
        </p:spPr>
        <p:txBody>
          <a:bodyPr wrap="square" rtlCol="0">
            <a:spAutoFit/>
          </a:bodyPr>
          <a:lstStyle/>
          <a:p>
            <a:r>
              <a:rPr lang="en-GB" sz="800" b="1" dirty="0">
                <a:solidFill>
                  <a:schemeClr val="bg1"/>
                </a:solidFill>
                <a:latin typeface="Arial" pitchFamily="34" charset="0"/>
                <a:cs typeface="Arial" pitchFamily="34" charset="0"/>
              </a:rPr>
              <a:t>     Communication Work Package (WP.C)</a:t>
            </a:r>
          </a:p>
        </p:txBody>
      </p:sp>
      <p:sp>
        <p:nvSpPr>
          <p:cNvPr id="143" name="object 58"/>
          <p:cNvSpPr/>
          <p:nvPr/>
        </p:nvSpPr>
        <p:spPr>
          <a:xfrm>
            <a:off x="3431704" y="1124744"/>
            <a:ext cx="2160240" cy="175260"/>
          </a:xfrm>
          <a:custGeom>
            <a:avLst/>
            <a:gdLst/>
            <a:ahLst/>
            <a:cxnLst/>
            <a:rect l="l" t="t" r="r" b="b"/>
            <a:pathLst>
              <a:path w="1683384" h="175260">
                <a:moveTo>
                  <a:pt x="0" y="0"/>
                </a:moveTo>
                <a:lnTo>
                  <a:pt x="1682851" y="0"/>
                </a:lnTo>
                <a:lnTo>
                  <a:pt x="1682851" y="174828"/>
                </a:lnTo>
                <a:lnTo>
                  <a:pt x="0" y="174828"/>
                </a:lnTo>
                <a:lnTo>
                  <a:pt x="0" y="0"/>
                </a:lnTo>
                <a:close/>
              </a:path>
            </a:pathLst>
          </a:custGeom>
          <a:solidFill>
            <a:srgbClr val="0070C0"/>
          </a:solidFill>
        </p:spPr>
        <p:txBody>
          <a:bodyPr wrap="square" lIns="0" tIns="0" rIns="0" bIns="0" rtlCol="0"/>
          <a:lstStyle/>
          <a:p>
            <a:endParaRPr lang="en-GB"/>
          </a:p>
        </p:txBody>
      </p:sp>
      <p:sp>
        <p:nvSpPr>
          <p:cNvPr id="144" name="TextBox 143"/>
          <p:cNvSpPr txBox="1"/>
          <p:nvPr/>
        </p:nvSpPr>
        <p:spPr>
          <a:xfrm>
            <a:off x="3359696" y="1124744"/>
            <a:ext cx="2232248" cy="215444"/>
          </a:xfrm>
          <a:prstGeom prst="rect">
            <a:avLst/>
          </a:prstGeom>
          <a:noFill/>
        </p:spPr>
        <p:txBody>
          <a:bodyPr wrap="square" rtlCol="0">
            <a:spAutoFit/>
          </a:bodyPr>
          <a:lstStyle/>
          <a:p>
            <a:r>
              <a:rPr lang="en-GB" sz="800" b="1" dirty="0">
                <a:solidFill>
                  <a:schemeClr val="bg1"/>
                </a:solidFill>
                <a:latin typeface="Arial" pitchFamily="34" charset="0"/>
                <a:cs typeface="Arial" pitchFamily="34" charset="0"/>
              </a:rPr>
              <a:t>        Management Work Package (WP.M)</a:t>
            </a:r>
          </a:p>
        </p:txBody>
      </p:sp>
      <p:sp>
        <p:nvSpPr>
          <p:cNvPr id="93" name="object 290"/>
          <p:cNvSpPr/>
          <p:nvPr/>
        </p:nvSpPr>
        <p:spPr>
          <a:xfrm>
            <a:off x="2927648" y="2636912"/>
            <a:ext cx="432048" cy="432048"/>
          </a:xfrm>
          <a:prstGeom prst="rect">
            <a:avLst/>
          </a:prstGeom>
          <a:blipFill>
            <a:blip r:embed="rId15" cstate="print"/>
            <a:stretch>
              <a:fillRect/>
            </a:stretch>
          </a:blipFill>
        </p:spPr>
        <p:txBody>
          <a:bodyPr wrap="square" lIns="0" tIns="0" rIns="0" bIns="0" rtlCol="0"/>
          <a:lstStyle/>
          <a:p>
            <a:endParaRPr lang="en-GB"/>
          </a:p>
        </p:txBody>
      </p:sp>
      <p:sp>
        <p:nvSpPr>
          <p:cNvPr id="94" name="TextBox 93"/>
          <p:cNvSpPr txBox="1"/>
          <p:nvPr/>
        </p:nvSpPr>
        <p:spPr>
          <a:xfrm>
            <a:off x="2567608" y="2348880"/>
            <a:ext cx="1152128" cy="184666"/>
          </a:xfrm>
          <a:prstGeom prst="rect">
            <a:avLst/>
          </a:prstGeom>
          <a:noFill/>
        </p:spPr>
        <p:txBody>
          <a:bodyPr wrap="square" rtlCol="0">
            <a:spAutoFit/>
          </a:bodyPr>
          <a:lstStyle/>
          <a:p>
            <a:pPr algn="ctr"/>
            <a:r>
              <a:rPr lang="en-GB" sz="600" b="1" dirty="0"/>
              <a:t>Renewable grid</a:t>
            </a:r>
          </a:p>
        </p:txBody>
      </p:sp>
      <p:pic>
        <p:nvPicPr>
          <p:cNvPr id="95" name="Picture 2"/>
          <p:cNvPicPr>
            <a:picLocks noChangeAspect="1" noChangeArrowheads="1"/>
          </p:cNvPicPr>
          <p:nvPr/>
        </p:nvPicPr>
        <p:blipFill>
          <a:blip r:embed="rId16" cstate="print"/>
          <a:srcRect/>
          <a:stretch>
            <a:fillRect/>
          </a:stretch>
        </p:blipFill>
        <p:spPr bwMode="auto">
          <a:xfrm>
            <a:off x="2927648" y="3645024"/>
            <a:ext cx="432048" cy="338632"/>
          </a:xfrm>
          <a:prstGeom prst="rect">
            <a:avLst/>
          </a:prstGeom>
          <a:noFill/>
          <a:ln w="9525">
            <a:noFill/>
            <a:miter lim="800000"/>
            <a:headEnd/>
            <a:tailEnd/>
          </a:ln>
        </p:spPr>
      </p:pic>
      <p:pic>
        <p:nvPicPr>
          <p:cNvPr id="97" name="Picture 3" descr="Z:\00-Projects\Wind.png"/>
          <p:cNvPicPr>
            <a:picLocks noChangeAspect="1" noChangeArrowheads="1"/>
          </p:cNvPicPr>
          <p:nvPr/>
        </p:nvPicPr>
        <p:blipFill>
          <a:blip r:embed="rId17" cstate="print"/>
          <a:srcRect/>
          <a:stretch>
            <a:fillRect/>
          </a:stretch>
        </p:blipFill>
        <p:spPr bwMode="auto">
          <a:xfrm>
            <a:off x="2927648" y="3140968"/>
            <a:ext cx="409962" cy="495142"/>
          </a:xfrm>
          <a:prstGeom prst="rect">
            <a:avLst/>
          </a:prstGeom>
          <a:noFill/>
        </p:spPr>
      </p:pic>
      <p:pic>
        <p:nvPicPr>
          <p:cNvPr id="98" name="Picture 7"/>
          <p:cNvPicPr>
            <a:picLocks noChangeAspect="1" noChangeArrowheads="1"/>
          </p:cNvPicPr>
          <p:nvPr/>
        </p:nvPicPr>
        <p:blipFill>
          <a:blip r:embed="rId18" cstate="print">
            <a:duotone>
              <a:prstClr val="black"/>
              <a:srgbClr val="00B0F0">
                <a:tint val="45000"/>
                <a:satMod val="400000"/>
              </a:srgbClr>
            </a:duotone>
          </a:blip>
          <a:srcRect/>
          <a:stretch>
            <a:fillRect/>
          </a:stretch>
        </p:blipFill>
        <p:spPr bwMode="auto">
          <a:xfrm>
            <a:off x="2927648" y="4077073"/>
            <a:ext cx="422620" cy="359353"/>
          </a:xfrm>
          <a:prstGeom prst="rect">
            <a:avLst/>
          </a:prstGeom>
          <a:solidFill>
            <a:srgbClr val="00B0F0"/>
          </a:solidFill>
          <a:ln w="9525">
            <a:noFill/>
            <a:miter lim="800000"/>
            <a:headEnd/>
            <a:tailEnd/>
          </a:ln>
        </p:spPr>
      </p:pic>
      <p:pic>
        <p:nvPicPr>
          <p:cNvPr id="100" name="Picture 99"/>
          <p:cNvPicPr>
            <a:picLocks noChangeAspect="1"/>
          </p:cNvPicPr>
          <p:nvPr/>
        </p:nvPicPr>
        <p:blipFill>
          <a:blip r:embed="rId19"/>
          <a:stretch>
            <a:fillRect/>
          </a:stretch>
        </p:blipFill>
        <p:spPr>
          <a:xfrm>
            <a:off x="1980585" y="6004025"/>
            <a:ext cx="1414395" cy="615749"/>
          </a:xfrm>
          <a:prstGeom prst="rect">
            <a:avLst/>
          </a:prstGeom>
        </p:spPr>
      </p:pic>
    </p:spTree>
    <p:extLst>
      <p:ext uri="{BB962C8B-B14F-4D97-AF65-F5344CB8AC3E}">
        <p14:creationId xmlns:p14="http://schemas.microsoft.com/office/powerpoint/2010/main" val="616313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GenComm Animation</a:t>
            </a:r>
            <a:endParaRPr lang="en-GB" dirty="0"/>
          </a:p>
        </p:txBody>
      </p:sp>
      <p:sp>
        <p:nvSpPr>
          <p:cNvPr id="3" name="Subtitle 2"/>
          <p:cNvSpPr>
            <a:spLocks noGrp="1"/>
          </p:cNvSpPr>
          <p:nvPr>
            <p:ph type="subTitle" idx="1"/>
          </p:nvPr>
        </p:nvSpPr>
        <p:spPr/>
        <p:txBody>
          <a:bodyPr/>
          <a:lstStyle/>
          <a:p>
            <a:r>
              <a:rPr lang="en-GB" dirty="0">
                <a:hlinkClick r:id="rId2" tooltip="https://vimeo.com/366993950/91cafb0bb6"/>
              </a:rPr>
              <a:t>https://vimeo.com/366993950/91cafb0bb6</a:t>
            </a:r>
            <a:endParaRPr lang="en-GB" dirty="0"/>
          </a:p>
          <a:p>
            <a:endParaRPr lang="en-GB" dirty="0"/>
          </a:p>
        </p:txBody>
      </p:sp>
      <p:sp>
        <p:nvSpPr>
          <p:cNvPr id="4" name="Slide Number Placeholder 3"/>
          <p:cNvSpPr>
            <a:spLocks noGrp="1"/>
          </p:cNvSpPr>
          <p:nvPr>
            <p:ph type="sldNum" sz="quarter" idx="12"/>
          </p:nvPr>
        </p:nvSpPr>
        <p:spPr/>
        <p:txBody>
          <a:bodyPr/>
          <a:lstStyle/>
          <a:p>
            <a:fld id="{E87D083B-FAF2-5643-A9FC-521FAB15583B}" type="slidenum">
              <a:rPr lang="en-GB" smtClean="0"/>
              <a:t>2</a:t>
            </a:fld>
            <a:endParaRPr lang="en-GB"/>
          </a:p>
        </p:txBody>
      </p:sp>
    </p:spTree>
    <p:extLst>
      <p:ext uri="{BB962C8B-B14F-4D97-AF65-F5344CB8AC3E}">
        <p14:creationId xmlns:p14="http://schemas.microsoft.com/office/powerpoint/2010/main" val="25750305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6081" y="500063"/>
            <a:ext cx="7886700" cy="1325563"/>
          </a:xfrm>
        </p:spPr>
        <p:txBody>
          <a:bodyPr/>
          <a:lstStyle/>
          <a:p>
            <a:r>
              <a:rPr lang="en-GB" b="1" dirty="0" smtClean="0">
                <a:solidFill>
                  <a:srgbClr val="0257A4"/>
                </a:solidFill>
              </a:rPr>
              <a:t>SMART H2 project Structure</a:t>
            </a:r>
            <a:endParaRPr lang="en-GB" b="1" dirty="0">
              <a:solidFill>
                <a:srgbClr val="0257A4"/>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18826" y="1825625"/>
            <a:ext cx="6154348" cy="4351338"/>
          </a:xfrm>
        </p:spPr>
      </p:pic>
      <p:pic>
        <p:nvPicPr>
          <p:cNvPr id="3" name="Picture 2"/>
          <p:cNvPicPr>
            <a:picLocks noChangeAspect="1"/>
          </p:cNvPicPr>
          <p:nvPr/>
        </p:nvPicPr>
        <p:blipFill>
          <a:blip r:embed="rId4"/>
          <a:stretch>
            <a:fillRect/>
          </a:stretch>
        </p:blipFill>
        <p:spPr>
          <a:xfrm>
            <a:off x="311618" y="5447860"/>
            <a:ext cx="2255716" cy="987638"/>
          </a:xfrm>
          <a:prstGeom prst="rect">
            <a:avLst/>
          </a:prstGeom>
        </p:spPr>
      </p:pic>
    </p:spTree>
    <p:extLst>
      <p:ext uri="{BB962C8B-B14F-4D97-AF65-F5344CB8AC3E}">
        <p14:creationId xmlns:p14="http://schemas.microsoft.com/office/powerpoint/2010/main" val="424953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87D083B-FAF2-5643-A9FC-521FAB15583B}" type="slidenum">
              <a:rPr lang="en-GB" smtClean="0"/>
              <a:t>21</a:t>
            </a:fld>
            <a:endParaRPr lang="en-GB"/>
          </a:p>
        </p:txBody>
      </p:sp>
      <p:pic>
        <p:nvPicPr>
          <p:cNvPr id="3" name="Picture 2"/>
          <p:cNvPicPr>
            <a:picLocks noChangeAspect="1"/>
          </p:cNvPicPr>
          <p:nvPr/>
        </p:nvPicPr>
        <p:blipFill>
          <a:blip r:embed="rId2"/>
          <a:stretch>
            <a:fillRect/>
          </a:stretch>
        </p:blipFill>
        <p:spPr>
          <a:xfrm>
            <a:off x="1982481" y="230124"/>
            <a:ext cx="7570558" cy="6491351"/>
          </a:xfrm>
          <a:prstGeom prst="rect">
            <a:avLst/>
          </a:prstGeom>
        </p:spPr>
      </p:pic>
    </p:spTree>
    <p:extLst>
      <p:ext uri="{BB962C8B-B14F-4D97-AF65-F5344CB8AC3E}">
        <p14:creationId xmlns:p14="http://schemas.microsoft.com/office/powerpoint/2010/main" val="23062794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1085832" cy="1325563"/>
          </a:xfrm>
        </p:spPr>
        <p:txBody>
          <a:bodyPr/>
          <a:lstStyle/>
          <a:p>
            <a:r>
              <a:rPr lang="en-GB" b="1" dirty="0" smtClean="0">
                <a:solidFill>
                  <a:srgbClr val="0257A4"/>
                </a:solidFill>
              </a:rPr>
              <a:t>HAZEL - </a:t>
            </a:r>
            <a:r>
              <a:rPr lang="en-GB" b="1" dirty="0"/>
              <a:t>H</a:t>
            </a:r>
            <a:r>
              <a:rPr lang="en-GB" dirty="0"/>
              <a:t>ydrogen </a:t>
            </a:r>
            <a:r>
              <a:rPr lang="en-GB" b="1" dirty="0"/>
              <a:t>a</a:t>
            </a:r>
            <a:r>
              <a:rPr lang="en-GB" dirty="0"/>
              <a:t>nd </a:t>
            </a:r>
            <a:r>
              <a:rPr lang="en-GB" b="1" dirty="0"/>
              <a:t>Z</a:t>
            </a:r>
            <a:r>
              <a:rPr lang="en-GB" dirty="0"/>
              <a:t>ero Emissions </a:t>
            </a:r>
            <a:r>
              <a:rPr lang="en-GB" b="1" dirty="0"/>
              <a:t>L</a:t>
            </a:r>
            <a:r>
              <a:rPr lang="en-GB" dirty="0"/>
              <a:t>ogistics</a:t>
            </a:r>
            <a:endParaRPr lang="en-GB" b="1" dirty="0">
              <a:solidFill>
                <a:srgbClr val="0257A4"/>
              </a:solidFill>
            </a:endParaRPr>
          </a:p>
        </p:txBody>
      </p:sp>
      <p:pic>
        <p:nvPicPr>
          <p:cNvPr id="8" name="Content Placeholder 7"/>
          <p:cNvPicPr>
            <a:picLocks noGrp="1" noChangeAspect="1"/>
          </p:cNvPicPr>
          <p:nvPr>
            <p:ph sz="half" idx="2"/>
          </p:nvPr>
        </p:nvPicPr>
        <p:blipFill>
          <a:blip r:embed="rId3"/>
          <a:stretch>
            <a:fillRect/>
          </a:stretch>
        </p:blipFill>
        <p:spPr>
          <a:xfrm>
            <a:off x="2023129" y="1268574"/>
            <a:ext cx="6644461" cy="5509890"/>
          </a:xfrm>
          <a:prstGeom prst="rect">
            <a:avLst/>
          </a:prstGeom>
        </p:spPr>
      </p:pic>
      <p:sp>
        <p:nvSpPr>
          <p:cNvPr id="5" name="Text Placeholder 4"/>
          <p:cNvSpPr>
            <a:spLocks noGrp="1"/>
          </p:cNvSpPr>
          <p:nvPr>
            <p:ph type="body" sz="quarter" idx="3"/>
          </p:nvPr>
        </p:nvSpPr>
        <p:spPr>
          <a:xfrm>
            <a:off x="8045182" y="1681163"/>
            <a:ext cx="3310205" cy="823912"/>
          </a:xfrm>
        </p:spPr>
        <p:txBody>
          <a:bodyPr/>
          <a:lstStyle/>
          <a:p>
            <a:r>
              <a:rPr lang="en-GB" dirty="0" smtClean="0"/>
              <a:t>15 PhD projects</a:t>
            </a:r>
            <a:endParaRPr lang="en-GB" dirty="0"/>
          </a:p>
        </p:txBody>
      </p:sp>
      <p:sp>
        <p:nvSpPr>
          <p:cNvPr id="6" name="Content Placeholder 5"/>
          <p:cNvSpPr>
            <a:spLocks noGrp="1"/>
          </p:cNvSpPr>
          <p:nvPr>
            <p:ph sz="quarter" idx="4"/>
          </p:nvPr>
        </p:nvSpPr>
        <p:spPr/>
        <p:txBody>
          <a:bodyPr/>
          <a:lstStyle/>
          <a:p>
            <a:pPr marL="0" indent="0">
              <a:buNone/>
            </a:pPr>
            <a:r>
              <a:rPr lang="en-GB" dirty="0" smtClean="0"/>
              <a:t> </a:t>
            </a:r>
            <a:endParaRPr lang="en-GB" dirty="0"/>
          </a:p>
        </p:txBody>
      </p:sp>
      <p:sp>
        <p:nvSpPr>
          <p:cNvPr id="7" name="Slide Number Placeholder 6"/>
          <p:cNvSpPr>
            <a:spLocks noGrp="1"/>
          </p:cNvSpPr>
          <p:nvPr>
            <p:ph type="sldNum" sz="quarter" idx="12"/>
          </p:nvPr>
        </p:nvSpPr>
        <p:spPr/>
        <p:txBody>
          <a:bodyPr/>
          <a:lstStyle/>
          <a:p>
            <a:fld id="{E87D083B-FAF2-5643-A9FC-521FAB15583B}" type="slidenum">
              <a:rPr lang="en-GB" smtClean="0"/>
              <a:t>22</a:t>
            </a:fld>
            <a:endParaRPr lang="en-GB"/>
          </a:p>
        </p:txBody>
      </p:sp>
      <p:pic>
        <p:nvPicPr>
          <p:cNvPr id="9" name="Picture 8"/>
          <p:cNvPicPr>
            <a:picLocks noChangeAspect="1"/>
          </p:cNvPicPr>
          <p:nvPr/>
        </p:nvPicPr>
        <p:blipFill>
          <a:blip r:embed="rId4"/>
          <a:stretch>
            <a:fillRect/>
          </a:stretch>
        </p:blipFill>
        <p:spPr>
          <a:xfrm>
            <a:off x="9371093" y="5496426"/>
            <a:ext cx="2255716" cy="987638"/>
          </a:xfrm>
          <a:prstGeom prst="rect">
            <a:avLst/>
          </a:prstGeom>
        </p:spPr>
      </p:pic>
    </p:spTree>
    <p:extLst>
      <p:ext uri="{BB962C8B-B14F-4D97-AF65-F5344CB8AC3E}">
        <p14:creationId xmlns:p14="http://schemas.microsoft.com/office/powerpoint/2010/main" val="13980366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3366FF"/>
                </a:solidFill>
              </a:rPr>
              <a:t>SMART H2 </a:t>
            </a:r>
            <a:r>
              <a:rPr lang="en-GB" b="1" dirty="0" smtClean="0">
                <a:solidFill>
                  <a:srgbClr val="3366FF"/>
                </a:solidFill>
              </a:rPr>
              <a:t>the future</a:t>
            </a:r>
            <a:endParaRPr lang="en-GB" dirty="0"/>
          </a:p>
        </p:txBody>
      </p:sp>
      <p:sp>
        <p:nvSpPr>
          <p:cNvPr id="3" name="Content Placeholder 2"/>
          <p:cNvSpPr>
            <a:spLocks noGrp="1"/>
          </p:cNvSpPr>
          <p:nvPr>
            <p:ph idx="1"/>
          </p:nvPr>
        </p:nvSpPr>
        <p:spPr/>
        <p:txBody>
          <a:bodyPr>
            <a:normAutofit fontScale="92500" lnSpcReduction="10000"/>
          </a:bodyPr>
          <a:lstStyle/>
          <a:p>
            <a:r>
              <a:rPr lang="en-GB" dirty="0" smtClean="0"/>
              <a:t>Hydrogen </a:t>
            </a:r>
            <a:r>
              <a:rPr lang="en-GB" dirty="0"/>
              <a:t>has the potential to fuel the economy while emitting little but clean </a:t>
            </a:r>
            <a:r>
              <a:rPr lang="en-GB" dirty="0" smtClean="0"/>
              <a:t>water.</a:t>
            </a:r>
          </a:p>
          <a:p>
            <a:r>
              <a:rPr lang="en-GB" dirty="0" smtClean="0"/>
              <a:t>We are at the leading edge of the “hydrogen </a:t>
            </a:r>
            <a:r>
              <a:rPr lang="en-GB" dirty="0"/>
              <a:t>revolution</a:t>
            </a:r>
            <a:r>
              <a:rPr lang="en-GB" dirty="0" smtClean="0"/>
              <a:t>”</a:t>
            </a:r>
          </a:p>
          <a:p>
            <a:r>
              <a:rPr lang="en-GB" i="1" dirty="0" smtClean="0"/>
              <a:t>The </a:t>
            </a:r>
            <a:r>
              <a:rPr lang="en-GB" i="1" dirty="0"/>
              <a:t>world must finally “tap into hydrogen’s potential to play a key role in a clean, secure and affordable energy future”.</a:t>
            </a:r>
            <a:r>
              <a:rPr lang="en-GB" dirty="0"/>
              <a:t> </a:t>
            </a:r>
            <a:r>
              <a:rPr lang="en-GB" dirty="0" smtClean="0"/>
              <a:t>IEA June 2019</a:t>
            </a:r>
          </a:p>
          <a:p>
            <a:r>
              <a:rPr lang="en-GB" i="1" dirty="0"/>
              <a:t>Fuel cell electric vehicles (FCEVs) are powered by hydrogen and are more efficient than conventional internal combustion engine vehicles Emissions from petrol and diesel vehicles include nitrogen oxides, hydrocarbons, and particulates, these are a major source of air pollution. Hydrogen-powered fuel cell electric vehicles emit none of these harmful substance, only water vapour  and warm air. As such Hydrogen is a real option for diversifying our transportation energy options whilst at the same time reducing pollution</a:t>
            </a:r>
            <a:endParaRPr lang="en-GB" dirty="0"/>
          </a:p>
          <a:p>
            <a:endParaRPr lang="en-GB" dirty="0"/>
          </a:p>
        </p:txBody>
      </p:sp>
      <p:sp>
        <p:nvSpPr>
          <p:cNvPr id="4" name="Slide Number Placeholder 3"/>
          <p:cNvSpPr>
            <a:spLocks noGrp="1"/>
          </p:cNvSpPr>
          <p:nvPr>
            <p:ph type="sldNum" sz="quarter" idx="12"/>
          </p:nvPr>
        </p:nvSpPr>
        <p:spPr/>
        <p:txBody>
          <a:bodyPr/>
          <a:lstStyle/>
          <a:p>
            <a:fld id="{E87D083B-FAF2-5643-A9FC-521FAB15583B}" type="slidenum">
              <a:rPr lang="en-GB" smtClean="0"/>
              <a:t>23</a:t>
            </a:fld>
            <a:endParaRPr lang="en-GB"/>
          </a:p>
        </p:txBody>
      </p:sp>
      <p:pic>
        <p:nvPicPr>
          <p:cNvPr id="5" name="Picture 4"/>
          <p:cNvPicPr>
            <a:picLocks noChangeAspect="1"/>
          </p:cNvPicPr>
          <p:nvPr/>
        </p:nvPicPr>
        <p:blipFill>
          <a:blip r:embed="rId2"/>
          <a:stretch>
            <a:fillRect/>
          </a:stretch>
        </p:blipFill>
        <p:spPr>
          <a:xfrm>
            <a:off x="9340358" y="365125"/>
            <a:ext cx="2255716" cy="987638"/>
          </a:xfrm>
          <a:prstGeom prst="rect">
            <a:avLst/>
          </a:prstGeom>
        </p:spPr>
      </p:pic>
    </p:spTree>
    <p:extLst>
      <p:ext uri="{BB962C8B-B14F-4D97-AF65-F5344CB8AC3E}">
        <p14:creationId xmlns:p14="http://schemas.microsoft.com/office/powerpoint/2010/main" val="36220038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0257A4"/>
                </a:solidFill>
              </a:rPr>
              <a:t>H2 Mobility </a:t>
            </a:r>
            <a:r>
              <a:rPr lang="en-GB" b="1" dirty="0" smtClean="0">
                <a:solidFill>
                  <a:srgbClr val="0257A4"/>
                </a:solidFill>
              </a:rPr>
              <a:t>Initiatives</a:t>
            </a:r>
            <a:endParaRPr lang="en-GB" b="1" dirty="0">
              <a:solidFill>
                <a:srgbClr val="0257A4"/>
              </a:solidFill>
            </a:endParaRPr>
          </a:p>
        </p:txBody>
      </p:sp>
      <p:sp>
        <p:nvSpPr>
          <p:cNvPr id="3" name="Content Placeholder 2"/>
          <p:cNvSpPr>
            <a:spLocks noGrp="1"/>
          </p:cNvSpPr>
          <p:nvPr>
            <p:ph sz="half" idx="1"/>
          </p:nvPr>
        </p:nvSpPr>
        <p:spPr/>
        <p:txBody>
          <a:bodyPr>
            <a:normAutofit fontScale="55000" lnSpcReduction="20000"/>
          </a:bodyPr>
          <a:lstStyle/>
          <a:p>
            <a:r>
              <a:rPr lang="en-GB" b="1" dirty="0" smtClean="0"/>
              <a:t>Currently in 2020 there are 200 </a:t>
            </a:r>
            <a:r>
              <a:rPr lang="en-GB" b="1" dirty="0"/>
              <a:t>H2 fuelling stations </a:t>
            </a:r>
            <a:r>
              <a:rPr lang="en-GB" b="1" dirty="0" smtClean="0"/>
              <a:t>globally</a:t>
            </a:r>
            <a:endParaRPr lang="en-GB" b="1" dirty="0"/>
          </a:p>
        </p:txBody>
      </p:sp>
      <p:sp>
        <p:nvSpPr>
          <p:cNvPr id="4" name="Content Placeholder 3"/>
          <p:cNvSpPr>
            <a:spLocks noGrp="1"/>
          </p:cNvSpPr>
          <p:nvPr>
            <p:ph sz="half" idx="2"/>
          </p:nvPr>
        </p:nvSpPr>
        <p:spPr/>
        <p:txBody>
          <a:bodyPr>
            <a:normAutofit fontScale="55000" lnSpcReduction="20000"/>
          </a:bodyPr>
          <a:lstStyle/>
          <a:p>
            <a:r>
              <a:rPr lang="en-GB" dirty="0"/>
              <a:t>UK H2 Mobility</a:t>
            </a:r>
          </a:p>
          <a:p>
            <a:pPr marL="0" indent="0">
              <a:buNone/>
            </a:pPr>
            <a:r>
              <a:rPr lang="en-GB" dirty="0" smtClean="0"/>
              <a:t>		 </a:t>
            </a:r>
            <a:r>
              <a:rPr lang="en-GB" dirty="0"/>
              <a:t>2020: 65 HRS.</a:t>
            </a:r>
          </a:p>
          <a:p>
            <a:pPr marL="0" indent="0">
              <a:buNone/>
            </a:pPr>
            <a:r>
              <a:rPr lang="en-GB" dirty="0"/>
              <a:t>	</a:t>
            </a:r>
            <a:r>
              <a:rPr lang="en-GB" dirty="0" smtClean="0"/>
              <a:t>	2030</a:t>
            </a:r>
            <a:r>
              <a:rPr lang="en-GB" dirty="0"/>
              <a:t>: 150 HRS</a:t>
            </a:r>
          </a:p>
          <a:p>
            <a:r>
              <a:rPr lang="en-GB" dirty="0"/>
              <a:t>H2 Mobility Germany</a:t>
            </a:r>
          </a:p>
          <a:p>
            <a:pPr marL="0" indent="0">
              <a:buNone/>
            </a:pPr>
            <a:r>
              <a:rPr lang="en-GB" dirty="0"/>
              <a:t>	</a:t>
            </a:r>
            <a:r>
              <a:rPr lang="en-GB" dirty="0" smtClean="0"/>
              <a:t>	2015</a:t>
            </a:r>
            <a:r>
              <a:rPr lang="en-GB" dirty="0"/>
              <a:t>: 45 HRS</a:t>
            </a:r>
          </a:p>
          <a:p>
            <a:pPr marL="0" indent="0">
              <a:buNone/>
            </a:pPr>
            <a:r>
              <a:rPr lang="en-GB" dirty="0"/>
              <a:t>	</a:t>
            </a:r>
            <a:r>
              <a:rPr lang="en-GB" dirty="0" smtClean="0"/>
              <a:t>	2025</a:t>
            </a:r>
            <a:r>
              <a:rPr lang="en-GB" dirty="0"/>
              <a:t>: 400 HRS</a:t>
            </a:r>
          </a:p>
          <a:p>
            <a:r>
              <a:rPr lang="en-GB" dirty="0"/>
              <a:t>H2 Mobility France</a:t>
            </a:r>
          </a:p>
          <a:p>
            <a:pPr marL="0" indent="0">
              <a:buNone/>
            </a:pPr>
            <a:r>
              <a:rPr lang="en-GB" dirty="0"/>
              <a:t>	</a:t>
            </a:r>
            <a:r>
              <a:rPr lang="en-GB" dirty="0" smtClean="0"/>
              <a:t>	2020</a:t>
            </a:r>
            <a:r>
              <a:rPr lang="en-GB" dirty="0"/>
              <a:t>: 15 HRS</a:t>
            </a:r>
          </a:p>
          <a:p>
            <a:pPr marL="0" indent="0">
              <a:buNone/>
            </a:pPr>
            <a:r>
              <a:rPr lang="en-GB" dirty="0"/>
              <a:t>	</a:t>
            </a:r>
            <a:r>
              <a:rPr lang="en-GB" dirty="0" smtClean="0"/>
              <a:t>	2025</a:t>
            </a:r>
            <a:r>
              <a:rPr lang="en-GB" dirty="0"/>
              <a:t>: 139 HRS</a:t>
            </a:r>
          </a:p>
          <a:p>
            <a:r>
              <a:rPr lang="en-GB" dirty="0"/>
              <a:t>H2 Mobility Italy</a:t>
            </a:r>
          </a:p>
          <a:p>
            <a:pPr marL="0" indent="0">
              <a:buNone/>
            </a:pPr>
            <a:r>
              <a:rPr lang="en-GB" dirty="0"/>
              <a:t>	</a:t>
            </a:r>
            <a:r>
              <a:rPr lang="en-GB" dirty="0" smtClean="0"/>
              <a:t>	2020</a:t>
            </a:r>
            <a:r>
              <a:rPr lang="en-GB" dirty="0"/>
              <a:t>: 20 HRS</a:t>
            </a:r>
          </a:p>
          <a:p>
            <a:pPr marL="0" indent="0">
              <a:buNone/>
            </a:pPr>
            <a:r>
              <a:rPr lang="en-GB" dirty="0"/>
              <a:t>	</a:t>
            </a:r>
            <a:r>
              <a:rPr lang="en-GB" dirty="0" smtClean="0"/>
              <a:t>	2025 </a:t>
            </a:r>
            <a:r>
              <a:rPr lang="en-GB" dirty="0"/>
              <a:t>: 197 HRS</a:t>
            </a:r>
          </a:p>
          <a:p>
            <a:r>
              <a:rPr lang="en-GB" dirty="0"/>
              <a:t>H2 Mobility </a:t>
            </a:r>
            <a:r>
              <a:rPr lang="en-GB" dirty="0" err="1"/>
              <a:t>Scandanvia</a:t>
            </a:r>
            <a:endParaRPr lang="en-GB" dirty="0"/>
          </a:p>
          <a:p>
            <a:pPr marL="0" indent="0">
              <a:buNone/>
            </a:pPr>
            <a:r>
              <a:rPr lang="en-GB" dirty="0"/>
              <a:t>	</a:t>
            </a:r>
            <a:r>
              <a:rPr lang="en-GB" dirty="0" smtClean="0"/>
              <a:t>	2015</a:t>
            </a:r>
            <a:r>
              <a:rPr lang="en-GB" dirty="0"/>
              <a:t>: 10 HRS</a:t>
            </a:r>
          </a:p>
          <a:p>
            <a:pPr marL="0" indent="0">
              <a:buNone/>
            </a:pPr>
            <a:r>
              <a:rPr lang="en-GB" dirty="0"/>
              <a:t>	</a:t>
            </a:r>
            <a:r>
              <a:rPr lang="en-GB" dirty="0" smtClean="0"/>
              <a:t>	2023 </a:t>
            </a:r>
            <a:r>
              <a:rPr lang="en-GB" dirty="0"/>
              <a:t>: 50 HRS</a:t>
            </a:r>
          </a:p>
          <a:p>
            <a:endParaRPr lang="en-GB" dirty="0"/>
          </a:p>
        </p:txBody>
      </p:sp>
      <p:sp>
        <p:nvSpPr>
          <p:cNvPr id="5" name="Slide Number Placeholder 4"/>
          <p:cNvSpPr>
            <a:spLocks noGrp="1"/>
          </p:cNvSpPr>
          <p:nvPr>
            <p:ph type="sldNum" sz="quarter" idx="12"/>
          </p:nvPr>
        </p:nvSpPr>
        <p:spPr/>
        <p:txBody>
          <a:bodyPr/>
          <a:lstStyle/>
          <a:p>
            <a:fld id="{E87D083B-FAF2-5643-A9FC-521FAB15583B}" type="slidenum">
              <a:rPr lang="en-GB" smtClean="0"/>
              <a:t>24</a:t>
            </a:fld>
            <a:endParaRPr lang="en-GB"/>
          </a:p>
        </p:txBody>
      </p:sp>
    </p:spTree>
    <p:extLst>
      <p:ext uri="{BB962C8B-B14F-4D97-AF65-F5344CB8AC3E}">
        <p14:creationId xmlns:p14="http://schemas.microsoft.com/office/powerpoint/2010/main" val="35429225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76327" y="1950885"/>
            <a:ext cx="10722030" cy="3785652"/>
          </a:xfrm>
          <a:prstGeom prst="rect">
            <a:avLst/>
          </a:prstGeom>
          <a:noFill/>
          <a:ln>
            <a:noFill/>
          </a:ln>
        </p:spPr>
        <p:txBody>
          <a:bodyPr wrap="square" rtlCol="0">
            <a:spAutoFit/>
          </a:bodyPr>
          <a:lstStyle/>
          <a:p>
            <a:pPr marL="357188" indent="-357188">
              <a:buFont typeface="Arial" panose="020B0604020202020204" pitchFamily="34" charset="0"/>
              <a:buChar char="•"/>
            </a:pPr>
            <a:r>
              <a:rPr lang="en-IE" sz="2400" dirty="0">
                <a:latin typeface="Open Sans"/>
                <a:cs typeface="Open Sans"/>
              </a:rPr>
              <a:t>GenComm is part of the wider </a:t>
            </a:r>
            <a:r>
              <a:rPr lang="en-IE" sz="2400" dirty="0" smtClean="0">
                <a:latin typeface="Open Sans"/>
                <a:cs typeface="Open Sans"/>
              </a:rPr>
              <a:t>global energy </a:t>
            </a:r>
            <a:r>
              <a:rPr lang="en-IE" sz="2400" dirty="0">
                <a:latin typeface="Open Sans"/>
                <a:cs typeface="Open Sans"/>
              </a:rPr>
              <a:t>solution.</a:t>
            </a:r>
          </a:p>
          <a:p>
            <a:pPr marL="357188" indent="-357188">
              <a:buFont typeface="Arial" panose="020B0604020202020204" pitchFamily="34" charset="0"/>
              <a:buChar char="•"/>
            </a:pPr>
            <a:r>
              <a:rPr lang="en-IE" sz="2400" dirty="0">
                <a:latin typeface="Open Sans"/>
                <a:cs typeface="Open Sans"/>
              </a:rPr>
              <a:t>We are all part of the new energy revolution.</a:t>
            </a:r>
          </a:p>
          <a:p>
            <a:pPr marL="357188" indent="-357188">
              <a:buFont typeface="Arial" panose="020B0604020202020204" pitchFamily="34" charset="0"/>
              <a:buChar char="•"/>
            </a:pPr>
            <a:r>
              <a:rPr lang="en-IE" sz="2400" dirty="0">
                <a:latin typeface="Open Sans"/>
                <a:cs typeface="Open Sans"/>
              </a:rPr>
              <a:t>GenComm is helping shape the energy future.</a:t>
            </a:r>
          </a:p>
          <a:p>
            <a:pPr marL="357188" indent="-357188">
              <a:buFont typeface="Arial" panose="020B0604020202020204" pitchFamily="34" charset="0"/>
              <a:buChar char="•"/>
            </a:pPr>
            <a:r>
              <a:rPr lang="en-IE" sz="2400" dirty="0">
                <a:latin typeface="Open Sans"/>
                <a:cs typeface="Open Sans"/>
              </a:rPr>
              <a:t>Opportunity for hydrogen as energy carriers.</a:t>
            </a:r>
          </a:p>
          <a:p>
            <a:pPr marL="357188" indent="-357188">
              <a:buFont typeface="Arial" panose="020B0604020202020204" pitchFamily="34" charset="0"/>
              <a:buChar char="•"/>
            </a:pPr>
            <a:r>
              <a:rPr lang="en-IE" sz="2400" dirty="0">
                <a:latin typeface="Open Sans"/>
                <a:cs typeface="Open Sans"/>
              </a:rPr>
              <a:t>Diesel buses are potentially to be replaced by </a:t>
            </a:r>
            <a:r>
              <a:rPr lang="en-IE" sz="2400" dirty="0" smtClean="0">
                <a:latin typeface="Open Sans"/>
                <a:cs typeface="Open Sans"/>
              </a:rPr>
              <a:t>EV and hydrogen </a:t>
            </a:r>
            <a:r>
              <a:rPr lang="en-IE" sz="2400" dirty="0">
                <a:latin typeface="Open Sans"/>
                <a:cs typeface="Open Sans"/>
              </a:rPr>
              <a:t>buses.</a:t>
            </a:r>
          </a:p>
          <a:p>
            <a:pPr marL="357188" indent="-357188">
              <a:buFont typeface="Arial" panose="020B0604020202020204" pitchFamily="34" charset="0"/>
              <a:buChar char="•"/>
            </a:pPr>
            <a:r>
              <a:rPr lang="en-IE" sz="2400" dirty="0">
                <a:latin typeface="Open Sans"/>
                <a:cs typeface="Open Sans"/>
              </a:rPr>
              <a:t>Hydrogen can play important role to increase energy security and resilience in renewable-rich, energy-remote communities</a:t>
            </a:r>
            <a:r>
              <a:rPr lang="en-IE" sz="2400" dirty="0" smtClean="0">
                <a:latin typeface="Open Sans"/>
                <a:cs typeface="Open Sans"/>
              </a:rPr>
              <a:t>.</a:t>
            </a:r>
          </a:p>
          <a:p>
            <a:endParaRPr lang="en-IE" sz="2400" dirty="0">
              <a:latin typeface="Open Sans"/>
              <a:cs typeface="Open Sans"/>
            </a:endParaRPr>
          </a:p>
          <a:p>
            <a:pPr marL="514350" indent="-514350">
              <a:buFont typeface="Arial" panose="020B0604020202020204" pitchFamily="34" charset="0"/>
              <a:buChar char="•"/>
            </a:pPr>
            <a:endParaRPr lang="en-IE" sz="2400" dirty="0">
              <a:latin typeface="Open Sans"/>
              <a:cs typeface="Open Sans"/>
            </a:endParaRPr>
          </a:p>
          <a:p>
            <a:pPr marL="514350" indent="-514350">
              <a:buFont typeface="Arial" panose="020B0604020202020204" pitchFamily="34" charset="0"/>
              <a:buChar char="•"/>
            </a:pPr>
            <a:endParaRPr lang="en-US" sz="2400" dirty="0">
              <a:latin typeface="Open Sans"/>
              <a:cs typeface="Open Sans"/>
            </a:endParaRPr>
          </a:p>
        </p:txBody>
      </p:sp>
      <p:sp>
        <p:nvSpPr>
          <p:cNvPr id="3" name="Slide Number Placeholder 2"/>
          <p:cNvSpPr>
            <a:spLocks noGrp="1"/>
          </p:cNvSpPr>
          <p:nvPr>
            <p:ph type="sldNum" sz="quarter" idx="12"/>
          </p:nvPr>
        </p:nvSpPr>
        <p:spPr/>
        <p:txBody>
          <a:bodyPr/>
          <a:lstStyle/>
          <a:p>
            <a:fld id="{E87D083B-FAF2-5643-A9FC-521FAB15583B}" type="slidenum">
              <a:rPr lang="en-GB" smtClean="0"/>
              <a:t>25</a:t>
            </a:fld>
            <a:endParaRPr lang="en-GB"/>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7408" t="16959" r="7305" b="11622"/>
          <a:stretch/>
        </p:blipFill>
        <p:spPr>
          <a:xfrm>
            <a:off x="9540693" y="342148"/>
            <a:ext cx="2254616" cy="988915"/>
          </a:xfrm>
          <a:prstGeom prst="rect">
            <a:avLst/>
          </a:prstGeom>
        </p:spPr>
      </p:pic>
      <p:sp>
        <p:nvSpPr>
          <p:cNvPr id="9" name="Title 1">
            <a:extLst>
              <a:ext uri="{FF2B5EF4-FFF2-40B4-BE49-F238E27FC236}">
                <a16:creationId xmlns:a16="http://schemas.microsoft.com/office/drawing/2014/main" id="{0D2497BF-6041-4010-BF3B-11681DC60AE5}"/>
              </a:ext>
            </a:extLst>
          </p:cNvPr>
          <p:cNvSpPr txBox="1">
            <a:spLocks/>
          </p:cNvSpPr>
          <p:nvPr/>
        </p:nvSpPr>
        <p:spPr>
          <a:xfrm>
            <a:off x="976327" y="813785"/>
            <a:ext cx="4999546" cy="50540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2800" b="1" dirty="0">
                <a:solidFill>
                  <a:srgbClr val="034DA2"/>
                </a:solidFill>
                <a:latin typeface="Open Sans"/>
              </a:rPr>
              <a:t>In conclusion</a:t>
            </a:r>
          </a:p>
        </p:txBody>
      </p:sp>
    </p:spTree>
    <p:extLst>
      <p:ext uri="{BB962C8B-B14F-4D97-AF65-F5344CB8AC3E}">
        <p14:creationId xmlns:p14="http://schemas.microsoft.com/office/powerpoint/2010/main" val="25131967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mple_project-0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5" name="TextBox 4"/>
          <p:cNvSpPr txBox="1"/>
          <p:nvPr/>
        </p:nvSpPr>
        <p:spPr>
          <a:xfrm>
            <a:off x="2363808" y="3330805"/>
            <a:ext cx="7449023" cy="584775"/>
          </a:xfrm>
          <a:prstGeom prst="rect">
            <a:avLst/>
          </a:prstGeom>
          <a:noFill/>
        </p:spPr>
        <p:txBody>
          <a:bodyPr wrap="square" rtlCol="0">
            <a:spAutoFit/>
          </a:bodyPr>
          <a:lstStyle/>
          <a:p>
            <a:pPr algn="ctr"/>
            <a:r>
              <a:rPr lang="en-US" sz="3200" dirty="0">
                <a:latin typeface="Open Sans"/>
                <a:cs typeface="Open Sans"/>
              </a:rPr>
              <a:t>Thank you for your attention</a:t>
            </a:r>
          </a:p>
        </p:txBody>
      </p:sp>
      <p:sp>
        <p:nvSpPr>
          <p:cNvPr id="6" name="Slide Number Placeholder 5"/>
          <p:cNvSpPr>
            <a:spLocks noGrp="1"/>
          </p:cNvSpPr>
          <p:nvPr>
            <p:ph type="sldNum" sz="quarter" idx="12"/>
          </p:nvPr>
        </p:nvSpPr>
        <p:spPr/>
        <p:txBody>
          <a:bodyPr/>
          <a:lstStyle/>
          <a:p>
            <a:fld id="{E87D083B-FAF2-5643-A9FC-521FAB15583B}" type="slidenum">
              <a:rPr lang="en-GB" smtClean="0"/>
              <a:t>26</a:t>
            </a:fld>
            <a:endParaRPr lang="en-GB"/>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7408" t="16959" r="7305" b="11622"/>
          <a:stretch/>
        </p:blipFill>
        <p:spPr>
          <a:xfrm>
            <a:off x="7660472" y="342148"/>
            <a:ext cx="4020558" cy="1763489"/>
          </a:xfrm>
          <a:prstGeom prst="rect">
            <a:avLst/>
          </a:prstGeom>
        </p:spPr>
      </p:pic>
    </p:spTree>
    <p:extLst>
      <p:ext uri="{BB962C8B-B14F-4D97-AF65-F5344CB8AC3E}">
        <p14:creationId xmlns:p14="http://schemas.microsoft.com/office/powerpoint/2010/main" val="354762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3366FF"/>
                </a:solidFill>
              </a:rPr>
              <a:t>GenComm Focus</a:t>
            </a:r>
            <a:endParaRPr lang="en-GB" b="1" dirty="0">
              <a:solidFill>
                <a:srgbClr val="3366FF"/>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7408" t="16959" r="7305" b="11622"/>
          <a:stretch/>
        </p:blipFill>
        <p:spPr>
          <a:xfrm>
            <a:off x="1745736" y="6105526"/>
            <a:ext cx="1413039" cy="619784"/>
          </a:xfrm>
          <a:prstGeom prst="rect">
            <a:avLst/>
          </a:prstGeom>
        </p:spPr>
      </p:pic>
      <p:sp>
        <p:nvSpPr>
          <p:cNvPr id="9" name="Content Placeholder 8"/>
          <p:cNvSpPr>
            <a:spLocks noGrp="1"/>
          </p:cNvSpPr>
          <p:nvPr>
            <p:ph idx="1"/>
          </p:nvPr>
        </p:nvSpPr>
        <p:spPr>
          <a:xfrm>
            <a:off x="2152650" y="1534679"/>
            <a:ext cx="7886700" cy="4351338"/>
          </a:xfrm>
        </p:spPr>
        <p:txBody>
          <a:bodyPr>
            <a:normAutofit lnSpcReduction="10000"/>
          </a:bodyPr>
          <a:lstStyle/>
          <a:p>
            <a:pPr algn="just"/>
            <a:r>
              <a:rPr lang="en-GB" sz="2400" dirty="0"/>
              <a:t>GENCOMM – </a:t>
            </a:r>
            <a:r>
              <a:rPr lang="en-GB" sz="2400" dirty="0" err="1"/>
              <a:t>GENerating</a:t>
            </a:r>
            <a:r>
              <a:rPr lang="en-GB" sz="2400" dirty="0"/>
              <a:t> energy secure </a:t>
            </a:r>
            <a:r>
              <a:rPr lang="en-GB" sz="2400" dirty="0" err="1"/>
              <a:t>COMMunities</a:t>
            </a:r>
            <a:r>
              <a:rPr lang="en-GB" sz="2400" dirty="0"/>
              <a:t>. Smart Hydrogen -Integrated renewable energy, generation &amp; storage To develop a new model for exploiting remotely generated electricity from renewable sources to provide energy security for remote communities. </a:t>
            </a:r>
          </a:p>
          <a:p>
            <a:pPr marL="0" indent="0" algn="just">
              <a:buNone/>
            </a:pPr>
            <a:endParaRPr lang="en-GB" sz="2400" dirty="0">
              <a:latin typeface="Open Sans"/>
            </a:endParaRPr>
          </a:p>
          <a:p>
            <a:pPr lvl="0" algn="just"/>
            <a:r>
              <a:rPr lang="en-GB" sz="2400" dirty="0">
                <a:latin typeface="Open Sans"/>
              </a:rPr>
              <a:t>GenComm project focuses on increasing the uptake of the local renewable sources by communities, mostly peripheral, in the NWE region, by implementing an energy model that relies on hydrogen as an energy carrier and is utilised to supply the main forms of energy demand: electricity, heating and transportation fuels.</a:t>
            </a:r>
          </a:p>
          <a:p>
            <a:pPr algn="just"/>
            <a:endParaRPr lang="en-GB" sz="2400" b="1" u="sng" dirty="0">
              <a:solidFill>
                <a:srgbClr val="002060"/>
              </a:solidFill>
            </a:endParaRPr>
          </a:p>
          <a:p>
            <a:pPr marL="0" indent="0" algn="just">
              <a:buNone/>
            </a:pPr>
            <a:endParaRPr lang="en-GB" sz="2400" dirty="0">
              <a:solidFill>
                <a:srgbClr val="002060"/>
              </a:solidFill>
            </a:endParaRPr>
          </a:p>
        </p:txBody>
      </p:sp>
    </p:spTree>
    <p:extLst>
      <p:ext uri="{BB962C8B-B14F-4D97-AF65-F5344CB8AC3E}">
        <p14:creationId xmlns:p14="http://schemas.microsoft.com/office/powerpoint/2010/main" val="6110693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3366FF"/>
                </a:solidFill>
              </a:rPr>
              <a:t>Partners</a:t>
            </a:r>
            <a:endParaRPr lang="en-GB" b="1" dirty="0">
              <a:solidFill>
                <a:srgbClr val="3366FF"/>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7408" t="16959" r="7305" b="11622"/>
          <a:stretch/>
        </p:blipFill>
        <p:spPr>
          <a:xfrm>
            <a:off x="1745736" y="6105526"/>
            <a:ext cx="1413039" cy="619784"/>
          </a:xfrm>
          <a:prstGeom prst="rect">
            <a:avLst/>
          </a:prstGeom>
        </p:spPr>
      </p:pic>
      <p:graphicFrame>
        <p:nvGraphicFramePr>
          <p:cNvPr id="3" name="Content Placeholder 2"/>
          <p:cNvGraphicFramePr>
            <a:graphicFrameLocks noGrp="1"/>
          </p:cNvGraphicFramePr>
          <p:nvPr>
            <p:ph idx="1"/>
            <p:extLst>
              <p:ext uri="{D42A27DB-BD31-4B8C-83A1-F6EECF244321}">
                <p14:modId xmlns:p14="http://schemas.microsoft.com/office/powerpoint/2010/main" val="950144164"/>
              </p:ext>
            </p:extLst>
          </p:nvPr>
        </p:nvGraphicFramePr>
        <p:xfrm>
          <a:off x="599354" y="1214849"/>
          <a:ext cx="6241230" cy="4590373"/>
        </p:xfrm>
        <a:graphic>
          <a:graphicData uri="http://schemas.openxmlformats.org/drawingml/2006/table">
            <a:tbl>
              <a:tblPr/>
              <a:tblGrid>
                <a:gridCol w="3120615">
                  <a:extLst>
                    <a:ext uri="{9D8B030D-6E8A-4147-A177-3AD203B41FA5}">
                      <a16:colId xmlns:a16="http://schemas.microsoft.com/office/drawing/2014/main" val="2006147293"/>
                    </a:ext>
                  </a:extLst>
                </a:gridCol>
                <a:gridCol w="3120615">
                  <a:extLst>
                    <a:ext uri="{9D8B030D-6E8A-4147-A177-3AD203B41FA5}">
                      <a16:colId xmlns:a16="http://schemas.microsoft.com/office/drawing/2014/main" val="2321135527"/>
                    </a:ext>
                  </a:extLst>
                </a:gridCol>
              </a:tblGrid>
              <a:tr h="1075386">
                <a:tc>
                  <a:txBody>
                    <a:bodyPr/>
                    <a:lstStyle/>
                    <a:p>
                      <a:r>
                        <a:rPr lang="en-GB" dirty="0" smtClean="0"/>
                        <a:t>Belfast Metropolitan College </a:t>
                      </a:r>
                    </a:p>
                    <a:p>
                      <a:endParaRPr lang="en-GB" dirty="0" smtClean="0"/>
                    </a:p>
                    <a:p>
                      <a:r>
                        <a:rPr lang="en-GB" dirty="0" smtClean="0"/>
                        <a:t>Viridian </a:t>
                      </a:r>
                      <a:r>
                        <a:rPr lang="en-GB" dirty="0"/>
                        <a:t>Energy Supply Limited</a:t>
                      </a:r>
                    </a:p>
                  </a:txBody>
                  <a:tcPr anchor="ctr">
                    <a:lnL>
                      <a:noFill/>
                    </a:lnL>
                    <a:lnR>
                      <a:noFill/>
                    </a:lnR>
                    <a:lnT>
                      <a:noFill/>
                    </a:lnT>
                    <a:lnB>
                      <a:noFill/>
                    </a:lnB>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GB" dirty="0" smtClean="0"/>
                        <a:t>United Kingdom</a:t>
                      </a:r>
                    </a:p>
                    <a:p>
                      <a:pPr marL="0" marR="0" indent="0" algn="l" defTabSz="685800" rtl="0" eaLnBrk="1" fontAlgn="auto" latinLnBrk="0" hangingPunct="1">
                        <a:lnSpc>
                          <a:spcPct val="100000"/>
                        </a:lnSpc>
                        <a:spcBef>
                          <a:spcPts val="0"/>
                        </a:spcBef>
                        <a:spcAft>
                          <a:spcPts val="0"/>
                        </a:spcAft>
                        <a:buClrTx/>
                        <a:buSzTx/>
                        <a:buFontTx/>
                        <a:buNone/>
                        <a:tabLst/>
                        <a:defRPr/>
                      </a:pPr>
                      <a:endParaRPr lang="en-GB" dirty="0" smtClean="0"/>
                    </a:p>
                    <a:p>
                      <a:r>
                        <a:rPr lang="en-GB" dirty="0" smtClean="0"/>
                        <a:t>United </a:t>
                      </a:r>
                      <a:r>
                        <a:rPr lang="en-GB" dirty="0"/>
                        <a:t>Kingdom </a:t>
                      </a:r>
                    </a:p>
                  </a:txBody>
                  <a:tcPr anchor="ctr">
                    <a:lnL>
                      <a:noFill/>
                    </a:lnL>
                    <a:lnR>
                      <a:noFill/>
                    </a:lnR>
                    <a:lnT>
                      <a:noFill/>
                    </a:lnT>
                    <a:lnB>
                      <a:noFill/>
                    </a:lnB>
                  </a:tcPr>
                </a:tc>
                <a:extLst>
                  <a:ext uri="{0D108BD9-81ED-4DB2-BD59-A6C34878D82A}">
                    <a16:rowId xmlns:a16="http://schemas.microsoft.com/office/drawing/2014/main" val="3745418578"/>
                  </a:ext>
                </a:extLst>
              </a:tr>
              <a:tr h="311051">
                <a:tc>
                  <a:txBody>
                    <a:bodyPr/>
                    <a:lstStyle/>
                    <a:p>
                      <a:r>
                        <a:rPr lang="en-GB" dirty="0" smtClean="0"/>
                        <a:t>HyEnergy</a:t>
                      </a:r>
                      <a:endParaRPr lang="en-GB" dirty="0"/>
                    </a:p>
                  </a:txBody>
                  <a:tcPr anchor="ctr">
                    <a:lnL>
                      <a:noFill/>
                    </a:lnL>
                    <a:lnR>
                      <a:noFill/>
                    </a:lnR>
                    <a:lnT>
                      <a:noFill/>
                    </a:lnT>
                    <a:lnB>
                      <a:noFill/>
                    </a:lnB>
                  </a:tcPr>
                </a:tc>
                <a:tc>
                  <a:txBody>
                    <a:bodyPr/>
                    <a:lstStyle/>
                    <a:p>
                      <a:r>
                        <a:rPr lang="en-GB"/>
                        <a:t>United Kingdom </a:t>
                      </a:r>
                    </a:p>
                  </a:txBody>
                  <a:tcPr anchor="ctr">
                    <a:lnL>
                      <a:noFill/>
                    </a:lnL>
                    <a:lnR>
                      <a:noFill/>
                    </a:lnR>
                    <a:lnT>
                      <a:noFill/>
                    </a:lnT>
                    <a:lnB>
                      <a:noFill/>
                    </a:lnB>
                  </a:tcPr>
                </a:tc>
                <a:extLst>
                  <a:ext uri="{0D108BD9-81ED-4DB2-BD59-A6C34878D82A}">
                    <a16:rowId xmlns:a16="http://schemas.microsoft.com/office/drawing/2014/main" val="1681148509"/>
                  </a:ext>
                </a:extLst>
              </a:tr>
              <a:tr h="311051">
                <a:tc>
                  <a:txBody>
                    <a:bodyPr/>
                    <a:lstStyle/>
                    <a:p>
                      <a:r>
                        <a:rPr lang="en-GB" dirty="0"/>
                        <a:t>Pure Energy Centre</a:t>
                      </a:r>
                    </a:p>
                  </a:txBody>
                  <a:tcPr anchor="ctr">
                    <a:lnL>
                      <a:noFill/>
                    </a:lnL>
                    <a:lnR>
                      <a:noFill/>
                    </a:lnR>
                    <a:lnT>
                      <a:noFill/>
                    </a:lnT>
                    <a:lnB>
                      <a:noFill/>
                    </a:lnB>
                  </a:tcPr>
                </a:tc>
                <a:tc>
                  <a:txBody>
                    <a:bodyPr/>
                    <a:lstStyle/>
                    <a:p>
                      <a:r>
                        <a:rPr lang="en-GB"/>
                        <a:t>United Kingdom </a:t>
                      </a:r>
                    </a:p>
                  </a:txBody>
                  <a:tcPr anchor="ctr">
                    <a:lnL>
                      <a:noFill/>
                    </a:lnL>
                    <a:lnR>
                      <a:noFill/>
                    </a:lnR>
                    <a:lnT>
                      <a:noFill/>
                    </a:lnT>
                    <a:lnB>
                      <a:noFill/>
                    </a:lnB>
                  </a:tcPr>
                </a:tc>
                <a:extLst>
                  <a:ext uri="{0D108BD9-81ED-4DB2-BD59-A6C34878D82A}">
                    <a16:rowId xmlns:a16="http://schemas.microsoft.com/office/drawing/2014/main" val="1633727008"/>
                  </a:ext>
                </a:extLst>
              </a:tr>
              <a:tr h="526394">
                <a:tc>
                  <a:txBody>
                    <a:bodyPr/>
                    <a:lstStyle/>
                    <a:p>
                      <a:r>
                        <a:rPr lang="en-GB" dirty="0"/>
                        <a:t>National University of Ireland Galway</a:t>
                      </a:r>
                    </a:p>
                  </a:txBody>
                  <a:tcPr anchor="ctr">
                    <a:lnL>
                      <a:noFill/>
                    </a:lnL>
                    <a:lnR>
                      <a:noFill/>
                    </a:lnR>
                    <a:lnT>
                      <a:noFill/>
                    </a:lnT>
                    <a:lnB>
                      <a:noFill/>
                    </a:lnB>
                  </a:tcPr>
                </a:tc>
                <a:tc>
                  <a:txBody>
                    <a:bodyPr/>
                    <a:lstStyle/>
                    <a:p>
                      <a:r>
                        <a:rPr lang="en-GB"/>
                        <a:t>Ireland </a:t>
                      </a:r>
                    </a:p>
                  </a:txBody>
                  <a:tcPr anchor="ctr">
                    <a:lnL>
                      <a:noFill/>
                    </a:lnL>
                    <a:lnR>
                      <a:noFill/>
                    </a:lnR>
                    <a:lnT>
                      <a:noFill/>
                    </a:lnT>
                    <a:lnB>
                      <a:noFill/>
                    </a:lnB>
                  </a:tcPr>
                </a:tc>
                <a:extLst>
                  <a:ext uri="{0D108BD9-81ED-4DB2-BD59-A6C34878D82A}">
                    <a16:rowId xmlns:a16="http://schemas.microsoft.com/office/drawing/2014/main" val="3658707939"/>
                  </a:ext>
                </a:extLst>
              </a:tr>
              <a:tr h="311051">
                <a:tc>
                  <a:txBody>
                    <a:bodyPr/>
                    <a:lstStyle/>
                    <a:p>
                      <a:r>
                        <a:rPr lang="en-GB" dirty="0"/>
                        <a:t>IZES </a:t>
                      </a:r>
                      <a:r>
                        <a:rPr lang="en-GB" dirty="0" err="1"/>
                        <a:t>gGmbH</a:t>
                      </a:r>
                      <a:endParaRPr lang="en-GB" dirty="0"/>
                    </a:p>
                  </a:txBody>
                  <a:tcPr anchor="ctr">
                    <a:lnL>
                      <a:noFill/>
                    </a:lnL>
                    <a:lnR>
                      <a:noFill/>
                    </a:lnR>
                    <a:lnT>
                      <a:noFill/>
                    </a:lnT>
                    <a:lnB>
                      <a:noFill/>
                    </a:lnB>
                  </a:tcPr>
                </a:tc>
                <a:tc>
                  <a:txBody>
                    <a:bodyPr/>
                    <a:lstStyle/>
                    <a:p>
                      <a:r>
                        <a:rPr lang="en-GB"/>
                        <a:t>Germany </a:t>
                      </a:r>
                    </a:p>
                  </a:txBody>
                  <a:tcPr anchor="ctr">
                    <a:lnL>
                      <a:noFill/>
                    </a:lnL>
                    <a:lnR>
                      <a:noFill/>
                    </a:lnR>
                    <a:lnT>
                      <a:noFill/>
                    </a:lnT>
                    <a:lnB>
                      <a:noFill/>
                    </a:lnB>
                  </a:tcPr>
                </a:tc>
                <a:extLst>
                  <a:ext uri="{0D108BD9-81ED-4DB2-BD59-A6C34878D82A}">
                    <a16:rowId xmlns:a16="http://schemas.microsoft.com/office/drawing/2014/main" val="1306191544"/>
                  </a:ext>
                </a:extLst>
              </a:tr>
              <a:tr h="311051">
                <a:tc>
                  <a:txBody>
                    <a:bodyPr/>
                    <a:lstStyle/>
                    <a:p>
                      <a:r>
                        <a:rPr lang="en-GB" dirty="0"/>
                        <a:t>ENSICAEN</a:t>
                      </a:r>
                    </a:p>
                  </a:txBody>
                  <a:tcPr anchor="ctr">
                    <a:lnL>
                      <a:noFill/>
                    </a:lnL>
                    <a:lnR>
                      <a:noFill/>
                    </a:lnR>
                    <a:lnT>
                      <a:noFill/>
                    </a:lnT>
                    <a:lnB>
                      <a:noFill/>
                    </a:lnB>
                  </a:tcPr>
                </a:tc>
                <a:tc>
                  <a:txBody>
                    <a:bodyPr/>
                    <a:lstStyle/>
                    <a:p>
                      <a:r>
                        <a:rPr lang="en-GB"/>
                        <a:t>France </a:t>
                      </a:r>
                    </a:p>
                  </a:txBody>
                  <a:tcPr anchor="ctr">
                    <a:lnL>
                      <a:noFill/>
                    </a:lnL>
                    <a:lnR>
                      <a:noFill/>
                    </a:lnR>
                    <a:lnT>
                      <a:noFill/>
                    </a:lnT>
                    <a:lnB>
                      <a:noFill/>
                    </a:lnB>
                  </a:tcPr>
                </a:tc>
                <a:extLst>
                  <a:ext uri="{0D108BD9-81ED-4DB2-BD59-A6C34878D82A}">
                    <a16:rowId xmlns:a16="http://schemas.microsoft.com/office/drawing/2014/main" val="2156832894"/>
                  </a:ext>
                </a:extLst>
              </a:tr>
              <a:tr h="311051">
                <a:tc>
                  <a:txBody>
                    <a:bodyPr/>
                    <a:lstStyle/>
                    <a:p>
                      <a:r>
                        <a:rPr lang="en-GB" dirty="0"/>
                        <a:t>INSA Rouen </a:t>
                      </a:r>
                      <a:r>
                        <a:rPr lang="en-GB" dirty="0" err="1"/>
                        <a:t>Normandie</a:t>
                      </a:r>
                      <a:endParaRPr lang="en-GB" dirty="0"/>
                    </a:p>
                  </a:txBody>
                  <a:tcPr anchor="ctr">
                    <a:lnL>
                      <a:noFill/>
                    </a:lnL>
                    <a:lnR>
                      <a:noFill/>
                    </a:lnR>
                    <a:lnT>
                      <a:noFill/>
                    </a:lnT>
                    <a:lnB>
                      <a:noFill/>
                    </a:lnB>
                  </a:tcPr>
                </a:tc>
                <a:tc>
                  <a:txBody>
                    <a:bodyPr/>
                    <a:lstStyle/>
                    <a:p>
                      <a:r>
                        <a:rPr lang="en-GB"/>
                        <a:t>France </a:t>
                      </a:r>
                    </a:p>
                  </a:txBody>
                  <a:tcPr anchor="ctr">
                    <a:lnL>
                      <a:noFill/>
                    </a:lnL>
                    <a:lnR>
                      <a:noFill/>
                    </a:lnR>
                    <a:lnT>
                      <a:noFill/>
                    </a:lnT>
                    <a:lnB>
                      <a:noFill/>
                    </a:lnB>
                  </a:tcPr>
                </a:tc>
                <a:extLst>
                  <a:ext uri="{0D108BD9-81ED-4DB2-BD59-A6C34878D82A}">
                    <a16:rowId xmlns:a16="http://schemas.microsoft.com/office/drawing/2014/main" val="3207937015"/>
                  </a:ext>
                </a:extLst>
              </a:tr>
              <a:tr h="311051">
                <a:tc>
                  <a:txBody>
                    <a:bodyPr/>
                    <a:lstStyle/>
                    <a:p>
                      <a:r>
                        <a:rPr lang="en-GB" dirty="0"/>
                        <a:t>TK Renewables</a:t>
                      </a:r>
                    </a:p>
                  </a:txBody>
                  <a:tcPr anchor="ctr">
                    <a:lnL>
                      <a:noFill/>
                    </a:lnL>
                    <a:lnR>
                      <a:noFill/>
                    </a:lnR>
                    <a:lnT>
                      <a:noFill/>
                    </a:lnT>
                    <a:lnB>
                      <a:noFill/>
                    </a:lnB>
                  </a:tcPr>
                </a:tc>
                <a:tc>
                  <a:txBody>
                    <a:bodyPr/>
                    <a:lstStyle/>
                    <a:p>
                      <a:r>
                        <a:rPr lang="en-GB" dirty="0"/>
                        <a:t>United Kingdom </a:t>
                      </a:r>
                    </a:p>
                  </a:txBody>
                  <a:tcPr anchor="ctr">
                    <a:lnL>
                      <a:noFill/>
                    </a:lnL>
                    <a:lnR>
                      <a:noFill/>
                    </a:lnR>
                    <a:lnT>
                      <a:noFill/>
                    </a:lnT>
                    <a:lnB>
                      <a:noFill/>
                    </a:lnB>
                  </a:tcPr>
                </a:tc>
                <a:extLst>
                  <a:ext uri="{0D108BD9-81ED-4DB2-BD59-A6C34878D82A}">
                    <a16:rowId xmlns:a16="http://schemas.microsoft.com/office/drawing/2014/main" val="2060582281"/>
                  </a:ext>
                </a:extLst>
              </a:tr>
              <a:tr h="680347">
                <a:tc>
                  <a:txBody>
                    <a:bodyPr/>
                    <a:lstStyle/>
                    <a:p>
                      <a:r>
                        <a:rPr lang="en-GB" dirty="0"/>
                        <a:t>BURN Joint Research Group, </a:t>
                      </a:r>
                      <a:r>
                        <a:rPr lang="en-GB" dirty="0" err="1"/>
                        <a:t>Vrije</a:t>
                      </a:r>
                      <a:r>
                        <a:rPr lang="en-GB" dirty="0"/>
                        <a:t> </a:t>
                      </a:r>
                      <a:r>
                        <a:rPr lang="en-GB" dirty="0" err="1"/>
                        <a:t>Universiteit</a:t>
                      </a:r>
                      <a:r>
                        <a:rPr lang="en-GB" dirty="0"/>
                        <a:t> Brussel</a:t>
                      </a:r>
                    </a:p>
                  </a:txBody>
                  <a:tcPr anchor="ctr">
                    <a:lnL>
                      <a:noFill/>
                    </a:lnL>
                    <a:lnR>
                      <a:noFill/>
                    </a:lnR>
                    <a:lnT>
                      <a:noFill/>
                    </a:lnT>
                    <a:lnB>
                      <a:noFill/>
                    </a:lnB>
                  </a:tcPr>
                </a:tc>
                <a:tc>
                  <a:txBody>
                    <a:bodyPr/>
                    <a:lstStyle/>
                    <a:p>
                      <a:r>
                        <a:rPr lang="en-GB" dirty="0"/>
                        <a:t>Belgium </a:t>
                      </a:r>
                    </a:p>
                  </a:txBody>
                  <a:tcPr anchor="ctr">
                    <a:lnL>
                      <a:noFill/>
                    </a:lnL>
                    <a:lnR>
                      <a:noFill/>
                    </a:lnR>
                    <a:lnT>
                      <a:noFill/>
                    </a:lnT>
                    <a:lnB>
                      <a:noFill/>
                    </a:lnB>
                  </a:tcPr>
                </a:tc>
                <a:extLst>
                  <a:ext uri="{0D108BD9-81ED-4DB2-BD59-A6C34878D82A}">
                    <a16:rowId xmlns:a16="http://schemas.microsoft.com/office/drawing/2014/main" val="3175106602"/>
                  </a:ext>
                </a:extLst>
              </a:tr>
            </a:tbl>
          </a:graphicData>
        </a:graphic>
      </p:graphicFrame>
      <p:pic>
        <p:nvPicPr>
          <p:cNvPr id="4" name="Picture 3"/>
          <p:cNvPicPr>
            <a:picLocks noChangeAspect="1"/>
          </p:cNvPicPr>
          <p:nvPr/>
        </p:nvPicPr>
        <p:blipFill rotWithShape="1">
          <a:blip r:embed="rId4"/>
          <a:srcRect l="16940" t="380" r="-276" b="-380"/>
          <a:stretch/>
        </p:blipFill>
        <p:spPr>
          <a:xfrm>
            <a:off x="6438895" y="1468421"/>
            <a:ext cx="4781009" cy="4161859"/>
          </a:xfrm>
          <a:prstGeom prst="rect">
            <a:avLst/>
          </a:prstGeom>
        </p:spPr>
      </p:pic>
    </p:spTree>
    <p:extLst>
      <p:ext uri="{BB962C8B-B14F-4D97-AF65-F5344CB8AC3E}">
        <p14:creationId xmlns:p14="http://schemas.microsoft.com/office/powerpoint/2010/main" val="32688257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 y="116632"/>
            <a:ext cx="11544300" cy="1143000"/>
          </a:xfrm>
        </p:spPr>
        <p:txBody>
          <a:bodyPr>
            <a:normAutofit/>
          </a:bodyPr>
          <a:lstStyle/>
          <a:p>
            <a:r>
              <a:rPr lang="en-IE" dirty="0"/>
              <a:t>Hydrogen’s Role in the Energy Transition </a:t>
            </a: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518" t="12699" r="16781" b="9524"/>
          <a:stretch/>
        </p:blipFill>
        <p:spPr bwMode="auto">
          <a:xfrm>
            <a:off x="2120815" y="1178711"/>
            <a:ext cx="8064896" cy="5450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3506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3366FF"/>
                </a:solidFill>
              </a:rPr>
              <a:t>Green H2 Energy Carrier</a:t>
            </a:r>
            <a:endParaRPr lang="en-GB" dirty="0"/>
          </a:p>
        </p:txBody>
      </p:sp>
      <p:sp>
        <p:nvSpPr>
          <p:cNvPr id="3" name="Content Placeholder 2"/>
          <p:cNvSpPr>
            <a:spLocks noGrp="1"/>
          </p:cNvSpPr>
          <p:nvPr>
            <p:ph idx="1"/>
          </p:nvPr>
        </p:nvSpPr>
        <p:spPr/>
        <p:txBody>
          <a:bodyPr>
            <a:normAutofit fontScale="85000" lnSpcReduction="20000"/>
          </a:bodyPr>
          <a:lstStyle/>
          <a:p>
            <a:pPr marL="0" indent="0">
              <a:buNone/>
            </a:pPr>
            <a:r>
              <a:rPr lang="en-GB" sz="2200" dirty="0"/>
              <a:t>GenComm is meeting the needs of the changing energy system by placing H2 as the energy carrier at the centre of the system.</a:t>
            </a:r>
          </a:p>
          <a:p>
            <a:endParaRPr lang="en-GB" sz="2200" dirty="0"/>
          </a:p>
          <a:p>
            <a:pPr marL="0" indent="0">
              <a:buNone/>
            </a:pPr>
            <a:r>
              <a:rPr lang="en-GB" sz="2200" dirty="0"/>
              <a:t>The current energy system delivering electricity, heat and transport fuel  maintains the status quo but external forces are driving change .</a:t>
            </a:r>
          </a:p>
          <a:p>
            <a:pPr marL="0" indent="0">
              <a:buNone/>
            </a:pPr>
            <a:r>
              <a:rPr lang="en-GB" sz="2200" dirty="0"/>
              <a:t> </a:t>
            </a:r>
          </a:p>
          <a:p>
            <a:pPr lvl="0"/>
            <a:r>
              <a:rPr lang="en-GB" sz="2200" dirty="0"/>
              <a:t>Network control, storage and management systems</a:t>
            </a:r>
          </a:p>
          <a:p>
            <a:pPr lvl="0"/>
            <a:r>
              <a:rPr lang="en-GB" sz="2200" dirty="0"/>
              <a:t>Customer behaviour and insights</a:t>
            </a:r>
          </a:p>
          <a:p>
            <a:pPr lvl="0"/>
            <a:r>
              <a:rPr lang="en-GB" sz="2200" dirty="0"/>
              <a:t>Local energy generation and demand side technologies</a:t>
            </a:r>
          </a:p>
          <a:p>
            <a:endParaRPr lang="en-GB" sz="2200" dirty="0"/>
          </a:p>
          <a:p>
            <a:endParaRPr lang="en-GB" sz="2200" dirty="0"/>
          </a:p>
          <a:p>
            <a:pPr marL="0" indent="0">
              <a:buNone/>
            </a:pPr>
            <a:r>
              <a:rPr lang="en-GB" sz="2200" dirty="0"/>
              <a:t>Are all combining to make Electricity, Heat and Transport flexible to meet demand, need and ultimately SMART delivering a Fuels future energy system </a:t>
            </a:r>
          </a:p>
          <a:p>
            <a:pPr marL="0" indent="0">
              <a:buNone/>
            </a:pPr>
            <a:r>
              <a:rPr lang="en-GB" dirty="0"/>
              <a:t> </a:t>
            </a:r>
          </a:p>
          <a:p>
            <a:endParaRPr lang="en-GB"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408" t="16959" r="7305" b="11622"/>
          <a:stretch/>
        </p:blipFill>
        <p:spPr>
          <a:xfrm>
            <a:off x="1745736" y="6105526"/>
            <a:ext cx="1413039" cy="619784"/>
          </a:xfrm>
          <a:prstGeom prst="rect">
            <a:avLst/>
          </a:prstGeom>
        </p:spPr>
      </p:pic>
    </p:spTree>
    <p:extLst>
      <p:ext uri="{BB962C8B-B14F-4D97-AF65-F5344CB8AC3E}">
        <p14:creationId xmlns:p14="http://schemas.microsoft.com/office/powerpoint/2010/main" val="6454874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52064"/>
            <a:ext cx="7886700" cy="1325563"/>
          </a:xfrm>
        </p:spPr>
        <p:txBody>
          <a:bodyPr/>
          <a:lstStyle/>
          <a:p>
            <a:r>
              <a:rPr lang="en-GB" b="1" dirty="0" smtClean="0">
                <a:solidFill>
                  <a:srgbClr val="3366FF"/>
                </a:solidFill>
              </a:rPr>
              <a:t>Green H2 Energy Opportunity</a:t>
            </a:r>
            <a:endParaRPr lang="en-GB" dirty="0"/>
          </a:p>
        </p:txBody>
      </p:sp>
      <p:sp>
        <p:nvSpPr>
          <p:cNvPr id="3" name="Content Placeholder 2"/>
          <p:cNvSpPr>
            <a:spLocks noGrp="1"/>
          </p:cNvSpPr>
          <p:nvPr>
            <p:ph idx="1"/>
          </p:nvPr>
        </p:nvSpPr>
        <p:spPr/>
        <p:txBody>
          <a:bodyPr/>
          <a:lstStyle/>
          <a:p>
            <a:r>
              <a:rPr lang="en-GB" dirty="0"/>
              <a:t>Renewable energy sources continue to increase their share of installed capacity worldwide. Their integration, in conjunction with increased energy efficiency and other low-carbon technologies, constitutes the best opportunity to achieve energy sustainability. </a:t>
            </a:r>
            <a:endParaRPr lang="en-GB" dirty="0" smtClean="0"/>
          </a:p>
          <a:p>
            <a:r>
              <a:rPr lang="en-GB" dirty="0"/>
              <a:t>Renewable energy sources </a:t>
            </a:r>
            <a:r>
              <a:rPr lang="en-GB" dirty="0" smtClean="0"/>
              <a:t>also </a:t>
            </a:r>
            <a:r>
              <a:rPr lang="en-GB" dirty="0"/>
              <a:t>constitute the best option to avert the risks that conventional non-renewable sources pose to health, geopolitics, the economy and the environment. In accordance with their commitment to the Paris Agreement of 2015, </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408" t="16959" r="7305" b="11622"/>
          <a:stretch/>
        </p:blipFill>
        <p:spPr>
          <a:xfrm>
            <a:off x="1745736" y="6105526"/>
            <a:ext cx="1413039" cy="619784"/>
          </a:xfrm>
          <a:prstGeom prst="rect">
            <a:avLst/>
          </a:prstGeom>
        </p:spPr>
      </p:pic>
    </p:spTree>
    <p:extLst>
      <p:ext uri="{BB962C8B-B14F-4D97-AF65-F5344CB8AC3E}">
        <p14:creationId xmlns:p14="http://schemas.microsoft.com/office/powerpoint/2010/main" val="23132192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3366FF"/>
                </a:solidFill>
              </a:rPr>
              <a:t>Energy Carriers</a:t>
            </a:r>
            <a:endParaRPr lang="en-GB" dirty="0"/>
          </a:p>
        </p:txBody>
      </p:sp>
      <p:sp>
        <p:nvSpPr>
          <p:cNvPr id="3" name="Content Placeholder 2"/>
          <p:cNvSpPr>
            <a:spLocks noGrp="1"/>
          </p:cNvSpPr>
          <p:nvPr>
            <p:ph idx="1"/>
          </p:nvPr>
        </p:nvSpPr>
        <p:spPr/>
        <p:txBody>
          <a:bodyPr>
            <a:normAutofit fontScale="92500" lnSpcReduction="10000"/>
          </a:bodyPr>
          <a:lstStyle/>
          <a:p>
            <a:r>
              <a:rPr lang="en-GB" dirty="0" smtClean="0"/>
              <a:t>As we move from </a:t>
            </a:r>
            <a:r>
              <a:rPr lang="en-GB" dirty="0"/>
              <a:t>a hydrocarbon based economy to a renewable one, there is a need for clean sustainable energy carriers. </a:t>
            </a:r>
            <a:endParaRPr lang="en-GB" dirty="0" smtClean="0"/>
          </a:p>
          <a:p>
            <a:r>
              <a:rPr lang="en-GB" dirty="0" smtClean="0"/>
              <a:t>Energy </a:t>
            </a:r>
            <a:r>
              <a:rPr lang="en-GB" dirty="0"/>
              <a:t>carriers have now been identified as the key enabling solution that allow renewable sources to supply different forms of energy demand across these sectors, and thus strengthen their technical and economic </a:t>
            </a:r>
            <a:r>
              <a:rPr lang="en-GB" dirty="0" smtClean="0"/>
              <a:t>viability.</a:t>
            </a:r>
          </a:p>
          <a:p>
            <a:r>
              <a:rPr lang="en-GB" dirty="0"/>
              <a:t>Hydrogen is </a:t>
            </a:r>
            <a:r>
              <a:rPr lang="en-GB" dirty="0" smtClean="0"/>
              <a:t>a key energy carrier. It </a:t>
            </a:r>
            <a:r>
              <a:rPr lang="en-GB" dirty="0"/>
              <a:t>has the potential to become one of the main energy carriers of the future as it can be easily produced using renewable energy, stored using commercially available technologies and used throughout the entire energy system. The use of hydrogen as an energy carrier however, has been hindered by specific challenges that need to be addressed. </a:t>
            </a:r>
          </a:p>
          <a:p>
            <a:endParaRPr lang="en-GB"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408" t="16959" r="7305" b="11622"/>
          <a:stretch/>
        </p:blipFill>
        <p:spPr>
          <a:xfrm>
            <a:off x="1745736" y="6105526"/>
            <a:ext cx="1413039" cy="619784"/>
          </a:xfrm>
          <a:prstGeom prst="rect">
            <a:avLst/>
          </a:prstGeom>
        </p:spPr>
      </p:pic>
    </p:spTree>
    <p:extLst>
      <p:ext uri="{BB962C8B-B14F-4D97-AF65-F5344CB8AC3E}">
        <p14:creationId xmlns:p14="http://schemas.microsoft.com/office/powerpoint/2010/main" val="36605514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3366FF"/>
                </a:solidFill>
              </a:rPr>
              <a:t>GenComm Value Chain</a:t>
            </a:r>
            <a:endParaRPr lang="en-GB" b="1" dirty="0">
              <a:solidFill>
                <a:srgbClr val="3366FF"/>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7408" t="16959" r="7305" b="11622"/>
          <a:stretch/>
        </p:blipFill>
        <p:spPr>
          <a:xfrm>
            <a:off x="1745736" y="6105526"/>
            <a:ext cx="1413039" cy="619784"/>
          </a:xfrm>
          <a:prstGeom prst="rect">
            <a:avLst/>
          </a:prstGeom>
        </p:spPr>
      </p:pic>
      <p:pic>
        <p:nvPicPr>
          <p:cNvPr id="3" name="Content Placeholder 2"/>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019284" y="1535114"/>
            <a:ext cx="6153432" cy="4351337"/>
          </a:xfrm>
        </p:spPr>
      </p:pic>
    </p:spTree>
    <p:extLst>
      <p:ext uri="{BB962C8B-B14F-4D97-AF65-F5344CB8AC3E}">
        <p14:creationId xmlns:p14="http://schemas.microsoft.com/office/powerpoint/2010/main" val="39085062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20143</TotalTime>
  <Words>1553</Words>
  <Application>Microsoft Office PowerPoint</Application>
  <PresentationFormat>Widescreen</PresentationFormat>
  <Paragraphs>251</Paragraphs>
  <Slides>26</Slides>
  <Notes>15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26</vt:i4>
      </vt:variant>
    </vt:vector>
  </HeadingPairs>
  <TitlesOfParts>
    <vt:vector size="39" baseType="lpstr">
      <vt:lpstr>Arial</vt:lpstr>
      <vt:lpstr>Calibri</vt:lpstr>
      <vt:lpstr>Calibri Light</vt:lpstr>
      <vt:lpstr>Franklin Gothic Book</vt:lpstr>
      <vt:lpstr>Futura Std Book</vt:lpstr>
      <vt:lpstr>Futura Std Light</vt:lpstr>
      <vt:lpstr>Helvetica Neue</vt:lpstr>
      <vt:lpstr>inherit</vt:lpstr>
      <vt:lpstr>Lucida Sans</vt:lpstr>
      <vt:lpstr>MS Mincho</vt:lpstr>
      <vt:lpstr>Open Sans</vt:lpstr>
      <vt:lpstr>Symbol</vt:lpstr>
      <vt:lpstr>Office Theme</vt:lpstr>
      <vt:lpstr>PowerPoint Presentation</vt:lpstr>
      <vt:lpstr>GenComm Animation</vt:lpstr>
      <vt:lpstr>GenComm Focus</vt:lpstr>
      <vt:lpstr>Partners</vt:lpstr>
      <vt:lpstr>Hydrogen’s Role in the Energy Transition </vt:lpstr>
      <vt:lpstr>Green H2 Energy Carrier</vt:lpstr>
      <vt:lpstr>Green H2 Energy Opportunity</vt:lpstr>
      <vt:lpstr>Energy Carriers</vt:lpstr>
      <vt:lpstr>GenComm Value Chain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SMART H2</vt:lpstr>
      <vt:lpstr>PowerPoint Presentation</vt:lpstr>
      <vt:lpstr>SMART H2 project Structure</vt:lpstr>
      <vt:lpstr>PowerPoint Presentation</vt:lpstr>
      <vt:lpstr>HAZEL - Hydrogen and Zero Emissions Logistics</vt:lpstr>
      <vt:lpstr>SMART H2 the future</vt:lpstr>
      <vt:lpstr>H2 Mobility Initiatives</vt:lpstr>
      <vt:lpstr>PowerPoint Presentation</vt:lpstr>
      <vt:lpstr>PowerPoint Presentation</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c:creator>
  <cp:lastModifiedBy>Joanna Wilson (JWilson)</cp:lastModifiedBy>
  <cp:revision>640</cp:revision>
  <cp:lastPrinted>2019-03-06T09:58:55Z</cp:lastPrinted>
  <dcterms:created xsi:type="dcterms:W3CDTF">2015-03-06T10:50:13Z</dcterms:created>
  <dcterms:modified xsi:type="dcterms:W3CDTF">2019-11-28T07:54:48Z</dcterms:modified>
</cp:coreProperties>
</file>