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377" r:id="rId3"/>
    <p:sldId id="376" r:id="rId4"/>
    <p:sldId id="276" r:id="rId5"/>
    <p:sldId id="378" r:id="rId6"/>
    <p:sldId id="375" r:id="rId7"/>
    <p:sldId id="379" r:id="rId8"/>
    <p:sldId id="263" r:id="rId9"/>
    <p:sldId id="258" r:id="rId10"/>
    <p:sldId id="380" r:id="rId11"/>
    <p:sldId id="381" r:id="rId12"/>
    <p:sldId id="382" r:id="rId13"/>
    <p:sldId id="383" r:id="rId14"/>
    <p:sldId id="384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A6F15-4215-4318-B730-40FE9FBAB69D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91C32-AEBC-4DBA-9532-2C464F734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039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9D51D-D414-4B3E-9A02-F8E7423E0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CCC0D0-043E-455B-BEF2-82B10D4C4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17388-8D9A-4DB9-8384-A1245DBC4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8BA3-58B4-4EF5-97BA-9208451D863A}" type="datetimeFigureOut">
              <a:rPr lang="en-GB" smtClean="0"/>
              <a:t>27/11/2019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D4B27-CD68-4389-ACCE-EF92F7134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2651B-09EC-49C4-AA33-83521D3A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3A19-68FF-47E8-99BC-737F385507E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041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C9FB5-4925-4A42-B2A3-F69B6AB06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CE36D-5E71-4F1E-82F9-57A993735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AE84F-2B1D-4388-9AFE-9B9C48D2F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8BA3-58B4-4EF5-97BA-9208451D863A}" type="datetimeFigureOut">
              <a:rPr lang="en-GB" smtClean="0"/>
              <a:t>27/11/2019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CD3DE-0CFC-4C5A-956A-8D139B97C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AEBC7-5AAB-4FFC-8FE7-F567FAC5F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3A19-68FF-47E8-99BC-737F385507E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209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C5902A-C47A-4C70-B849-34E9770588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C62CA-CCCC-4FF8-B6AF-AF1196CC5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ED27F-4EC2-4018-8CCB-99BA876F8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8BA3-58B4-4EF5-97BA-9208451D863A}" type="datetimeFigureOut">
              <a:rPr lang="en-GB" smtClean="0"/>
              <a:t>27/11/2019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41E9A-F474-4B78-8845-AEE8AF16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E815F-03F7-4BC0-BB8E-AF3E2C9A0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3A19-68FF-47E8-99BC-737F385507E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77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5868F-7991-4115-9854-F22CA88A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99CB0-908A-4C8F-8C1C-DA8A19537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843B5-779C-412E-9031-A278DA6A8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8BA3-58B4-4EF5-97BA-9208451D863A}" type="datetimeFigureOut">
              <a:rPr lang="en-GB" smtClean="0"/>
              <a:t>27/11/2019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09EA7-1A7B-4024-B645-961EC23E5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2411D-0783-43E3-8E0C-F294FA97D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3A19-68FF-47E8-99BC-737F385507E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00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DBFF5-B1DD-4FC7-8D21-9BE8CE131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F1ADD-F313-48EF-9E2E-B9112F1AE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53459-FD2E-4AD1-B34F-D3842E18E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8BA3-58B4-4EF5-97BA-9208451D863A}" type="datetimeFigureOut">
              <a:rPr lang="en-GB" smtClean="0"/>
              <a:t>27/11/2019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81FFE-FBA0-4F99-B108-D29998D8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7A686-C231-4C92-9840-716D9715E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3A19-68FF-47E8-99BC-737F385507E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72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151C8-6619-44E6-A829-DE40DA387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0772C-6B1F-4C21-9FAD-B019C5738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7C099E-D8C7-4F82-BB73-71B215E16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99D23-8DAA-4ADC-9F88-C2A723E5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8BA3-58B4-4EF5-97BA-9208451D863A}" type="datetimeFigureOut">
              <a:rPr lang="en-GB" smtClean="0"/>
              <a:t>27/11/2019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0C583-5597-4F22-A63B-DEDC2762D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61FED-2F02-4CE9-A6C0-4AF626B97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3A19-68FF-47E8-99BC-737F385507E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24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92B31-843D-4A82-B0C1-54C83169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2B595-377D-4426-BF38-B951B1488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C6A64D-1BBE-4EED-A010-BDCB2CE8F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E7DC39-1BFB-48D4-88AD-6C5B0E1B8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BE1B26-5F32-415F-891E-AB799D8B1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E43E60-8A31-4B46-A133-AF49E4FC0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8BA3-58B4-4EF5-97BA-9208451D863A}" type="datetimeFigureOut">
              <a:rPr lang="en-GB" smtClean="0"/>
              <a:t>27/11/2019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1FDF83-9A97-458D-9AFD-73B233FD1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146B5-A5E5-4571-8532-8391942B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3A19-68FF-47E8-99BC-737F385507E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27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9E78D-FFB9-4BEE-9ACD-BCB3ACE52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FACF03-EB08-40DB-BEEE-81CBAE5A1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8BA3-58B4-4EF5-97BA-9208451D863A}" type="datetimeFigureOut">
              <a:rPr lang="en-GB" smtClean="0"/>
              <a:t>27/11/2019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772D87-7187-40CB-AD60-03F305D66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9B330-4638-4DF8-A558-13DB80487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3A19-68FF-47E8-99BC-737F385507E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01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26EF52-9102-4637-B108-D91961A6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8BA3-58B4-4EF5-97BA-9208451D863A}" type="datetimeFigureOut">
              <a:rPr lang="en-GB" smtClean="0"/>
              <a:t>27/11/2019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05901A-16EA-4B8F-9D3A-754CB1FEA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42EC4-8924-47E2-A178-DA8E8256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3A19-68FF-47E8-99BC-737F385507E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46D32-1396-4A2F-A4E3-4545D9F9A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F9B47-0C29-42CA-AEC6-937C44B55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70B47A-67AE-494C-B478-CF4D48DED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14CC0-1FBD-4441-8061-BB2CD08DD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8BA3-58B4-4EF5-97BA-9208451D863A}" type="datetimeFigureOut">
              <a:rPr lang="en-GB" smtClean="0"/>
              <a:t>27/11/2019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94084-056B-4E1B-9704-CFB3373F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E9016-BF5D-42F0-8A32-5038DF5D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3A19-68FF-47E8-99BC-737F385507E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418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224A7-CCF5-4D88-AF87-671D0BB03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F49E25-CDFB-4603-923B-CEC738EAD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CBA712-C20A-4FD7-AF24-08C033DA4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07C99-0948-4C72-924F-192D29E01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8BA3-58B4-4EF5-97BA-9208451D863A}" type="datetimeFigureOut">
              <a:rPr lang="en-GB" smtClean="0"/>
              <a:t>27/11/2019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B897D-749A-4550-ACB0-BC871B06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6831A-6D24-472B-BA26-A4D49AFB6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3A19-68FF-47E8-99BC-737F385507E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79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C4F8C-6366-40ED-85D3-5D20E0BC7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E8EBB-9D71-471A-8C17-779392D0A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C4811-4D77-4D6D-A5C4-F2A1D3979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8BA3-58B4-4EF5-97BA-9208451D863A}" type="datetimeFigureOut">
              <a:rPr lang="en-GB" smtClean="0"/>
              <a:t>27/11/2019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9D5B9-1EC2-4417-AF67-BC1907E49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93D44-0FFF-428D-8834-19AA7B1A5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D3A19-68FF-47E8-99BC-737F385507E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56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png@01D35490.3C24B9E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neil.morrow@energiagroup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6A09C357-64FB-40DC-B345-2C51355D6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/>
          <a:lstStyle/>
          <a:p>
            <a:fld id="{A7B91B34-3DFE-4D8C-98EE-B61DA98F2964}" type="slidenum">
              <a:rPr lang="en-GB" smtClean="0"/>
              <a:pPr/>
              <a:t>1</a:t>
            </a:fld>
            <a:endParaRPr lang="en-GB" dirty="0"/>
          </a:p>
        </p:txBody>
      </p:sp>
      <p:cxnSp>
        <p:nvCxnSpPr>
          <p:cNvPr id="10" name="Gerader Verbinder 37">
            <a:extLst>
              <a:ext uri="{FF2B5EF4-FFF2-40B4-BE49-F238E27FC236}">
                <a16:creationId xmlns:a16="http://schemas.microsoft.com/office/drawing/2014/main" id="{3BAB0035-55E1-462D-9789-38E52B04A796}"/>
              </a:ext>
            </a:extLst>
          </p:cNvPr>
          <p:cNvCxnSpPr/>
          <p:nvPr/>
        </p:nvCxnSpPr>
        <p:spPr>
          <a:xfrm>
            <a:off x="9179242" y="2458936"/>
            <a:ext cx="190464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38">
            <a:extLst>
              <a:ext uri="{FF2B5EF4-FFF2-40B4-BE49-F238E27FC236}">
                <a16:creationId xmlns:a16="http://schemas.microsoft.com/office/drawing/2014/main" id="{8F36EBD1-F2FB-49CE-9E35-1CBA2B94956E}"/>
              </a:ext>
            </a:extLst>
          </p:cNvPr>
          <p:cNvCxnSpPr/>
          <p:nvPr/>
        </p:nvCxnSpPr>
        <p:spPr>
          <a:xfrm>
            <a:off x="9220444" y="2141523"/>
            <a:ext cx="1863446" cy="379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39">
            <a:extLst>
              <a:ext uri="{FF2B5EF4-FFF2-40B4-BE49-F238E27FC236}">
                <a16:creationId xmlns:a16="http://schemas.microsoft.com/office/drawing/2014/main" id="{6B208623-AE56-4AB8-9FF1-F2F97D908BF1}"/>
              </a:ext>
            </a:extLst>
          </p:cNvPr>
          <p:cNvSpPr txBox="1"/>
          <p:nvPr/>
        </p:nvSpPr>
        <p:spPr>
          <a:xfrm>
            <a:off x="8960115" y="2145314"/>
            <a:ext cx="2318830" cy="31362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 defTabSz="914400"/>
            <a:r>
              <a:rPr lang="de-DE" sz="2000" dirty="0">
                <a:solidFill>
                  <a:prstClr val="white"/>
                </a:solidFill>
                <a:latin typeface="Futura T OT" panose="02000000000000000000" pitchFamily="50" charset="0"/>
              </a:rPr>
              <a:t>SCOPE</a:t>
            </a:r>
            <a:endParaRPr lang="en-GB" sz="2000" dirty="0">
              <a:solidFill>
                <a:prstClr val="white"/>
              </a:solidFill>
              <a:latin typeface="Futura T OT" panose="02000000000000000000" pitchFamily="50" charset="0"/>
            </a:endParaRPr>
          </a:p>
        </p:txBody>
      </p:sp>
      <p:pic>
        <p:nvPicPr>
          <p:cNvPr id="19" name="Picture 2" descr="http://vizeum.ie/files/2012/07/energia.jpg">
            <a:extLst>
              <a:ext uri="{FF2B5EF4-FFF2-40B4-BE49-F238E27FC236}">
                <a16:creationId xmlns:a16="http://schemas.microsoft.com/office/drawing/2014/main" id="{9D075A57-EEBD-4CB7-BA37-90F32227C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816" y="98184"/>
            <a:ext cx="1859454" cy="65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DCD32C-B61D-453B-8833-8BF355E8BAE7}"/>
              </a:ext>
            </a:extLst>
          </p:cNvPr>
          <p:cNvSpPr/>
          <p:nvPr/>
        </p:nvSpPr>
        <p:spPr>
          <a:xfrm>
            <a:off x="6685110" y="4319488"/>
            <a:ext cx="43987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</a:rPr>
              <a:t>28th November 2019</a:t>
            </a:r>
          </a:p>
          <a:p>
            <a:endParaRPr lang="en-GB" sz="2800" dirty="0">
              <a:solidFill>
                <a:srgbClr val="00B050"/>
              </a:solidFill>
            </a:endParaRPr>
          </a:p>
          <a:p>
            <a:r>
              <a:rPr lang="en-GB" sz="2800" dirty="0">
                <a:solidFill>
                  <a:srgbClr val="00B050"/>
                </a:solidFill>
              </a:rPr>
              <a:t>Hydrogen and Low Emissions Alternative Fuels Seminar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4F64F-98DC-4EF3-ACBD-AB168CE4B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757108"/>
            <a:ext cx="5391150" cy="530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C3ADC86-B20D-4295-85BA-A7FF57809E71}"/>
              </a:ext>
            </a:extLst>
          </p:cNvPr>
          <p:cNvSpPr/>
          <p:nvPr/>
        </p:nvSpPr>
        <p:spPr>
          <a:xfrm>
            <a:off x="6685110" y="1202240"/>
            <a:ext cx="439877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rgbClr val="00B050"/>
                </a:solidFill>
              </a:rPr>
              <a:t>Green Hydrogen</a:t>
            </a:r>
          </a:p>
          <a:p>
            <a:endParaRPr lang="en-GB" sz="4400" dirty="0">
              <a:solidFill>
                <a:srgbClr val="00B050"/>
              </a:solidFill>
            </a:endParaRPr>
          </a:p>
          <a:p>
            <a:r>
              <a:rPr lang="en-GB" sz="4400" dirty="0">
                <a:solidFill>
                  <a:srgbClr val="7030A0"/>
                </a:solidFill>
              </a:rPr>
              <a:t>Neil Morrow</a:t>
            </a:r>
          </a:p>
          <a:p>
            <a:r>
              <a:rPr lang="en-GB" sz="4400" dirty="0">
                <a:solidFill>
                  <a:srgbClr val="7030A0"/>
                </a:solidFill>
              </a:rPr>
              <a:t>Energia</a:t>
            </a:r>
          </a:p>
        </p:txBody>
      </p:sp>
    </p:spTree>
    <p:extLst>
      <p:ext uri="{BB962C8B-B14F-4D97-AF65-F5344CB8AC3E}">
        <p14:creationId xmlns:p14="http://schemas.microsoft.com/office/powerpoint/2010/main" val="3683957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vizeum.ie/files/2012/07/energia.jpg">
            <a:extLst>
              <a:ext uri="{FF2B5EF4-FFF2-40B4-BE49-F238E27FC236}">
                <a16:creationId xmlns:a16="http://schemas.microsoft.com/office/drawing/2014/main" id="{8334BD40-EA86-40C0-BA35-095FF4E5F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816" y="98184"/>
            <a:ext cx="1859454" cy="65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853088-F213-4827-803A-E03BBFADB4C0}"/>
              </a:ext>
            </a:extLst>
          </p:cNvPr>
          <p:cNvSpPr txBox="1"/>
          <p:nvPr/>
        </p:nvSpPr>
        <p:spPr>
          <a:xfrm>
            <a:off x="702643" y="465584"/>
            <a:ext cx="61409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Energia and </a:t>
            </a:r>
            <a:r>
              <a:rPr lang="en-GB" sz="2800" dirty="0" err="1"/>
              <a:t>GenComm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Long mountain Wind Farm</a:t>
            </a:r>
          </a:p>
        </p:txBody>
      </p:sp>
      <p:pic>
        <p:nvPicPr>
          <p:cNvPr id="8" name="Content Placeholder 3" descr="cid:image001.png@01D35490.3C24B9E0">
            <a:extLst>
              <a:ext uri="{FF2B5EF4-FFF2-40B4-BE49-F238E27FC236}">
                <a16:creationId xmlns:a16="http://schemas.microsoft.com/office/drawing/2014/main" id="{5FCB66A2-DFFF-4CB9-AD74-37DD83ABE6D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43" y="1850579"/>
            <a:ext cx="10480724" cy="4903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662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vizeum.ie/files/2012/07/energia.jpg">
            <a:extLst>
              <a:ext uri="{FF2B5EF4-FFF2-40B4-BE49-F238E27FC236}">
                <a16:creationId xmlns:a16="http://schemas.microsoft.com/office/drawing/2014/main" id="{8334BD40-EA86-40C0-BA35-095FF4E5F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816" y="98184"/>
            <a:ext cx="1859454" cy="65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9B8BF131-ADA6-46A8-86F5-510DA6F9F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580937"/>
            <a:ext cx="8993616" cy="508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A5492D6-F57E-42B5-A95D-B039B3A80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468" y="38260"/>
            <a:ext cx="6336704" cy="179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447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22F05-C048-46CE-AAE4-34E273D75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65125"/>
            <a:ext cx="10515600" cy="1325563"/>
          </a:xfrm>
        </p:spPr>
        <p:txBody>
          <a:bodyPr/>
          <a:lstStyle/>
          <a:p>
            <a:r>
              <a:rPr lang="en-GB" dirty="0"/>
              <a:t>What are we gong to do with the hydrogen?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0D93BA-005D-4CBD-8D14-C8AB847D9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0297" y="1800225"/>
            <a:ext cx="3263503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E6D258-7051-4AA1-AE0B-1DFFD3A1EFFC}"/>
              </a:ext>
            </a:extLst>
          </p:cNvPr>
          <p:cNvSpPr txBox="1"/>
          <p:nvPr/>
        </p:nvSpPr>
        <p:spPr>
          <a:xfrm>
            <a:off x="508000" y="1690688"/>
            <a:ext cx="6781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Department for Transport - Office For Low Emission Vehicles </a:t>
            </a:r>
          </a:p>
          <a:p>
            <a:endParaRPr lang="en-GB" dirty="0"/>
          </a:p>
          <a:p>
            <a:r>
              <a:rPr lang="en-GB" dirty="0"/>
              <a:t>Hydrogen Transport Programme - Stage 2 </a:t>
            </a:r>
          </a:p>
          <a:p>
            <a:endParaRPr lang="en-GB" dirty="0"/>
          </a:p>
          <a:p>
            <a:r>
              <a:rPr lang="en-GB" dirty="0" err="1"/>
              <a:t>Commited</a:t>
            </a:r>
            <a:r>
              <a:rPr lang="en-GB" dirty="0"/>
              <a:t> almost £14 million funding to five projects which will serve to enhance and expand the UKs refuelling network and increase station utilisation with new vehicles. A wide range of consortium partners will contribute to individual projects including UK and global OEMs, A research institute, Local authorities and combined authorities as well as hydrogen suppliers.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The combined contribution of these projects will be to deploy 5 new hydrogen refuelling stations, 73 fuel cell electric vehicles and 33 fuel cell electric buses. The winning projects are dispersed across the UK with activities in </a:t>
            </a:r>
            <a:r>
              <a:rPr lang="en-GB" b="1" dirty="0"/>
              <a:t>Northern Ireland (Belfast)</a:t>
            </a:r>
            <a:r>
              <a:rPr lang="en-GB" dirty="0"/>
              <a:t>, Scotland (Aberdeen), Wales (Monmouthshire) and England (Crawley, St. Helens, Middlesbrough and Stockton on Tees).  </a:t>
            </a:r>
          </a:p>
        </p:txBody>
      </p:sp>
    </p:spTree>
    <p:extLst>
      <p:ext uri="{BB962C8B-B14F-4D97-AF65-F5344CB8AC3E}">
        <p14:creationId xmlns:p14="http://schemas.microsoft.com/office/powerpoint/2010/main" val="722363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A9FB-A386-470F-A9A8-D028F81A2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Northern Ireland Hydrogen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D5565-A35C-45D5-8A72-14FE29D5D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72502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Partners</a:t>
            </a:r>
          </a:p>
          <a:p>
            <a:r>
              <a:rPr lang="en-GB" dirty="0"/>
              <a:t>Energia</a:t>
            </a:r>
          </a:p>
          <a:p>
            <a:r>
              <a:rPr lang="en-GB" dirty="0"/>
              <a:t>Translink</a:t>
            </a:r>
          </a:p>
          <a:p>
            <a:r>
              <a:rPr lang="en-GB" dirty="0" err="1"/>
              <a:t>HyEnergy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consortium were awarded £1.9M for </a:t>
            </a:r>
          </a:p>
          <a:p>
            <a:pPr marL="0" indent="0">
              <a:buNone/>
            </a:pPr>
            <a:r>
              <a:rPr lang="en-GB" dirty="0"/>
              <a:t>A Hydrogen fuelling station and three double decker fuel cell hydrogen vehicles.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26CCC4-42A6-4562-8D92-67AFC8B8F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237" y="2844800"/>
            <a:ext cx="3038475" cy="866775"/>
          </a:xfrm>
          <a:prstGeom prst="rect">
            <a:avLst/>
          </a:prstGeom>
        </p:spPr>
      </p:pic>
      <p:pic>
        <p:nvPicPr>
          <p:cNvPr id="5" name="Picture 2" descr="http://vizeum.ie/files/2012/07/energia.jpg">
            <a:extLst>
              <a:ext uri="{FF2B5EF4-FFF2-40B4-BE49-F238E27FC236}">
                <a16:creationId xmlns:a16="http://schemas.microsoft.com/office/drawing/2014/main" id="{CF58B20E-9651-45B2-B0C8-86F6E2D92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364" y="1775141"/>
            <a:ext cx="2445997" cy="86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769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11417-B9C4-4BF6-B6CF-5C91B1759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0625"/>
            <a:ext cx="10515600" cy="4986338"/>
          </a:xfrm>
        </p:spPr>
        <p:txBody>
          <a:bodyPr>
            <a:normAutofit fontScale="70000" lnSpcReduction="20000"/>
          </a:bodyPr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Neil Morrow	</a:t>
            </a:r>
            <a:r>
              <a:rPr lang="en-GB" dirty="0">
                <a:hlinkClick r:id="rId2"/>
              </a:rPr>
              <a:t>neil.morrow@energiagroup.com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Tel: 0044 2890 380641</a:t>
            </a:r>
          </a:p>
          <a:p>
            <a:pPr marL="0" indent="0">
              <a:buNone/>
            </a:pPr>
            <a:r>
              <a:rPr lang="en-GB" dirty="0"/>
              <a:t>		Mob: 0044 77950603239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Energia Group</a:t>
            </a:r>
          </a:p>
          <a:p>
            <a:pPr marL="0" indent="0">
              <a:buNone/>
            </a:pPr>
            <a:r>
              <a:rPr lang="en-GB" dirty="0"/>
              <a:t>		Beechwood House</a:t>
            </a:r>
          </a:p>
          <a:p>
            <a:pPr marL="0" indent="0">
              <a:buNone/>
            </a:pPr>
            <a:r>
              <a:rPr lang="en-GB" dirty="0"/>
              <a:t>		</a:t>
            </a:r>
            <a:r>
              <a:rPr lang="en-GB" dirty="0" err="1"/>
              <a:t>Newforge</a:t>
            </a:r>
            <a:r>
              <a:rPr lang="en-GB" dirty="0"/>
              <a:t> Lane</a:t>
            </a:r>
          </a:p>
          <a:p>
            <a:pPr marL="0" indent="0">
              <a:buNone/>
            </a:pPr>
            <a:r>
              <a:rPr lang="en-GB" dirty="0"/>
              <a:t>		Belfast</a:t>
            </a:r>
          </a:p>
          <a:p>
            <a:pPr marL="0" indent="0">
              <a:buNone/>
            </a:pPr>
            <a:r>
              <a:rPr lang="en-GB" dirty="0"/>
              <a:t>		BT9 5NW</a:t>
            </a:r>
          </a:p>
          <a:p>
            <a:endParaRPr lang="en-GB" dirty="0"/>
          </a:p>
        </p:txBody>
      </p:sp>
      <p:pic>
        <p:nvPicPr>
          <p:cNvPr id="4" name="Picture 2" descr="http://vizeum.ie/files/2012/07/energia.jpg">
            <a:extLst>
              <a:ext uri="{FF2B5EF4-FFF2-40B4-BE49-F238E27FC236}">
                <a16:creationId xmlns:a16="http://schemas.microsoft.com/office/drawing/2014/main" id="{FE3E3120-5675-483A-BBEB-06BB7B9E5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816" y="98184"/>
            <a:ext cx="1859454" cy="65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689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31DE-996B-4658-BFE7-3E069CDFD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198" y="304316"/>
            <a:ext cx="10515600" cy="1325563"/>
          </a:xfrm>
        </p:spPr>
        <p:txBody>
          <a:bodyPr/>
          <a:lstStyle/>
          <a:p>
            <a:r>
              <a:rPr lang="en-GB" dirty="0"/>
              <a:t>What in </a:t>
            </a:r>
            <a:r>
              <a:rPr lang="en-GB" b="1" dirty="0">
                <a:solidFill>
                  <a:srgbClr val="00B050"/>
                </a:solidFill>
              </a:rPr>
              <a:t>Green</a:t>
            </a:r>
            <a:r>
              <a:rPr lang="en-GB" dirty="0"/>
              <a:t> Hydrogen?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93C4F-C6B6-4096-9A10-D8ED645C7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5302"/>
            <a:ext cx="5514474" cy="565896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sz="1800" dirty="0"/>
              <a:t>Hydrogen is a non-toxic colourless gas, even when it’s referred to as green hydrogen. It’s the most abundant element – it’s estimated that 90% of all atoms are hydrogen atoms, comprising around three quarters of the total Mass of the universe.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1800" dirty="0"/>
              <a:t>There are no natural hydrogen deposits on earth, it has to be extracted from other compounds by a chemical process.  The vast majority of industrial hydrogen is currently produced from natural gas through a process known as steam methane reforming or SMR.   Producing hydrogen in this way is sometimes referred to as </a:t>
            </a:r>
            <a:r>
              <a:rPr lang="en-GB" sz="1800" b="1" dirty="0"/>
              <a:t>brown or grey </a:t>
            </a:r>
            <a:r>
              <a:rPr lang="en-GB" sz="1800" dirty="0"/>
              <a:t>or even blue hydrogen! </a:t>
            </a:r>
          </a:p>
        </p:txBody>
      </p:sp>
      <p:pic>
        <p:nvPicPr>
          <p:cNvPr id="5" name="Picture 2" descr="http://vizeum.ie/files/2012/07/energia.jpg">
            <a:extLst>
              <a:ext uri="{FF2B5EF4-FFF2-40B4-BE49-F238E27FC236}">
                <a16:creationId xmlns:a16="http://schemas.microsoft.com/office/drawing/2014/main" id="{E3D467E9-2EE5-442E-94E3-603E6F1EF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816" y="98184"/>
            <a:ext cx="1859454" cy="65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6B9A9D-0E92-435F-971E-CDF724B2B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538" y="2138712"/>
            <a:ext cx="4420262" cy="25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8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5596FE0-4FC6-411D-90A6-9BBBA9D80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237" y="1308969"/>
            <a:ext cx="3657600" cy="51917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Today, more than 95% of the hydrogen produced comes from the processing of natural gas, oil and coal using steam reforming. In this process, the fossil fuel is broken down using 700-1100°C steam. While steam reforming is the most economical way to produce large quantities of hydrogen, it also produces 9 to 12 tons of CO2 and other greenhouse gases (GHG), depending on the feed material, for every ton of hydrogen gas produced.</a:t>
            </a:r>
            <a:endParaRPr lang="en-US" sz="2400" kern="120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http://vizeum.ie/files/2012/07/energia.jpg">
            <a:extLst>
              <a:ext uri="{FF2B5EF4-FFF2-40B4-BE49-F238E27FC236}">
                <a16:creationId xmlns:a16="http://schemas.microsoft.com/office/drawing/2014/main" id="{C881F69F-E399-4981-9B3B-5A7A95F7D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816" y="98184"/>
            <a:ext cx="1859454" cy="65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FBF47E3-EA7D-4222-9DA5-E599D686114D}"/>
              </a:ext>
            </a:extLst>
          </p:cNvPr>
          <p:cNvSpPr/>
          <p:nvPr/>
        </p:nvSpPr>
        <p:spPr>
          <a:xfrm>
            <a:off x="617030" y="757108"/>
            <a:ext cx="36835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chemeClr val="bg1"/>
                </a:solidFill>
                <a:latin typeface="FFClanWebBook"/>
              </a:rPr>
              <a:t>Hydrogen Production</a:t>
            </a:r>
          </a:p>
          <a:p>
            <a:pPr algn="just"/>
            <a:endParaRPr lang="en-GB" dirty="0">
              <a:solidFill>
                <a:schemeClr val="bg1"/>
              </a:solidFill>
              <a:latin typeface="FFClanWebBook"/>
            </a:endParaRPr>
          </a:p>
          <a:p>
            <a:pPr algn="just"/>
            <a:r>
              <a:rPr lang="en-GB" dirty="0">
                <a:solidFill>
                  <a:schemeClr val="bg1"/>
                </a:solidFill>
                <a:latin typeface="FFClanWebBook"/>
              </a:rPr>
              <a:t>Steam Reforming</a:t>
            </a:r>
          </a:p>
          <a:p>
            <a:pPr algn="just"/>
            <a:endParaRPr lang="en-GB" dirty="0">
              <a:solidFill>
                <a:schemeClr val="bg1"/>
              </a:solidFill>
              <a:latin typeface="FFClanWebBook"/>
            </a:endParaRPr>
          </a:p>
          <a:p>
            <a:pPr algn="just"/>
            <a:r>
              <a:rPr lang="en-GB" dirty="0">
                <a:solidFill>
                  <a:schemeClr val="bg1"/>
                </a:solidFill>
                <a:latin typeface="FFClanWebBook"/>
              </a:rPr>
              <a:t>Today, more than 95% of the hydrogen produced comes from the processing of natural gas, oil and coal using steam reforming. In this process, the fossil fuel is broken down using 700-1100°C steam. </a:t>
            </a:r>
          </a:p>
          <a:p>
            <a:pPr algn="just"/>
            <a:endParaRPr lang="en-GB" dirty="0">
              <a:solidFill>
                <a:schemeClr val="bg1"/>
              </a:solidFill>
              <a:latin typeface="FFClanWebBook"/>
            </a:endParaRPr>
          </a:p>
          <a:p>
            <a:pPr algn="just"/>
            <a:endParaRPr lang="en-GB" dirty="0">
              <a:solidFill>
                <a:schemeClr val="bg1"/>
              </a:solidFill>
              <a:latin typeface="FFClanWebBook"/>
            </a:endParaRPr>
          </a:p>
          <a:p>
            <a:pPr algn="just"/>
            <a:r>
              <a:rPr lang="en-GB" dirty="0">
                <a:solidFill>
                  <a:schemeClr val="bg1"/>
                </a:solidFill>
                <a:latin typeface="FFClanWebBook"/>
              </a:rPr>
              <a:t>While steam reforming is the most economical way to produce large quantities of hydrogen, it also produces 9 to 12 tons of CO2 and other greenhouse gases (GHG), depending on the feed material, for every ton of hydrogen gas produced.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7EC309-D9EE-4236-B004-5253643FF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345" y="757108"/>
            <a:ext cx="6638925" cy="568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90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5596FE0-4FC6-411D-90A6-9BBBA9D80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237" y="1308969"/>
            <a:ext cx="3657600" cy="51917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Today, more than 95% of the hydrogen produced comes from the processing of natural gas, oil and coal using steam reforming. In this process, the fossil fuel is broken down using 700-1100°C steam. While steam reforming is the most economical way to produce large quantities of hydrogen, it also produces 9 to 12 tons of CO2 and other greenhouse gases (GHG), depending on the feed material, for every ton of hydrogen gas produced.</a:t>
            </a:r>
            <a:endParaRPr lang="en-US" sz="2400" kern="120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http://vizeum.ie/files/2012/07/energia.jpg">
            <a:extLst>
              <a:ext uri="{FF2B5EF4-FFF2-40B4-BE49-F238E27FC236}">
                <a16:creationId xmlns:a16="http://schemas.microsoft.com/office/drawing/2014/main" id="{C881F69F-E399-4981-9B3B-5A7A95F7D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816" y="98184"/>
            <a:ext cx="1859454" cy="65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FBF47E3-EA7D-4222-9DA5-E599D686114D}"/>
              </a:ext>
            </a:extLst>
          </p:cNvPr>
          <p:cNvSpPr/>
          <p:nvPr/>
        </p:nvSpPr>
        <p:spPr>
          <a:xfrm>
            <a:off x="661263" y="1105886"/>
            <a:ext cx="36835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chemeClr val="bg1"/>
                </a:solidFill>
              </a:rPr>
              <a:t>Hydrogen Production</a:t>
            </a:r>
          </a:p>
          <a:p>
            <a:pPr algn="just"/>
            <a:endParaRPr lang="en-GB" dirty="0">
              <a:solidFill>
                <a:schemeClr val="bg1"/>
              </a:solidFill>
            </a:endParaRPr>
          </a:p>
          <a:p>
            <a:pPr algn="just"/>
            <a:r>
              <a:rPr lang="en-GB" dirty="0">
                <a:solidFill>
                  <a:schemeClr val="bg1"/>
                </a:solidFill>
              </a:rPr>
              <a:t>Electrolysis</a:t>
            </a:r>
          </a:p>
          <a:p>
            <a:pPr algn="just"/>
            <a:endParaRPr lang="en-GB" dirty="0">
              <a:solidFill>
                <a:schemeClr val="bg1"/>
              </a:solidFill>
            </a:endParaRPr>
          </a:p>
          <a:p>
            <a:pPr algn="just"/>
            <a:r>
              <a:rPr lang="en-GB" dirty="0">
                <a:solidFill>
                  <a:schemeClr val="bg1"/>
                </a:solidFill>
              </a:rPr>
              <a:t>Hydrogen can also be produced by the electrolysis of water (using an electric current to break water, H</a:t>
            </a:r>
            <a:r>
              <a:rPr lang="en-GB" baseline="-25000" dirty="0">
                <a:solidFill>
                  <a:schemeClr val="bg1"/>
                </a:solidFill>
              </a:rPr>
              <a:t>2</a:t>
            </a:r>
            <a:r>
              <a:rPr lang="en-GB" dirty="0">
                <a:solidFill>
                  <a:schemeClr val="bg1"/>
                </a:solidFill>
              </a:rPr>
              <a:t>O, into its component elements of hydrogen and oxygen).  </a:t>
            </a:r>
          </a:p>
          <a:p>
            <a:pPr algn="just"/>
            <a:endParaRPr lang="en-GB" dirty="0">
              <a:solidFill>
                <a:schemeClr val="bg1"/>
              </a:solidFill>
            </a:endParaRPr>
          </a:p>
          <a:p>
            <a:pPr algn="just"/>
            <a:endParaRPr lang="en-GB" dirty="0">
              <a:solidFill>
                <a:schemeClr val="bg1"/>
              </a:solidFill>
            </a:endParaRPr>
          </a:p>
          <a:p>
            <a:pPr algn="just"/>
            <a:r>
              <a:rPr lang="en-GB" dirty="0">
                <a:solidFill>
                  <a:schemeClr val="bg1"/>
                </a:solidFill>
              </a:rPr>
              <a:t>If this electric current is produced by a renewable source (e.g. Solar PV or a wind turbine), the clean hydrogen produced is known as green hydrogen.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1EE77A-7B23-401B-A520-8F882DBEB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004" y="961507"/>
            <a:ext cx="5401989" cy="526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08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73F10C-0B33-4417-A9C2-6586028BF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26" y="1181501"/>
            <a:ext cx="9855587" cy="4494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vizeum.ie/files/2012/07/energia.jpg">
            <a:extLst>
              <a:ext uri="{FF2B5EF4-FFF2-40B4-BE49-F238E27FC236}">
                <a16:creationId xmlns:a16="http://schemas.microsoft.com/office/drawing/2014/main" id="{286C3BEC-8E39-4449-93AA-54D2CDD37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627" y="178887"/>
            <a:ext cx="1859454" cy="65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621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735220-7C92-4BB1-8A43-8F79BC47B6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2" b="193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4C491-DD84-4A61-A1BD-7EC241561D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3" r="5053" b="1"/>
          <a:stretch/>
        </p:blipFill>
        <p:spPr>
          <a:xfrm>
            <a:off x="5063089" y="1"/>
            <a:ext cx="7128913" cy="6853457"/>
          </a:xfrm>
          <a:custGeom>
            <a:avLst/>
            <a:gdLst>
              <a:gd name="connsiteX0" fmla="*/ 2343548 w 7128913"/>
              <a:gd name="connsiteY0" fmla="*/ 0 h 6853457"/>
              <a:gd name="connsiteX1" fmla="*/ 5168877 w 7128913"/>
              <a:gd name="connsiteY1" fmla="*/ 0 h 6853457"/>
              <a:gd name="connsiteX2" fmla="*/ 5218299 w 7128913"/>
              <a:gd name="connsiteY2" fmla="*/ 19487 h 6853457"/>
              <a:gd name="connsiteX3" fmla="*/ 7014769 w 7128913"/>
              <a:gd name="connsiteY3" fmla="*/ 1610837 h 6853457"/>
              <a:gd name="connsiteX4" fmla="*/ 7128913 w 7128913"/>
              <a:gd name="connsiteY4" fmla="*/ 1827198 h 6853457"/>
              <a:gd name="connsiteX5" fmla="*/ 7128913 w 7128913"/>
              <a:gd name="connsiteY5" fmla="*/ 5131581 h 6853457"/>
              <a:gd name="connsiteX6" fmla="*/ 7091067 w 7128913"/>
              <a:gd name="connsiteY6" fmla="*/ 5210750 h 6853457"/>
              <a:gd name="connsiteX7" fmla="*/ 5546646 w 7128913"/>
              <a:gd name="connsiteY7" fmla="*/ 6783375 h 6853457"/>
              <a:gd name="connsiteX8" fmla="*/ 5409811 w 7128913"/>
              <a:gd name="connsiteY8" fmla="*/ 6853457 h 6853457"/>
              <a:gd name="connsiteX9" fmla="*/ 2102613 w 7128913"/>
              <a:gd name="connsiteY9" fmla="*/ 6853457 h 6853457"/>
              <a:gd name="connsiteX10" fmla="*/ 1965779 w 7128913"/>
              <a:gd name="connsiteY10" fmla="*/ 6783375 h 6853457"/>
              <a:gd name="connsiteX11" fmla="*/ 0 w 7128913"/>
              <a:gd name="connsiteY11" fmla="*/ 3480517 h 6853457"/>
              <a:gd name="connsiteX12" fmla="*/ 2294125 w 7128913"/>
              <a:gd name="connsiteY12" fmla="*/ 19487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pic>
        <p:nvPicPr>
          <p:cNvPr id="3" name="Picture 2" descr="http://vizeum.ie/files/2012/07/energia.jpg">
            <a:extLst>
              <a:ext uri="{FF2B5EF4-FFF2-40B4-BE49-F238E27FC236}">
                <a16:creationId xmlns:a16="http://schemas.microsoft.com/office/drawing/2014/main" id="{6BC0D7CE-FBB3-4F57-89BD-2F79153B1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816" y="98184"/>
            <a:ext cx="1859454" cy="65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561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A3F7D-1C93-44C7-A5EF-0F2F9A198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946AB-F6F2-4A04-95BA-3D930AD17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http://vizeum.ie/files/2012/07/energia.jpg">
            <a:extLst>
              <a:ext uri="{FF2B5EF4-FFF2-40B4-BE49-F238E27FC236}">
                <a16:creationId xmlns:a16="http://schemas.microsoft.com/office/drawing/2014/main" id="{C782ACCA-A239-4826-A202-0CEB2DFEE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050" y="98185"/>
            <a:ext cx="1859454" cy="65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F4AC0999-D1B5-4EE7-AE47-421A30D98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98185"/>
            <a:ext cx="9964504" cy="684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74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vizeum.ie/files/2012/07/energia.jpg">
            <a:extLst>
              <a:ext uri="{FF2B5EF4-FFF2-40B4-BE49-F238E27FC236}">
                <a16:creationId xmlns:a16="http://schemas.microsoft.com/office/drawing/2014/main" id="{8334BD40-EA86-40C0-BA35-095FF4E5F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816" y="98184"/>
            <a:ext cx="1859454" cy="65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A5D47CF-2C5F-4064-8F83-58DE22653D4C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1" y="885524"/>
            <a:ext cx="11232681" cy="597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853088-F213-4827-803A-E03BBFADB4C0}"/>
              </a:ext>
            </a:extLst>
          </p:cNvPr>
          <p:cNvSpPr txBox="1"/>
          <p:nvPr/>
        </p:nvSpPr>
        <p:spPr>
          <a:xfrm>
            <a:off x="702642" y="465584"/>
            <a:ext cx="9129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Energia and </a:t>
            </a:r>
            <a:r>
              <a:rPr lang="en-GB" sz="2800" dirty="0" err="1"/>
              <a:t>GenComm</a:t>
            </a:r>
            <a:r>
              <a:rPr lang="en-GB" sz="2800" dirty="0"/>
              <a:t> - Long mountain Wind Farm</a:t>
            </a:r>
          </a:p>
        </p:txBody>
      </p:sp>
    </p:spTree>
    <p:extLst>
      <p:ext uri="{BB962C8B-B14F-4D97-AF65-F5344CB8AC3E}">
        <p14:creationId xmlns:p14="http://schemas.microsoft.com/office/powerpoint/2010/main" val="1929516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327A5A-C80B-45F7-BFA8-42DF2E09D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0" y="44865"/>
            <a:ext cx="9084180" cy="6813135"/>
          </a:xfrm>
        </p:spPr>
      </p:pic>
      <p:pic>
        <p:nvPicPr>
          <p:cNvPr id="4" name="Picture 2" descr="http://vizeum.ie/files/2012/07/energia.jpg">
            <a:extLst>
              <a:ext uri="{FF2B5EF4-FFF2-40B4-BE49-F238E27FC236}">
                <a16:creationId xmlns:a16="http://schemas.microsoft.com/office/drawing/2014/main" id="{FA07D9D8-DC34-4DD3-96A5-A2D09EBE7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816" y="98184"/>
            <a:ext cx="1859454" cy="65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061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496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FFClanWebBook</vt:lpstr>
      <vt:lpstr>Futura T OT</vt:lpstr>
      <vt:lpstr>Office Theme</vt:lpstr>
      <vt:lpstr>PowerPoint Presentation</vt:lpstr>
      <vt:lpstr>What in Green Hydrogen?</vt:lpstr>
      <vt:lpstr>Today, more than 95% of the hydrogen produced comes from the processing of natural gas, oil and coal using steam reforming. In this process, the fossil fuel is broken down using 700-1100°C steam. While steam reforming is the most economical way to produce large quantities of hydrogen, it also produces 9 to 12 tons of CO2 and other greenhouse gases (GHG), depending on the feed material, for every ton of hydrogen gas produced.</vt:lpstr>
      <vt:lpstr>Today, more than 95% of the hydrogen produced comes from the processing of natural gas, oil and coal using steam reforming. In this process, the fossil fuel is broken down using 700-1100°C steam. While steam reforming is the most economical way to produce large quantities of hydrogen, it also produces 9 to 12 tons of CO2 and other greenhouse gases (GHG), depending on the feed material, for every ton of hydrogen gas produced.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we gong to do with the hydrogen?</vt:lpstr>
      <vt:lpstr>Northern Ireland Hydrogen Project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Hegarty Seamus</dc:creator>
  <cp:lastModifiedBy>Joanna Wilson (JWilson)</cp:lastModifiedBy>
  <cp:revision>70</cp:revision>
  <cp:lastPrinted>2019-11-27T14:51:51Z</cp:lastPrinted>
  <dcterms:created xsi:type="dcterms:W3CDTF">2019-10-21T08:54:08Z</dcterms:created>
  <dcterms:modified xsi:type="dcterms:W3CDTF">2019-11-27T15:23:55Z</dcterms:modified>
</cp:coreProperties>
</file>