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61" r:id="rId5"/>
  </p:sldMasterIdLst>
  <p:notesMasterIdLst>
    <p:notesMasterId r:id="rId26"/>
  </p:notesMasterIdLst>
  <p:handoutMasterIdLst>
    <p:handoutMasterId r:id="rId27"/>
  </p:handoutMasterIdLst>
  <p:sldIdLst>
    <p:sldId id="310" r:id="rId6"/>
    <p:sldId id="429" r:id="rId7"/>
    <p:sldId id="664" r:id="rId8"/>
    <p:sldId id="665" r:id="rId9"/>
    <p:sldId id="666" r:id="rId10"/>
    <p:sldId id="633" r:id="rId11"/>
    <p:sldId id="667" r:id="rId12"/>
    <p:sldId id="668" r:id="rId13"/>
    <p:sldId id="671" r:id="rId14"/>
    <p:sldId id="670" r:id="rId15"/>
    <p:sldId id="672" r:id="rId16"/>
    <p:sldId id="673" r:id="rId17"/>
    <p:sldId id="674" r:id="rId18"/>
    <p:sldId id="675" r:id="rId19"/>
    <p:sldId id="677" r:id="rId20"/>
    <p:sldId id="676" r:id="rId21"/>
    <p:sldId id="681" r:id="rId22"/>
    <p:sldId id="682" r:id="rId23"/>
    <p:sldId id="678" r:id="rId24"/>
    <p:sldId id="680" r:id="rId25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arnett" initials="DB" lastIdx="1" clrIdx="0">
    <p:extLst>
      <p:ext uri="{19B8F6BF-5375-455C-9EA6-DF929625EA0E}">
        <p15:presenceInfo xmlns:p15="http://schemas.microsoft.com/office/powerpoint/2012/main" userId="S::dbarnett@translink.co.uk::429f647b-6dcf-49dd-a188-1c2e22d30b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AAEB27-6F65-4E62-B207-D919950F8F1E}" v="1" dt="2019-11-24T22:20:27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9" autoAdjust="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108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07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arnett" userId="429f647b-6dcf-49dd-a188-1c2e22d30b49" providerId="ADAL" clId="{2C8BC238-263A-4900-8AE4-DAF4EFBD2E55}"/>
    <pc:docChg chg="custSel delSld modSld">
      <pc:chgData name="David Barnett" userId="429f647b-6dcf-49dd-a188-1c2e22d30b49" providerId="ADAL" clId="{2C8BC238-263A-4900-8AE4-DAF4EFBD2E55}" dt="2019-11-24T22:20:38.107" v="3" actId="478"/>
      <pc:docMkLst>
        <pc:docMk/>
      </pc:docMkLst>
      <pc:sldChg chg="del">
        <pc:chgData name="David Barnett" userId="429f647b-6dcf-49dd-a188-1c2e22d30b49" providerId="ADAL" clId="{2C8BC238-263A-4900-8AE4-DAF4EFBD2E55}" dt="2019-11-24T22:20:16.949" v="0" actId="2696"/>
        <pc:sldMkLst>
          <pc:docMk/>
          <pc:sldMk cId="2720625156" sldId="364"/>
        </pc:sldMkLst>
      </pc:sldChg>
      <pc:sldChg chg="delSp">
        <pc:chgData name="David Barnett" userId="429f647b-6dcf-49dd-a188-1c2e22d30b49" providerId="ADAL" clId="{2C8BC238-263A-4900-8AE4-DAF4EFBD2E55}" dt="2019-11-24T22:20:38.107" v="3" actId="478"/>
        <pc:sldMkLst>
          <pc:docMk/>
          <pc:sldMk cId="574946940" sldId="366"/>
        </pc:sldMkLst>
        <pc:spChg chg="del">
          <ac:chgData name="David Barnett" userId="429f647b-6dcf-49dd-a188-1c2e22d30b49" providerId="ADAL" clId="{2C8BC238-263A-4900-8AE4-DAF4EFBD2E55}" dt="2019-11-24T22:20:36.681" v="2" actId="478"/>
          <ac:spMkLst>
            <pc:docMk/>
            <pc:sldMk cId="574946940" sldId="366"/>
            <ac:spMk id="9" creationId="{75A8721A-995D-4DD2-87CD-2B573A3819A4}"/>
          </ac:spMkLst>
        </pc:spChg>
        <pc:picChg chg="del">
          <ac:chgData name="David Barnett" userId="429f647b-6dcf-49dd-a188-1c2e22d30b49" providerId="ADAL" clId="{2C8BC238-263A-4900-8AE4-DAF4EFBD2E55}" dt="2019-11-24T22:20:38.107" v="3" actId="478"/>
          <ac:picMkLst>
            <pc:docMk/>
            <pc:sldMk cId="574946940" sldId="366"/>
            <ac:picMk id="8" creationId="{6290A607-1672-4691-B7AA-53F4CDDACA33}"/>
          </ac:picMkLst>
        </pc:picChg>
      </pc:sldChg>
      <pc:sldChg chg="modAnim">
        <pc:chgData name="David Barnett" userId="429f647b-6dcf-49dd-a188-1c2e22d30b49" providerId="ADAL" clId="{2C8BC238-263A-4900-8AE4-DAF4EFBD2E55}" dt="2019-11-24T22:20:27.408" v="1"/>
        <pc:sldMkLst>
          <pc:docMk/>
          <pc:sldMk cId="3572504873" sldId="64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1A857C-45A4-4977-A71D-154A4CBC07C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9F213F-A45C-443D-9976-C504C7907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18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15BB34-6967-4671-A67B-8DDE33F8627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634536-4E72-4B30-81D1-9C2621E2F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14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E746C-F4EF-46FA-B05B-1B14CE30420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62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A01C-1435-402B-8B0A-6FF12B8AA75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66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0E9D-DE11-4FBC-A67B-D4DC6EFE5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BF582-8B2C-4915-AF88-CF7809696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37AD3-A93F-44B1-93D3-D9B8424F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B85-2E75-4818-B972-864B1663C41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CF1F2-1409-4BD2-B6AD-18427F7D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C5F99-8A6F-49D7-8B11-EB61C2A6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A742-C0E5-40C1-B2D6-D0CA56EB4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4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3A9A-CFF5-4CF4-9D3C-88783AFD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1221B-A033-4E66-B0F6-EA172E72C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8C7DD-A460-4CC3-9A31-483632FEA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B85-2E75-4818-B972-864B1663C41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89E9F-BBB7-46CB-BFCC-FDA8B1B0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D645C-02A0-443A-B9EF-27109D07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A742-C0E5-40C1-B2D6-D0CA56EB4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3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ADDD20-6171-419C-A549-15861A15D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DB12B-3F7C-4697-845B-93BE68D50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50625-8D32-4C90-BACA-17C20DA95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B85-2E75-4818-B972-864B1663C41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40DC-EF26-4005-90B5-D8DD7A6D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E3874-34C6-4C9D-83C3-28D446F3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A742-C0E5-40C1-B2D6-D0CA56EB4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74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122E-72B2-4F67-9221-3E44B0D1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BB48E9-FD13-48D6-912D-114C62E3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6BEC-89C4-4B40-AF44-482AC323679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4291E-6445-44F6-A625-F63CBBD2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1523E-01C8-47F4-9B91-4B1DE56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33F7-605B-3E48-BAE1-293760638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7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565D3-1392-411B-8A6F-DDEAB7A35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AC825-6A4C-434A-8076-C593211E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D3ADE-CE5D-4D1E-9C2F-8ABF8172C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4B0A-C243-42A8-87A5-4C805F07AB8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FF55C-8CDF-4208-98AD-0DBFD634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37E96-16B9-4B98-ACFF-BCBFC9F3A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5A2-F544-4209-9B98-DFC3FB870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98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7813B-81A3-493F-B56A-2FDEEFE1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52E6F-A917-4076-AB0C-96C9B3C60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C223A-D0C9-4945-B6AC-CF7F468D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4B0A-C243-42A8-87A5-4C805F07AB8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AC0AF-25B1-424C-90F1-012BC724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A05C4-DB9C-4D02-A7FA-534318A3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5A2-F544-4209-9B98-DFC3FB870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13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822F-085B-43CA-B859-70BFADF3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0DDEC-32FF-442C-8488-BACBFC13D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539BF-5E72-4845-9760-A26AC003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4B0A-C243-42A8-87A5-4C805F07AB8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2F3C3-3F5B-426F-A2E6-6D1A6C69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F81C9-085B-44C7-84D3-8870D6D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5A2-F544-4209-9B98-DFC3FB870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3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D3124-6C88-46E4-B91F-E2993694B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30DA-AFE6-4D91-85C7-8CD884665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C62D3-4B78-4770-84DF-4298023CC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E7E29-E267-4105-9769-363AD3918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4B0A-C243-42A8-87A5-4C805F07AB8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8160F-D1E8-4FAA-AA4E-601C548A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9FA81-705F-4878-ABD7-6F772DD5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5A2-F544-4209-9B98-DFC3FB870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753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68E5-9323-4A20-A040-2B75277E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15074-184F-45A0-996C-1C0B1B397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22464-C360-4AAE-ABD4-D0905BCAF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BEAA0-CDBF-4A2F-9D89-DC0BFDC85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53215E-6055-4E74-9C3F-69FFB9176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C99603-137D-47D4-8AD8-41C7F628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4B0A-C243-42A8-87A5-4C805F07AB8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C1366-8050-45A4-82EB-81348D9B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50D55-CEBD-4110-882D-B53A8FC8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5A2-F544-4209-9B98-DFC3FB870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254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5B4A-B2F5-4B6B-8B73-7BFF159E3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24654-3D68-4C06-98D5-E664DCE3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4B0A-C243-42A8-87A5-4C805F07AB8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FF5E5-DCE9-48B8-A7E3-C348C528A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7CD78-C5FA-4246-B583-52C638DF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5A2-F544-4209-9B98-DFC3FB870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998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87EEE-C9D0-4D41-9756-157D246D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4B0A-C243-42A8-87A5-4C805F07AB8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218D9-E800-4B8E-8DE5-4D74BACF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9E73-9220-464C-9041-B74FCD10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5A2-F544-4209-9B98-DFC3FB870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92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58F2-5AFB-47A8-B8D2-2A65AD37E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170"/>
            <a:ext cx="6904599" cy="63272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A3D93-AB5D-490D-B7EF-EF8620D35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2BC67-D4A8-4A9A-8DD7-9060233A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B85-2E75-4818-B972-864B1663C41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26315-4851-408C-A69A-6B0F7920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23657-1147-4AFA-BAA8-B8FABD66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A742-C0E5-40C1-B2D6-D0CA56EB40E8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B8AC60-1AC5-4CF3-A8FC-A14356516D29}"/>
              </a:ext>
            </a:extLst>
          </p:cNvPr>
          <p:cNvCxnSpPr/>
          <p:nvPr userDrawn="1"/>
        </p:nvCxnSpPr>
        <p:spPr>
          <a:xfrm>
            <a:off x="-12686" y="787898"/>
            <a:ext cx="11123023" cy="0"/>
          </a:xfrm>
          <a:prstGeom prst="line">
            <a:avLst/>
          </a:prstGeom>
          <a:ln>
            <a:gradFill flip="none" rotWithShape="1">
              <a:gsLst>
                <a:gs pos="22000">
                  <a:schemeClr val="accent1">
                    <a:lumMod val="5000"/>
                    <a:lumOff val="95000"/>
                  </a:schemeClr>
                </a:gs>
                <a:gs pos="81000">
                  <a:srgbClr val="00A38D">
                    <a:alpha val="30000"/>
                  </a:srgbClr>
                </a:gs>
                <a:gs pos="92000">
                  <a:srgbClr val="00A38D"/>
                </a:gs>
                <a:gs pos="100000">
                  <a:srgbClr val="00A38D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85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B50E-6E25-497F-9537-03CB557E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7DDC2-FB2F-436D-9A15-8D548FBAA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8256B-CB75-4EF9-9177-2526F835F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3F555-8CFA-4C46-AB79-A2A579FD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4B0A-C243-42A8-87A5-4C805F07AB8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AC8AB-3A86-4F27-99F4-E2570621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C108D-3283-4A00-B3B0-4A55E985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5A2-F544-4209-9B98-DFC3FB870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737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DF0E-AD68-46FE-93E9-725F829F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366AE6-2814-4614-AF6D-F1CC39AE2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ADDC0-0322-490D-BDE8-1E8557F31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EC056-5AD9-4FB5-9929-E56FB0EA7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4B0A-C243-42A8-87A5-4C805F07AB8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B68F3-5BE8-4CFA-A6F9-97BD2E04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B0078-67EB-4F39-B9F3-CC225648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5A2-F544-4209-9B98-DFC3FB870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227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959C-CF17-4E72-A583-61C9AFEF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6782B-8020-4C2B-95DC-D2C8C6D72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0E435-4284-4F18-B7EA-7FFBD090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4B0A-C243-42A8-87A5-4C805F07AB8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04BC3-148C-4E44-89BB-8F1E6D82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3009C-11DC-4573-864C-4C12CE6C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5A2-F544-4209-9B98-DFC3FB870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7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60CBB1-EA07-4528-BEA2-A91F04437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01D98-720F-4624-82E0-B5B3B4D49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A6765-825E-4A71-A1DC-98DA341B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4B0A-C243-42A8-87A5-4C805F07AB8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6DD8F-DE51-41B8-B5DB-494907AC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58322-CD93-4D59-B378-5B3941ED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05A2-F544-4209-9B98-DFC3FB870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E571-7D63-4328-A0B3-6362577A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79E76-EAC3-4933-AAC0-2959D7000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44401-015F-4D20-8CA0-BDAECF959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B85-2E75-4818-B972-864B1663C41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89613-1C77-401B-8361-558A45A6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02CD0-16AB-4381-8A1D-EBFA7A1E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A742-C0E5-40C1-B2D6-D0CA56EB4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5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5E516-F35B-4A0B-8758-3B20EC9E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90E28-47F1-43A9-8704-D417E9E68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24AA6-1A69-42E3-86AB-5ACA689A5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F5455-10C2-45D6-AB04-432A713D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B85-2E75-4818-B972-864B1663C41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4DB3A-05B3-4F28-8367-AD6A056A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96BA6-FC51-44C0-8100-C0EE873C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A742-C0E5-40C1-B2D6-D0CA56EB4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919F-C227-4FAA-AEDE-8A27F7234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4B020-CAF7-4021-814B-C597DD4EC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F2E3E-1F69-46E3-854D-26F2C0978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78415-B467-4872-A38C-6C119C435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C6FDA-61BD-48B2-85EF-F54307734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33F016-E7C8-4EFB-85CB-0F13A556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B85-2E75-4818-B972-864B1663C41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D6E91E-1022-4B08-A5FA-90B248524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CCF3D4-FDE2-4271-8F46-3ADABD5E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A742-C0E5-40C1-B2D6-D0CA56EB4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60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BEA8C-9114-401B-B8E7-E5FC225D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70B747-B77C-4758-BDA6-838EA955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B85-2E75-4818-B972-864B1663C41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A8A6F-0FF3-4C46-A1D0-ED9A9784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C9D1F-0641-4953-A497-128B4E29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A742-C0E5-40C1-B2D6-D0CA56EB4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90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E18CD-4014-47D1-ACF4-C991A51C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B85-2E75-4818-B972-864B1663C41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3652D3-8C80-4DA7-9339-23E5D965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2F7CA-7F56-40D2-964A-2BA45F14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A742-C0E5-40C1-B2D6-D0CA56EB40E8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4B9356-4436-46E1-85ED-21021190A878}"/>
              </a:ext>
            </a:extLst>
          </p:cNvPr>
          <p:cNvCxnSpPr/>
          <p:nvPr userDrawn="1"/>
        </p:nvCxnSpPr>
        <p:spPr>
          <a:xfrm>
            <a:off x="-12686" y="715709"/>
            <a:ext cx="11123023" cy="0"/>
          </a:xfrm>
          <a:prstGeom prst="line">
            <a:avLst/>
          </a:prstGeom>
          <a:ln>
            <a:gradFill flip="none" rotWithShape="1">
              <a:gsLst>
                <a:gs pos="22000">
                  <a:schemeClr val="accent1">
                    <a:lumMod val="5000"/>
                    <a:lumOff val="95000"/>
                  </a:schemeClr>
                </a:gs>
                <a:gs pos="81000">
                  <a:srgbClr val="00A38D">
                    <a:alpha val="30000"/>
                  </a:srgbClr>
                </a:gs>
                <a:gs pos="92000">
                  <a:srgbClr val="00A38D"/>
                </a:gs>
                <a:gs pos="100000">
                  <a:srgbClr val="00A38D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56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EE18-179F-4400-8587-C079E197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455F-47F3-4EE9-AC79-B0570DA0E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CFF71-7223-4AC5-8CF9-734E5E118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21A05-0EA5-4C32-B6F8-B3A65A12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B85-2E75-4818-B972-864B1663C41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96158-B1A9-4A42-867E-16F0AC62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98EE5-32D8-44E8-BAF3-A22C3B7F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A742-C0E5-40C1-B2D6-D0CA56EB4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0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A12DD-6F02-458B-8D69-BDB020B0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F0F2E9-3D15-4F72-9BFF-53D5347648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4F001-81C6-413C-A38D-27B4691D8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D9DCC-4E1C-4C6B-A0DA-30F0E2BBF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7B85-2E75-4818-B972-864B1663C41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5614A-009F-48E3-9AEF-66848FFC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07F6E-0D02-4539-9E98-FBD0E91C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A742-C0E5-40C1-B2D6-D0CA56EB4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58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E4DDDE-A6EA-4860-B913-F122F11CD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B97D9-2C97-482F-ABFC-AF3AB36E3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F964F-EBB7-49A6-A1DD-126E3F8A5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07B85-2E75-4818-B972-864B1663C41C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A6045-1DF1-4442-AAE5-BE2F3CE91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8FAB3-AF6B-4985-8AF3-D7B407D4F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9A742-C0E5-40C1-B2D6-D0CA56EB40E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5A06E-35DB-432E-99A1-C8356BF816C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" y="4563646"/>
            <a:ext cx="8729651" cy="48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0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F22357-5A25-4269-B54D-15B33FB3A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9D401-EA1D-4BFD-9365-73FCE7084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0427D-C2FD-4288-AA0C-20AB00450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D4B0A-C243-42A8-87A5-4C805F07AB89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A1A4E-0A9A-4C08-9562-BB561A119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F8778-77A6-49AC-A73D-7BDFD339C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05A2-F544-4209-9B98-DFC3FB870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78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10C055-EFD2-6843-A0D2-C458AAF56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13" y="923820"/>
            <a:ext cx="5573306" cy="36604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9F818F-F7B1-D744-AFB3-207A4DB72770}"/>
              </a:ext>
            </a:extLst>
          </p:cNvPr>
          <p:cNvSpPr/>
          <p:nvPr/>
        </p:nvSpPr>
        <p:spPr>
          <a:xfrm>
            <a:off x="359655" y="924117"/>
            <a:ext cx="5029200" cy="1754326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sz="3600" b="1" dirty="0" smtClean="0">
                <a:solidFill>
                  <a:srgbClr val="0F747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Hydrogen Bus in the context of </a:t>
            </a:r>
            <a:r>
              <a:rPr lang="en-US" sz="3600" b="1" dirty="0">
                <a:solidFill>
                  <a:srgbClr val="0F74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Northern Ireland</a:t>
            </a:r>
            <a:r>
              <a:rPr lang="en-US" sz="3600" b="1" dirty="0" smtClean="0">
                <a:solidFill>
                  <a:srgbClr val="0F747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Public Transport</a:t>
            </a:r>
            <a:endParaRPr lang="en-US" sz="3600" b="1" dirty="0">
              <a:solidFill>
                <a:srgbClr val="0F747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E1879D-DBFA-4E9C-8738-A870DD8CB71B}"/>
              </a:ext>
            </a:extLst>
          </p:cNvPr>
          <p:cNvSpPr txBox="1">
            <a:spLocks/>
          </p:cNvSpPr>
          <p:nvPr/>
        </p:nvSpPr>
        <p:spPr>
          <a:xfrm>
            <a:off x="451094" y="3640014"/>
            <a:ext cx="8135273" cy="715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Brian Elliott</a:t>
            </a:r>
            <a:r>
              <a:rPr lang="en-US" sz="1800" b="1" dirty="0"/>
              <a:t>	</a:t>
            </a:r>
            <a:r>
              <a:rPr lang="en-US" sz="1800" b="1" dirty="0" smtClean="0"/>
              <a:t>Technical Manager, Engineering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327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81198" y="919869"/>
            <a:ext cx="6894401" cy="3360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Increasing concern over Exhaust emissions especially from diesel engine</a:t>
            </a:r>
          </a:p>
          <a:p>
            <a:pPr marL="9000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F7471"/>
                </a:solidFill>
              </a:rPr>
              <a:t>PM linked to increased risk of cardiovascular disease and lung cancer</a:t>
            </a:r>
          </a:p>
          <a:p>
            <a:pPr marL="9000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F7471"/>
                </a:solidFill>
              </a:rPr>
              <a:t>NOx can cause breathing problems, trigger Asthma, etc.</a:t>
            </a:r>
          </a:p>
          <a:p>
            <a:pPr marL="457200" indent="-457200"/>
            <a:endParaRPr lang="en-US" sz="2400" dirty="0" smtClean="0">
              <a:solidFill>
                <a:srgbClr val="0F7471"/>
              </a:solidFill>
            </a:endParaRPr>
          </a:p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Eco System</a:t>
            </a:r>
          </a:p>
          <a:p>
            <a:pPr marL="9000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F7471"/>
                </a:solidFill>
              </a:rPr>
              <a:t>Acidification</a:t>
            </a:r>
          </a:p>
          <a:p>
            <a:pPr marL="9000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F7471"/>
                </a:solidFill>
              </a:rPr>
              <a:t>Eutrophication</a:t>
            </a:r>
          </a:p>
          <a:p>
            <a:pPr marL="9000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F7471"/>
                </a:solidFill>
              </a:rPr>
              <a:t>Ground level ozone</a:t>
            </a:r>
            <a:endParaRPr lang="en-US" sz="2400" dirty="0">
              <a:solidFill>
                <a:srgbClr val="0F7471"/>
              </a:solidFill>
            </a:endParaRPr>
          </a:p>
          <a:p>
            <a:pPr marL="457200" indent="-457200"/>
            <a:endParaRPr lang="en-US" sz="2400" dirty="0">
              <a:solidFill>
                <a:srgbClr val="0F747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20AD6-33C9-4C50-807F-B12B4C52CB54}"/>
              </a:ext>
            </a:extLst>
          </p:cNvPr>
          <p:cNvSpPr txBox="1">
            <a:spLocks/>
          </p:cNvSpPr>
          <p:nvPr/>
        </p:nvSpPr>
        <p:spPr>
          <a:xfrm>
            <a:off x="0" y="136428"/>
            <a:ext cx="6904038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0F74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81198" y="983370"/>
            <a:ext cx="6894401" cy="25980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 smtClean="0">
                <a:solidFill>
                  <a:srgbClr val="0F7471"/>
                </a:solidFill>
              </a:rPr>
              <a:t>National Scale</a:t>
            </a:r>
          </a:p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Government Targets 2050</a:t>
            </a:r>
          </a:p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Harmful Emissions from Exhaust</a:t>
            </a:r>
          </a:p>
          <a:p>
            <a:pPr marL="0" indent="0">
              <a:buNone/>
            </a:pPr>
            <a:endParaRPr lang="en-US" sz="2400" dirty="0">
              <a:solidFill>
                <a:srgbClr val="0F7471"/>
              </a:solidFill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rgbClr val="0F7471"/>
                </a:solidFill>
              </a:rPr>
              <a:t>Local Scale</a:t>
            </a:r>
          </a:p>
          <a:p>
            <a:pPr marL="457200" indent="-457200"/>
            <a:r>
              <a:rPr lang="en-US" sz="2400" dirty="0">
                <a:solidFill>
                  <a:srgbClr val="0F7471"/>
                </a:solidFill>
              </a:rPr>
              <a:t>Programme for Government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F747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20AD6-33C9-4C50-807F-B12B4C52CB54}"/>
              </a:ext>
            </a:extLst>
          </p:cNvPr>
          <p:cNvSpPr txBox="1">
            <a:spLocks/>
          </p:cNvSpPr>
          <p:nvPr/>
        </p:nvSpPr>
        <p:spPr>
          <a:xfrm>
            <a:off x="0" y="136428"/>
            <a:ext cx="6904038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F7471"/>
                </a:solidFill>
              </a:rPr>
              <a:t>Translink are also interested because of</a:t>
            </a:r>
            <a:endParaRPr lang="en-US" sz="4000" b="1" dirty="0">
              <a:solidFill>
                <a:srgbClr val="0F74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81198" y="1002419"/>
            <a:ext cx="6894401" cy="3074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solidFill>
                  <a:srgbClr val="0F7471"/>
                </a:solidFill>
              </a:rPr>
              <a:t>Outcome 2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F7471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F7471"/>
                </a:solidFill>
              </a:rPr>
              <a:t>We live and work sustainably – protecting the environment</a:t>
            </a:r>
            <a:endParaRPr lang="en-US" sz="4000" dirty="0">
              <a:solidFill>
                <a:srgbClr val="0F747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20AD6-33C9-4C50-807F-B12B4C52CB54}"/>
              </a:ext>
            </a:extLst>
          </p:cNvPr>
          <p:cNvSpPr txBox="1">
            <a:spLocks/>
          </p:cNvSpPr>
          <p:nvPr/>
        </p:nvSpPr>
        <p:spPr>
          <a:xfrm>
            <a:off x="0" y="136428"/>
            <a:ext cx="6904038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F7471"/>
                </a:solidFill>
              </a:rPr>
              <a:t>Programme for Government Outcome</a:t>
            </a:r>
            <a:endParaRPr lang="en-US" sz="4000" b="1" dirty="0">
              <a:solidFill>
                <a:srgbClr val="0F74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81198" y="1053219"/>
            <a:ext cx="6894401" cy="3093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solidFill>
                  <a:srgbClr val="0F7471"/>
                </a:solidFill>
              </a:rPr>
              <a:t>Outcome 11</a:t>
            </a:r>
            <a:endParaRPr lang="en-US" sz="4400" u="sng" dirty="0" smtClean="0">
              <a:solidFill>
                <a:srgbClr val="0F7471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F7471"/>
                </a:solidFill>
              </a:rPr>
              <a:t>We connect people and opportunities through our infrastructure</a:t>
            </a:r>
            <a:endParaRPr lang="en-US" sz="4000" dirty="0">
              <a:solidFill>
                <a:srgbClr val="0F747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20AD6-33C9-4C50-807F-B12B4C52CB54}"/>
              </a:ext>
            </a:extLst>
          </p:cNvPr>
          <p:cNvSpPr txBox="1">
            <a:spLocks/>
          </p:cNvSpPr>
          <p:nvPr/>
        </p:nvSpPr>
        <p:spPr>
          <a:xfrm>
            <a:off x="0" y="136428"/>
            <a:ext cx="6904038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F7471"/>
                </a:solidFill>
              </a:rPr>
              <a:t>Programme for Government Outcome</a:t>
            </a:r>
          </a:p>
        </p:txBody>
      </p:sp>
    </p:spTree>
    <p:extLst>
      <p:ext uri="{BB962C8B-B14F-4D97-AF65-F5344CB8AC3E}">
        <p14:creationId xmlns:p14="http://schemas.microsoft.com/office/powerpoint/2010/main" val="24963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81198" y="983370"/>
            <a:ext cx="6894401" cy="3429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 smtClean="0">
                <a:solidFill>
                  <a:srgbClr val="0F7471"/>
                </a:solidFill>
              </a:rPr>
              <a:t>National Scale</a:t>
            </a:r>
          </a:p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Government Targets 2050</a:t>
            </a:r>
          </a:p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Harmful Emissions from Exhaust</a:t>
            </a:r>
          </a:p>
          <a:p>
            <a:pPr marL="0" indent="0">
              <a:buNone/>
            </a:pPr>
            <a:endParaRPr lang="en-US" sz="2400" u="sng" dirty="0" smtClean="0">
              <a:solidFill>
                <a:srgbClr val="0F7471"/>
              </a:solidFill>
            </a:endParaRPr>
          </a:p>
          <a:p>
            <a:pPr marL="0" indent="0">
              <a:buNone/>
            </a:pPr>
            <a:r>
              <a:rPr lang="en-US" sz="2400" u="sng" dirty="0" smtClean="0">
                <a:solidFill>
                  <a:srgbClr val="0F7471"/>
                </a:solidFill>
              </a:rPr>
              <a:t>Local </a:t>
            </a:r>
            <a:r>
              <a:rPr lang="en-US" sz="2400" u="sng" dirty="0">
                <a:solidFill>
                  <a:srgbClr val="0F7471"/>
                </a:solidFill>
              </a:rPr>
              <a:t>Scale</a:t>
            </a:r>
          </a:p>
          <a:p>
            <a:pPr marL="457200" indent="-457200"/>
            <a:r>
              <a:rPr lang="en-US" sz="2400" dirty="0">
                <a:solidFill>
                  <a:srgbClr val="0F7471"/>
                </a:solidFill>
              </a:rPr>
              <a:t>Programme for </a:t>
            </a:r>
            <a:r>
              <a:rPr lang="en-US" sz="2400" dirty="0" smtClean="0">
                <a:solidFill>
                  <a:srgbClr val="0F7471"/>
                </a:solidFill>
              </a:rPr>
              <a:t>Government</a:t>
            </a:r>
          </a:p>
          <a:p>
            <a:pPr marL="0" indent="0">
              <a:buNone/>
            </a:pPr>
            <a:endParaRPr lang="en-US" sz="2400" dirty="0">
              <a:solidFill>
                <a:srgbClr val="0F7471"/>
              </a:solidFill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rgbClr val="0F7471"/>
                </a:solidFill>
              </a:rPr>
              <a:t>Company Scale</a:t>
            </a:r>
          </a:p>
          <a:p>
            <a:pPr marL="457200" indent="-457200"/>
            <a:r>
              <a:rPr lang="en-US" sz="2400" dirty="0">
                <a:solidFill>
                  <a:srgbClr val="0F7471"/>
                </a:solidFill>
              </a:rPr>
              <a:t>Long Life of Asset</a:t>
            </a:r>
          </a:p>
          <a:p>
            <a:pPr marL="0" indent="0">
              <a:buNone/>
            </a:pPr>
            <a:endParaRPr lang="en-US" sz="2400" dirty="0">
              <a:solidFill>
                <a:srgbClr val="0F7471"/>
              </a:solidFill>
            </a:endParaRPr>
          </a:p>
          <a:p>
            <a:pPr marL="457200" indent="-457200"/>
            <a:endParaRPr lang="en-US" sz="2400" dirty="0" smtClean="0">
              <a:solidFill>
                <a:srgbClr val="0F747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20AD6-33C9-4C50-807F-B12B4C52CB54}"/>
              </a:ext>
            </a:extLst>
          </p:cNvPr>
          <p:cNvSpPr txBox="1">
            <a:spLocks/>
          </p:cNvSpPr>
          <p:nvPr/>
        </p:nvSpPr>
        <p:spPr>
          <a:xfrm>
            <a:off x="0" y="136428"/>
            <a:ext cx="6904038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F7471"/>
                </a:solidFill>
              </a:rPr>
              <a:t>Translink are also interested because of</a:t>
            </a:r>
            <a:endParaRPr lang="en-US" sz="4000" b="1" dirty="0">
              <a:solidFill>
                <a:srgbClr val="0F74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90798" y="1306340"/>
            <a:ext cx="6894401" cy="2394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rgbClr val="0F7471"/>
                </a:solidFill>
              </a:rPr>
              <a:t>Minibus		12 Years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F7471"/>
                </a:solidFill>
              </a:rPr>
              <a:t>Goldline	  	  8 Years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F7471"/>
                </a:solidFill>
              </a:rPr>
              <a:t>Metro 			15 Years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F7471"/>
                </a:solidFill>
              </a:rPr>
              <a:t>Ulsterbus		18 Years</a:t>
            </a:r>
          </a:p>
          <a:p>
            <a:pPr marL="457200" indent="-457200"/>
            <a:endParaRPr lang="en-US" sz="2400" dirty="0" smtClean="0">
              <a:solidFill>
                <a:srgbClr val="0F747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20AD6-33C9-4C50-807F-B12B4C52CB54}"/>
              </a:ext>
            </a:extLst>
          </p:cNvPr>
          <p:cNvSpPr txBox="1">
            <a:spLocks/>
          </p:cNvSpPr>
          <p:nvPr/>
        </p:nvSpPr>
        <p:spPr>
          <a:xfrm>
            <a:off x="0" y="136428"/>
            <a:ext cx="6904038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F7471"/>
                </a:solidFill>
              </a:rPr>
              <a:t>Typical Fleet Retirement Ages </a:t>
            </a:r>
            <a:endParaRPr lang="en-US" sz="4000" b="1" dirty="0">
              <a:solidFill>
                <a:srgbClr val="0F74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4BD7E39-D769-4C3A-9988-17DDC8A180E0}"/>
              </a:ext>
            </a:extLst>
          </p:cNvPr>
          <p:cNvCxnSpPr>
            <a:cxnSpLocks/>
          </p:cNvCxnSpPr>
          <p:nvPr/>
        </p:nvCxnSpPr>
        <p:spPr>
          <a:xfrm flipV="1">
            <a:off x="1586526" y="3534229"/>
            <a:ext cx="459810" cy="414320"/>
          </a:xfrm>
          <a:prstGeom prst="straightConnector1">
            <a:avLst/>
          </a:prstGeom>
          <a:ln>
            <a:solidFill>
              <a:srgbClr val="0193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5F818DD-C451-46C1-9837-EE36134A1830}"/>
              </a:ext>
            </a:extLst>
          </p:cNvPr>
          <p:cNvSpPr txBox="1"/>
          <p:nvPr/>
        </p:nvSpPr>
        <p:spPr>
          <a:xfrm>
            <a:off x="1638868" y="3845726"/>
            <a:ext cx="27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9390"/>
                </a:solidFill>
              </a:rPr>
              <a:t>Euro 6 Engine Technology</a:t>
            </a:r>
            <a:endParaRPr lang="en-GB" dirty="0">
              <a:solidFill>
                <a:srgbClr val="01939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A81FBD-EDDA-40C6-8643-D364702A7B0D}"/>
              </a:ext>
            </a:extLst>
          </p:cNvPr>
          <p:cNvSpPr txBox="1"/>
          <p:nvPr/>
        </p:nvSpPr>
        <p:spPr>
          <a:xfrm>
            <a:off x="2298314" y="3273640"/>
            <a:ext cx="27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9390"/>
                </a:solidFill>
              </a:rPr>
              <a:t>Mild Hybrid</a:t>
            </a:r>
            <a:endParaRPr lang="en-GB" dirty="0">
              <a:solidFill>
                <a:srgbClr val="01939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0BD35F-8ED5-48D7-AB7A-65974B6720AE}"/>
              </a:ext>
            </a:extLst>
          </p:cNvPr>
          <p:cNvSpPr txBox="1"/>
          <p:nvPr/>
        </p:nvSpPr>
        <p:spPr>
          <a:xfrm>
            <a:off x="3108029" y="2679890"/>
            <a:ext cx="27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9390"/>
                </a:solidFill>
              </a:rPr>
              <a:t>Hybrid</a:t>
            </a:r>
            <a:endParaRPr lang="en-GB" dirty="0">
              <a:solidFill>
                <a:srgbClr val="01939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E57D7A-4AC8-4A2A-8115-5EEA8CAD397D}"/>
              </a:ext>
            </a:extLst>
          </p:cNvPr>
          <p:cNvSpPr txBox="1"/>
          <p:nvPr/>
        </p:nvSpPr>
        <p:spPr>
          <a:xfrm>
            <a:off x="3733713" y="2093735"/>
            <a:ext cx="27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9390"/>
                </a:solidFill>
              </a:rPr>
              <a:t>Hybrid with Zero Emission</a:t>
            </a:r>
            <a:endParaRPr lang="en-GB" dirty="0">
              <a:solidFill>
                <a:srgbClr val="01939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B896BB-9EC8-4924-80FF-776B0E1B0B10}"/>
              </a:ext>
            </a:extLst>
          </p:cNvPr>
          <p:cNvSpPr txBox="1"/>
          <p:nvPr/>
        </p:nvSpPr>
        <p:spPr>
          <a:xfrm>
            <a:off x="4500062" y="1427528"/>
            <a:ext cx="27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9390"/>
                </a:solidFill>
              </a:rPr>
              <a:t>Zero Emission</a:t>
            </a:r>
            <a:endParaRPr lang="en-GB" dirty="0">
              <a:solidFill>
                <a:srgbClr val="01939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BCB065-931F-4F22-B330-37EF888B2729}"/>
              </a:ext>
            </a:extLst>
          </p:cNvPr>
          <p:cNvCxnSpPr>
            <a:cxnSpLocks/>
          </p:cNvCxnSpPr>
          <p:nvPr/>
        </p:nvCxnSpPr>
        <p:spPr>
          <a:xfrm flipV="1">
            <a:off x="2283212" y="2931887"/>
            <a:ext cx="459810" cy="414320"/>
          </a:xfrm>
          <a:prstGeom prst="straightConnector1">
            <a:avLst/>
          </a:prstGeom>
          <a:ln>
            <a:solidFill>
              <a:srgbClr val="0193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569B31C-692F-4900-944A-AF7FF5269CC5}"/>
              </a:ext>
            </a:extLst>
          </p:cNvPr>
          <p:cNvCxnSpPr>
            <a:cxnSpLocks/>
          </p:cNvCxnSpPr>
          <p:nvPr/>
        </p:nvCxnSpPr>
        <p:spPr>
          <a:xfrm flipV="1">
            <a:off x="2979898" y="2329545"/>
            <a:ext cx="459810" cy="414320"/>
          </a:xfrm>
          <a:prstGeom prst="straightConnector1">
            <a:avLst/>
          </a:prstGeom>
          <a:ln>
            <a:solidFill>
              <a:srgbClr val="0193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14622DF-FEE8-4BF2-AB13-10ED737BCFE8}"/>
              </a:ext>
            </a:extLst>
          </p:cNvPr>
          <p:cNvCxnSpPr>
            <a:cxnSpLocks/>
          </p:cNvCxnSpPr>
          <p:nvPr/>
        </p:nvCxnSpPr>
        <p:spPr>
          <a:xfrm flipV="1">
            <a:off x="3676584" y="1727203"/>
            <a:ext cx="459810" cy="414320"/>
          </a:xfrm>
          <a:prstGeom prst="straightConnector1">
            <a:avLst/>
          </a:prstGeom>
          <a:ln>
            <a:solidFill>
              <a:srgbClr val="0193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9210BBD-E222-4548-A186-6B5944F948E5}"/>
              </a:ext>
            </a:extLst>
          </p:cNvPr>
          <p:cNvSpPr/>
          <p:nvPr/>
        </p:nvSpPr>
        <p:spPr>
          <a:xfrm>
            <a:off x="1399717" y="3896748"/>
            <a:ext cx="239151" cy="239151"/>
          </a:xfrm>
          <a:prstGeom prst="ellipse">
            <a:avLst/>
          </a:prstGeom>
          <a:solidFill>
            <a:srgbClr val="0193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AB8830-6A06-4F33-A512-580A80CEDA3A}"/>
              </a:ext>
            </a:extLst>
          </p:cNvPr>
          <p:cNvSpPr/>
          <p:nvPr/>
        </p:nvSpPr>
        <p:spPr>
          <a:xfrm>
            <a:off x="2093162" y="3289492"/>
            <a:ext cx="239151" cy="239151"/>
          </a:xfrm>
          <a:prstGeom prst="ellipse">
            <a:avLst/>
          </a:prstGeom>
          <a:solidFill>
            <a:srgbClr val="0193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9FAEBC-5B95-4357-8751-E2406D5C53BC}"/>
              </a:ext>
            </a:extLst>
          </p:cNvPr>
          <p:cNvSpPr/>
          <p:nvPr/>
        </p:nvSpPr>
        <p:spPr>
          <a:xfrm>
            <a:off x="2793862" y="2682236"/>
            <a:ext cx="239151" cy="239151"/>
          </a:xfrm>
          <a:prstGeom prst="ellipse">
            <a:avLst/>
          </a:prstGeom>
          <a:solidFill>
            <a:srgbClr val="0193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C4BED7-C122-4B5B-86FA-B7445EA1C2AB}"/>
              </a:ext>
            </a:extLst>
          </p:cNvPr>
          <p:cNvSpPr/>
          <p:nvPr/>
        </p:nvSpPr>
        <p:spPr>
          <a:xfrm>
            <a:off x="3494562" y="2074980"/>
            <a:ext cx="239151" cy="239151"/>
          </a:xfrm>
          <a:prstGeom prst="ellipse">
            <a:avLst/>
          </a:prstGeom>
          <a:solidFill>
            <a:srgbClr val="0193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B92187-5435-45DF-AE1E-B7FA435596DE}"/>
              </a:ext>
            </a:extLst>
          </p:cNvPr>
          <p:cNvSpPr/>
          <p:nvPr/>
        </p:nvSpPr>
        <p:spPr>
          <a:xfrm>
            <a:off x="4195262" y="1467724"/>
            <a:ext cx="239151" cy="239151"/>
          </a:xfrm>
          <a:prstGeom prst="ellipse">
            <a:avLst/>
          </a:prstGeom>
          <a:solidFill>
            <a:srgbClr val="0193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26C8D55-EECE-4577-BF89-9A8EC7A1D9AC}"/>
              </a:ext>
            </a:extLst>
          </p:cNvPr>
          <p:cNvSpPr txBox="1">
            <a:spLocks/>
          </p:cNvSpPr>
          <p:nvPr/>
        </p:nvSpPr>
        <p:spPr>
          <a:xfrm>
            <a:off x="0" y="136428"/>
            <a:ext cx="9227976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F7471"/>
                </a:solidFill>
              </a:rPr>
              <a:t>Bus Technology Development</a:t>
            </a:r>
          </a:p>
        </p:txBody>
      </p:sp>
    </p:spTree>
    <p:extLst>
      <p:ext uri="{BB962C8B-B14F-4D97-AF65-F5344CB8AC3E}">
        <p14:creationId xmlns:p14="http://schemas.microsoft.com/office/powerpoint/2010/main" val="411965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B7CD310B-C799-4A50-A20B-54EFEDBF0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78" b="4123"/>
          <a:stretch/>
        </p:blipFill>
        <p:spPr>
          <a:xfrm>
            <a:off x="121245" y="762000"/>
            <a:ext cx="8882789" cy="36536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04BCD11-73ED-454E-9569-C102BADBFF51}"/>
              </a:ext>
            </a:extLst>
          </p:cNvPr>
          <p:cNvSpPr txBox="1">
            <a:spLocks/>
          </p:cNvSpPr>
          <p:nvPr/>
        </p:nvSpPr>
        <p:spPr>
          <a:xfrm>
            <a:off x="0" y="136428"/>
            <a:ext cx="9227976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F7471"/>
                </a:solidFill>
              </a:rPr>
              <a:t>Translink Fleet – Strategic Context</a:t>
            </a:r>
          </a:p>
        </p:txBody>
      </p:sp>
    </p:spTree>
    <p:extLst>
      <p:ext uri="{BB962C8B-B14F-4D97-AF65-F5344CB8AC3E}">
        <p14:creationId xmlns:p14="http://schemas.microsoft.com/office/powerpoint/2010/main" val="38146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0E38731-72D6-BB4A-91AD-42F2B8B4D3C4}"/>
              </a:ext>
            </a:extLst>
          </p:cNvPr>
          <p:cNvSpPr/>
          <p:nvPr/>
        </p:nvSpPr>
        <p:spPr>
          <a:xfrm>
            <a:off x="4414152" y="1698240"/>
            <a:ext cx="184731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7DF634B-C3CF-480E-8B8A-CFAF678A3FB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00832" y="1176534"/>
            <a:ext cx="8642959" cy="370205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GB" sz="2400" dirty="0"/>
              <a:t>Modal shift to Sustainable transport (Bus</a:t>
            </a:r>
            <a:r>
              <a:rPr lang="en-GB" sz="2400" dirty="0" smtClean="0"/>
              <a:t>, Rail</a:t>
            </a:r>
            <a:r>
              <a:rPr lang="en-GB" sz="2400" dirty="0"/>
              <a:t>, Cycling, Walking)</a:t>
            </a:r>
          </a:p>
          <a:p>
            <a:r>
              <a:rPr lang="en-GB" sz="2400" dirty="0"/>
              <a:t>Infrastructure development to support and prioritise Sustainable transport</a:t>
            </a:r>
          </a:p>
          <a:p>
            <a:r>
              <a:rPr lang="en-GB" sz="2400" dirty="0"/>
              <a:t>Incentives for, and investment in electric/hydrogen infrastructure</a:t>
            </a:r>
          </a:p>
          <a:p>
            <a:r>
              <a:rPr lang="en-GB" sz="2400" dirty="0"/>
              <a:t>Demand management measures adopted</a:t>
            </a:r>
          </a:p>
          <a:p>
            <a:r>
              <a:rPr lang="en-GB" sz="2400" dirty="0"/>
              <a:t>Switch to zero carbon public transport vehicles (electric/hydrogen</a:t>
            </a:r>
            <a:r>
              <a:rPr lang="en-GB" sz="2400" dirty="0" smtClean="0"/>
              <a:t>)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D037E3-65BD-46F7-A0C0-5D7C05DCFBEB}"/>
              </a:ext>
            </a:extLst>
          </p:cNvPr>
          <p:cNvSpPr txBox="1">
            <a:spLocks/>
          </p:cNvSpPr>
          <p:nvPr/>
        </p:nvSpPr>
        <p:spPr>
          <a:xfrm>
            <a:off x="0" y="136428"/>
            <a:ext cx="10618470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F7471"/>
                </a:solidFill>
              </a:rPr>
              <a:t>Transport Action Required</a:t>
            </a:r>
          </a:p>
        </p:txBody>
      </p:sp>
    </p:spTree>
    <p:extLst>
      <p:ext uri="{BB962C8B-B14F-4D97-AF65-F5344CB8AC3E}">
        <p14:creationId xmlns:p14="http://schemas.microsoft.com/office/powerpoint/2010/main" val="5763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22C043A-6239-134F-9117-0B45833314EB}"/>
              </a:ext>
            </a:extLst>
          </p:cNvPr>
          <p:cNvSpPr txBox="1">
            <a:spLocks/>
          </p:cNvSpPr>
          <p:nvPr/>
        </p:nvSpPr>
        <p:spPr>
          <a:xfrm>
            <a:off x="83982" y="1102745"/>
            <a:ext cx="8704417" cy="180054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cs typeface="Calibri Light"/>
              </a:rPr>
              <a:t>Migration to zero emissions fleet by                      			2040</a:t>
            </a:r>
          </a:p>
          <a:p>
            <a:pPr>
              <a:lnSpc>
                <a:spcPct val="100000"/>
              </a:lnSpc>
              <a:tabLst>
                <a:tab pos="4504135" algn="l"/>
                <a:tab pos="6186488" algn="l"/>
              </a:tabLst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cs typeface="Calibri Light"/>
              </a:rPr>
              <a:t>Conversion of Belfast Metro, Foyle Metro, and Goldine to Euro 6   	2019-2022</a:t>
            </a:r>
          </a:p>
          <a:p>
            <a:pPr>
              <a:lnSpc>
                <a:spcPct val="100000"/>
              </a:lnSpc>
              <a:tabLst>
                <a:tab pos="4504135" algn="l"/>
              </a:tabLst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cs typeface="Calibri Light"/>
              </a:rPr>
              <a:t>Hybrid electric                       			       		2019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cs typeface="Calibri Light"/>
              </a:rPr>
              <a:t>Hydrogen Fuel Cell Bus                                            			2020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cs typeface="Calibri Light"/>
              </a:rPr>
              <a:t>Full Electric Bus							2021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cs typeface="Calibri Light"/>
              </a:rPr>
              <a:t>Zero Emission/Zero Carbon for Belfast/Foyle Metro			2030</a:t>
            </a:r>
          </a:p>
          <a:p>
            <a:pPr>
              <a:lnSpc>
                <a:spcPct val="100000"/>
              </a:lnSpc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113787" y="1854597"/>
            <a:ext cx="408709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155947" y="2618331"/>
            <a:ext cx="408709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A41F4073-9A64-4A75-8B5B-AADAC00A31CF}"/>
              </a:ext>
            </a:extLst>
          </p:cNvPr>
          <p:cNvSpPr txBox="1">
            <a:spLocks/>
          </p:cNvSpPr>
          <p:nvPr/>
        </p:nvSpPr>
        <p:spPr>
          <a:xfrm>
            <a:off x="0" y="136428"/>
            <a:ext cx="10618470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F7471"/>
                </a:solidFill>
              </a:rPr>
              <a:t>Translink Fleet Strategy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11D133-CF4A-4249-B06F-920CCC69BE00}"/>
              </a:ext>
            </a:extLst>
          </p:cNvPr>
          <p:cNvCxnSpPr/>
          <p:nvPr/>
        </p:nvCxnSpPr>
        <p:spPr>
          <a:xfrm flipV="1">
            <a:off x="8135273" y="2126065"/>
            <a:ext cx="360000" cy="3604"/>
          </a:xfrm>
          <a:prstGeom prst="straightConnector1">
            <a:avLst/>
          </a:prstGeom>
          <a:ln w="88900" cmpd="sng">
            <a:solidFill>
              <a:srgbClr val="00A3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1F8B9A2-4437-416F-A48F-230B6D6E2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604" y="2744827"/>
            <a:ext cx="640135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81198" y="1478669"/>
            <a:ext cx="6894401" cy="293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Genesis of Hydrogen Bus Project</a:t>
            </a:r>
            <a:endParaRPr lang="en-US" sz="2400" dirty="0">
              <a:solidFill>
                <a:srgbClr val="0F7471"/>
              </a:solidFill>
            </a:endParaRPr>
          </a:p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The </a:t>
            </a:r>
            <a:r>
              <a:rPr lang="en-US" sz="2400" dirty="0">
                <a:solidFill>
                  <a:srgbClr val="0F7471"/>
                </a:solidFill>
              </a:rPr>
              <a:t>need for change</a:t>
            </a:r>
          </a:p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Bus Technology </a:t>
            </a:r>
          </a:p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Translink’s </a:t>
            </a:r>
            <a:r>
              <a:rPr lang="en-US" sz="2400" dirty="0">
                <a:solidFill>
                  <a:srgbClr val="0F7471"/>
                </a:solidFill>
              </a:rPr>
              <a:t>Clean Air, Zero Carbon Road Map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20AD6-33C9-4C50-807F-B12B4C52CB54}"/>
              </a:ext>
            </a:extLst>
          </p:cNvPr>
          <p:cNvSpPr txBox="1">
            <a:spLocks/>
          </p:cNvSpPr>
          <p:nvPr/>
        </p:nvSpPr>
        <p:spPr>
          <a:xfrm>
            <a:off x="0" y="136428"/>
            <a:ext cx="6904038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F7471"/>
                </a:solidFill>
              </a:rPr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val="40065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27298" y="1941340"/>
            <a:ext cx="6894401" cy="149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dirty="0" smtClean="0">
                <a:solidFill>
                  <a:srgbClr val="0F7471"/>
                </a:solidFill>
              </a:rPr>
              <a:t>Thank You!</a:t>
            </a:r>
          </a:p>
          <a:p>
            <a:pPr marL="457200" indent="-457200"/>
            <a:endParaRPr lang="en-US" sz="2400" dirty="0" smtClean="0">
              <a:solidFill>
                <a:srgbClr val="0F74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81198" y="1097669"/>
            <a:ext cx="6894401" cy="17534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Gen </a:t>
            </a:r>
            <a:r>
              <a:rPr lang="en-US" sz="2400" dirty="0" err="1" smtClean="0">
                <a:solidFill>
                  <a:srgbClr val="0F7471"/>
                </a:solidFill>
              </a:rPr>
              <a:t>Comm</a:t>
            </a:r>
            <a:r>
              <a:rPr lang="en-US" sz="2400" dirty="0" smtClean="0">
                <a:solidFill>
                  <a:srgbClr val="0F7471"/>
                </a:solidFill>
              </a:rPr>
              <a:t> Project – Hydrogen Production</a:t>
            </a:r>
          </a:p>
          <a:p>
            <a:pPr marL="457200" indent="-457200"/>
            <a:r>
              <a:rPr lang="en-US" sz="2400" dirty="0" err="1" smtClean="0">
                <a:solidFill>
                  <a:srgbClr val="0F7471"/>
                </a:solidFill>
              </a:rPr>
              <a:t>Energia</a:t>
            </a:r>
            <a:r>
              <a:rPr lang="en-US" sz="2400" dirty="0" smtClean="0">
                <a:solidFill>
                  <a:srgbClr val="0F7471"/>
                </a:solidFill>
              </a:rPr>
              <a:t> had Hydrogen to sell</a:t>
            </a:r>
            <a:endParaRPr lang="en-US" sz="2400" dirty="0">
              <a:solidFill>
                <a:srgbClr val="0F7471"/>
              </a:solidFill>
            </a:endParaRPr>
          </a:p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Agreed to submit Joint Submission to OLEV</a:t>
            </a:r>
            <a:endParaRPr lang="en-US" sz="2400" dirty="0">
              <a:solidFill>
                <a:srgbClr val="0F7471"/>
              </a:solidFill>
            </a:endParaRPr>
          </a:p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Applied for funding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20AD6-33C9-4C50-807F-B12B4C52CB54}"/>
              </a:ext>
            </a:extLst>
          </p:cNvPr>
          <p:cNvSpPr txBox="1">
            <a:spLocks/>
          </p:cNvSpPr>
          <p:nvPr/>
        </p:nvSpPr>
        <p:spPr>
          <a:xfrm>
            <a:off x="0" y="136428"/>
            <a:ext cx="6904038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F7471"/>
                </a:solidFill>
              </a:rPr>
              <a:t>Genesis of Hydrogen Bus Project</a:t>
            </a:r>
            <a:endParaRPr lang="en-US" sz="4000" b="1" dirty="0">
              <a:solidFill>
                <a:srgbClr val="0F747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198" y="2717800"/>
            <a:ext cx="6894401" cy="15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5400" dirty="0" smtClean="0">
                <a:solidFill>
                  <a:srgbClr val="0F7471"/>
                </a:solidFill>
              </a:rPr>
              <a:t>Success!</a:t>
            </a:r>
          </a:p>
        </p:txBody>
      </p:sp>
    </p:spTree>
    <p:extLst>
      <p:ext uri="{BB962C8B-B14F-4D97-AF65-F5344CB8AC3E}">
        <p14:creationId xmlns:p14="http://schemas.microsoft.com/office/powerpoint/2010/main" val="19929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8820AD6-33C9-4C50-807F-B12B4C52CB54}"/>
              </a:ext>
            </a:extLst>
          </p:cNvPr>
          <p:cNvSpPr txBox="1">
            <a:spLocks/>
          </p:cNvSpPr>
          <p:nvPr/>
        </p:nvSpPr>
        <p:spPr>
          <a:xfrm>
            <a:off x="0" y="136428"/>
            <a:ext cx="6904038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0F7471"/>
              </a:solidFill>
            </a:endParaRPr>
          </a:p>
        </p:txBody>
      </p:sp>
      <p:pic>
        <p:nvPicPr>
          <p:cNvPr id="6" name="Picture 2" descr="A green and white bus is parked on the side of a road&#10;&#10;Description generated with very high confidence">
            <a:extLst>
              <a:ext uri="{FF2B5EF4-FFF2-40B4-BE49-F238E27FC236}">
                <a16:creationId xmlns:a16="http://schemas.microsoft.com/office/drawing/2014/main" id="{BE80ED6C-2E76-4359-AC6D-55CEB2A61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2" y="827441"/>
            <a:ext cx="3591364" cy="3125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051" y="2765638"/>
            <a:ext cx="2162276" cy="2018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27A3D5-F11E-4245-87FB-BA94FD5A87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7" b="8230"/>
          <a:stretch/>
        </p:blipFill>
        <p:spPr>
          <a:xfrm>
            <a:off x="4488284" y="861292"/>
            <a:ext cx="4472732" cy="3177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0" y="2782940"/>
            <a:ext cx="1973502" cy="184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1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81198" y="1478669"/>
            <a:ext cx="6894401" cy="293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 smtClean="0">
                <a:solidFill>
                  <a:srgbClr val="0F7471"/>
                </a:solidFill>
              </a:rPr>
              <a:t>Global Scale</a:t>
            </a:r>
          </a:p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Global Warming</a:t>
            </a:r>
            <a:endParaRPr lang="en-US" sz="2400" dirty="0">
              <a:solidFill>
                <a:srgbClr val="0F747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20AD6-33C9-4C50-807F-B12B4C52CB54}"/>
              </a:ext>
            </a:extLst>
          </p:cNvPr>
          <p:cNvSpPr txBox="1">
            <a:spLocks/>
          </p:cNvSpPr>
          <p:nvPr/>
        </p:nvSpPr>
        <p:spPr>
          <a:xfrm>
            <a:off x="0" y="136428"/>
            <a:ext cx="6904038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F7471"/>
                </a:solidFill>
              </a:rPr>
              <a:t>Why are Translink interested in this?</a:t>
            </a:r>
            <a:endParaRPr lang="en-US" sz="4000" b="1" dirty="0">
              <a:solidFill>
                <a:srgbClr val="0F74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E5C66BB-60BF-4B01-A13D-51AB73B8F4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" b="2828"/>
          <a:stretch/>
        </p:blipFill>
        <p:spPr>
          <a:xfrm>
            <a:off x="1172775" y="834390"/>
            <a:ext cx="6879906" cy="379476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A7B179E-FAE8-4543-8593-A93F6C941CB6}"/>
              </a:ext>
            </a:extLst>
          </p:cNvPr>
          <p:cNvSpPr txBox="1">
            <a:spLocks/>
          </p:cNvSpPr>
          <p:nvPr/>
        </p:nvSpPr>
        <p:spPr>
          <a:xfrm>
            <a:off x="0" y="136428"/>
            <a:ext cx="6904038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F7471"/>
                </a:solidFill>
              </a:rPr>
              <a:t>The need for CHANGE</a:t>
            </a:r>
          </a:p>
        </p:txBody>
      </p:sp>
    </p:spTree>
    <p:extLst>
      <p:ext uri="{BB962C8B-B14F-4D97-AF65-F5344CB8AC3E}">
        <p14:creationId xmlns:p14="http://schemas.microsoft.com/office/powerpoint/2010/main" val="34396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81198" y="1478669"/>
            <a:ext cx="6894401" cy="293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F7471"/>
                </a:solidFill>
              </a:rPr>
              <a:t>Global Scale</a:t>
            </a:r>
          </a:p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Global Warming</a:t>
            </a:r>
          </a:p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Increased Greenhouse Gas Emission</a:t>
            </a:r>
            <a:endParaRPr lang="en-US" sz="2400" dirty="0">
              <a:solidFill>
                <a:srgbClr val="0F747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20AD6-33C9-4C50-807F-B12B4C52CB54}"/>
              </a:ext>
            </a:extLst>
          </p:cNvPr>
          <p:cNvSpPr txBox="1">
            <a:spLocks/>
          </p:cNvSpPr>
          <p:nvPr/>
        </p:nvSpPr>
        <p:spPr>
          <a:xfrm>
            <a:off x="0" y="136428"/>
            <a:ext cx="6904038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F7471"/>
                </a:solidFill>
              </a:rPr>
              <a:t>Why are Translink interested in this?</a:t>
            </a:r>
            <a:endParaRPr lang="en-US" sz="4000" b="1" dirty="0">
              <a:solidFill>
                <a:srgbClr val="0F74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81198" y="1478669"/>
            <a:ext cx="6894401" cy="293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Since 1990 – an increase of 43% in warming effects</a:t>
            </a:r>
          </a:p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C0</a:t>
            </a:r>
            <a:r>
              <a:rPr lang="en-US" sz="2400" baseline="-25000" dirty="0" smtClean="0">
                <a:solidFill>
                  <a:srgbClr val="0F7471"/>
                </a:solidFill>
              </a:rPr>
              <a:t>2</a:t>
            </a:r>
            <a:r>
              <a:rPr lang="en-US" sz="2400" dirty="0" smtClean="0">
                <a:solidFill>
                  <a:srgbClr val="0F7471"/>
                </a:solidFill>
              </a:rPr>
              <a:t> concentration in Artic reached 407.8ppm; up from 405.5ppm on previous year</a:t>
            </a:r>
          </a:p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CO</a:t>
            </a:r>
            <a:r>
              <a:rPr lang="en-US" sz="2400" baseline="-25000" dirty="0" smtClean="0">
                <a:solidFill>
                  <a:srgbClr val="0F7471"/>
                </a:solidFill>
              </a:rPr>
              <a:t>2</a:t>
            </a:r>
            <a:r>
              <a:rPr lang="en-US" sz="2400" dirty="0" smtClean="0">
                <a:solidFill>
                  <a:srgbClr val="0F7471"/>
                </a:solidFill>
              </a:rPr>
              <a:t> is at 147% of Pre Industrial levels</a:t>
            </a:r>
            <a:endParaRPr lang="en-US" sz="2400" dirty="0">
              <a:solidFill>
                <a:srgbClr val="0F747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20AD6-33C9-4C50-807F-B12B4C52CB54}"/>
              </a:ext>
            </a:extLst>
          </p:cNvPr>
          <p:cNvSpPr txBox="1">
            <a:spLocks/>
          </p:cNvSpPr>
          <p:nvPr/>
        </p:nvSpPr>
        <p:spPr>
          <a:xfrm>
            <a:off x="0" y="136428"/>
            <a:ext cx="6904038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0F74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81198" y="1478669"/>
            <a:ext cx="6894401" cy="293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 smtClean="0">
                <a:solidFill>
                  <a:srgbClr val="0F7471"/>
                </a:solidFill>
              </a:rPr>
              <a:t>National Scale</a:t>
            </a:r>
          </a:p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Government Targets 2050</a:t>
            </a:r>
          </a:p>
          <a:p>
            <a:pPr marL="457200" indent="-457200"/>
            <a:r>
              <a:rPr lang="en-US" sz="2400" dirty="0" smtClean="0">
                <a:solidFill>
                  <a:srgbClr val="0F7471"/>
                </a:solidFill>
              </a:rPr>
              <a:t>Harmful Emissions from Exhaust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20AD6-33C9-4C50-807F-B12B4C52CB54}"/>
              </a:ext>
            </a:extLst>
          </p:cNvPr>
          <p:cNvSpPr txBox="1">
            <a:spLocks/>
          </p:cNvSpPr>
          <p:nvPr/>
        </p:nvSpPr>
        <p:spPr>
          <a:xfrm>
            <a:off x="0" y="136428"/>
            <a:ext cx="6904038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F7471"/>
                </a:solidFill>
              </a:rPr>
              <a:t>Translink are also interested because of</a:t>
            </a:r>
            <a:endParaRPr lang="en-US" sz="4000" b="1" dirty="0">
              <a:solidFill>
                <a:srgbClr val="0F74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ABCC844E958648AF687B2B121B8EC8" ma:contentTypeVersion="2" ma:contentTypeDescription="Create a new document." ma:contentTypeScope="" ma:versionID="59686ec732b78c5ec289ecf56307a00b">
  <xsd:schema xmlns:xsd="http://www.w3.org/2001/XMLSchema" xmlns:xs="http://www.w3.org/2001/XMLSchema" xmlns:p="http://schemas.microsoft.com/office/2006/metadata/properties" xmlns:ns3="d1f23dd2-5668-40f7-a815-1d58302fd99f" targetNamespace="http://schemas.microsoft.com/office/2006/metadata/properties" ma:root="true" ma:fieldsID="efe4e09c31545fbe09d7a359cebe7b62" ns3:_="">
    <xsd:import namespace="d1f23dd2-5668-40f7-a815-1d58302fd9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23dd2-5668-40f7-a815-1d58302fd9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8172EA-5F58-48AE-B2D8-BC4F605628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5E7295-31D8-42D1-A436-DF061785EE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f23dd2-5668-40f7-a815-1d58302f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5F4299-B03A-420B-B529-458E28CE07A4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d1f23dd2-5668-40f7-a815-1d58302fd99f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339</Words>
  <Application>Microsoft Office PowerPoint</Application>
  <PresentationFormat>On-screen Show (16:9)</PresentationFormat>
  <Paragraphs>92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Clean Air, Zero Carbon Public Transport to Northern Ireland</dc:title>
  <dc:creator>David Barnett</dc:creator>
  <cp:lastModifiedBy>Joanna Wilson (JWilson)</cp:lastModifiedBy>
  <cp:revision>55</cp:revision>
  <cp:lastPrinted>2019-11-27T16:44:20Z</cp:lastPrinted>
  <dcterms:created xsi:type="dcterms:W3CDTF">2019-11-14T10:55:25Z</dcterms:created>
  <dcterms:modified xsi:type="dcterms:W3CDTF">2019-11-27T18:31:17Z</dcterms:modified>
</cp:coreProperties>
</file>