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513" r:id="rId3"/>
    <p:sldId id="517" r:id="rId4"/>
    <p:sldId id="499" r:id="rId5"/>
    <p:sldId id="471" r:id="rId6"/>
    <p:sldId id="514" r:id="rId7"/>
    <p:sldId id="516" r:id="rId8"/>
    <p:sldId id="349" r:id="rId9"/>
    <p:sldId id="500" r:id="rId10"/>
    <p:sldId id="504" r:id="rId11"/>
    <p:sldId id="505" r:id="rId12"/>
    <p:sldId id="396" r:id="rId13"/>
    <p:sldId id="502" r:id="rId14"/>
    <p:sldId id="524" r:id="rId15"/>
    <p:sldId id="503" r:id="rId16"/>
    <p:sldId id="508" r:id="rId17"/>
    <p:sldId id="507" r:id="rId18"/>
    <p:sldId id="518" r:id="rId19"/>
    <p:sldId id="519" r:id="rId20"/>
    <p:sldId id="521" r:id="rId21"/>
    <p:sldId id="522" r:id="rId22"/>
    <p:sldId id="506" r:id="rId23"/>
    <p:sldId id="509" r:id="rId24"/>
    <p:sldId id="511" r:id="rId25"/>
    <p:sldId id="523" r:id="rId26"/>
    <p:sldId id="496" r:id="rId27"/>
  </p:sldIdLst>
  <p:sldSz cx="9144000" cy="6858000" type="screen4x3"/>
  <p:notesSz cx="70104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03B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05" autoAdjust="0"/>
    <p:restoredTop sz="91657" autoAdjust="0"/>
  </p:normalViewPr>
  <p:slideViewPr>
    <p:cSldViewPr>
      <p:cViewPr varScale="1">
        <p:scale>
          <a:sx n="66" d="100"/>
          <a:sy n="66" d="100"/>
        </p:scale>
        <p:origin x="18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4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BD1A0-D9F1-4F05-9A65-6610B4906BFE}" type="datetimeFigureOut">
              <a:rPr lang="es-ES" smtClean="0"/>
              <a:t>27/11/2019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A46EB-FAEA-409F-BC50-1E66F4F9DC90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6025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48638-5801-4703-80B9-35829AC21E4B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4" y="4416311"/>
            <a:ext cx="5608975" cy="41829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48"/>
            <a:ext cx="3038604" cy="465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648"/>
            <a:ext cx="3038604" cy="465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429CF-33B9-45E9-AF7D-D67390644D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81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429CF-33B9-45E9-AF7D-D67390644D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58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IVECO Stralis NP460 HP, 4x2 Pulling tri-axel, Gross 30T, London to Madrid,</a:t>
            </a:r>
          </a:p>
          <a:p>
            <a:r>
              <a:rPr lang="nb-NO"/>
              <a:t>1,728Km without refueling, 22.6Kg per 100Km,</a:t>
            </a:r>
          </a:p>
          <a:p>
            <a:r>
              <a:rPr lang="nb-NO"/>
              <a:t>€0.80/Kg – Including Duty €0.14/Kg VAT extra €0.18/Kg Dublin Port €1.12Kg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429CF-33B9-45E9-AF7D-D67390644DB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3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Dibujar</a:t>
            </a:r>
            <a:r>
              <a:rPr lang="es-ES" baseline="0" dirty="0"/>
              <a:t> un planta en 3d pequeña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99FA3-A073-488D-9DFB-9F1212A4DA07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44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Norway Hammerfest</a:t>
            </a:r>
          </a:p>
          <a:p>
            <a:r>
              <a:rPr lang="nb-NO"/>
              <a:t>Operated by sister company Barents Natural Gas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429CF-33B9-45E9-AF7D-D67390644DB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3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Norway Hammerfest</a:t>
            </a:r>
          </a:p>
          <a:p>
            <a:r>
              <a:rPr lang="nb-NO"/>
              <a:t>Operated by sister company Barents Natural Gas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429CF-33B9-45E9-AF7D-D67390644DB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8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2x 200m3 tanks</a:t>
            </a:r>
          </a:p>
          <a:p>
            <a:r>
              <a:rPr lang="nb-NO"/>
              <a:t>Crane to allow ship filling from 2m to 12m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429CF-33B9-45E9-AF7D-D67390644DB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82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40FT Semi-Rigid or 40FT ISO container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429CF-33B9-45E9-AF7D-D67390644DB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39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40FT Semi-Rigid or 40FT ISO container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429CF-33B9-45E9-AF7D-D67390644DB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3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0C78-8AEA-4E27-9982-9DEB75EC2AD9}" type="datetime1">
              <a:rPr lang="es-ES" smtClean="0"/>
              <a:t>27/11/2019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7" name="Rectangle 6"/>
          <p:cNvSpPr/>
          <p:nvPr userDrawn="1"/>
        </p:nvSpPr>
        <p:spPr>
          <a:xfrm flipV="1">
            <a:off x="7020272" y="237174"/>
            <a:ext cx="1800200" cy="719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944EB9-E5FE-4BD4-B37D-EA89462F8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0834" y="1017752"/>
            <a:ext cx="5602331" cy="59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5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4638"/>
            <a:ext cx="6336704" cy="634082"/>
          </a:xfrm>
        </p:spPr>
        <p:txBody>
          <a:bodyPr/>
          <a:lstStyle>
            <a:lvl1pPr algn="l">
              <a:defRPr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A9F2-A151-4BB0-80BA-C59F99D4F39E}" type="datetime1">
              <a:rPr lang="es-ES" smtClean="0"/>
              <a:t>27/11/2019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467544" y="1052513"/>
            <a:ext cx="8208144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20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39234-E7DA-44CC-854B-427B95D9C83E}" type="datetime1">
              <a:rPr lang="es-ES" smtClean="0"/>
              <a:t>27/11/2019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9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4B3A0-A56E-43EB-9AD2-669971E5A8AE}" type="datetime1">
              <a:rPr lang="es-ES" smtClean="0"/>
              <a:t>27/11/2019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216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4796-57B8-445E-822E-06346E0ADA61}" type="datetime1">
              <a:rPr lang="es-ES" smtClean="0"/>
              <a:t>27/11/2019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864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2343" y="274588"/>
            <a:ext cx="6701945" cy="490117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nn-NO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22526-F69F-8341-8247-934E40B9E634}" type="slidenum">
              <a:rPr lang="en-US" altLang="nb-NO"/>
              <a:pPr>
                <a:defRPr/>
              </a:pPr>
              <a:t>‹#›</a:t>
            </a:fld>
            <a:endParaRPr lang="en-US" alt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4736" y="820967"/>
            <a:ext cx="6699552" cy="375786"/>
          </a:xfrm>
        </p:spPr>
        <p:txBody>
          <a:bodyPr/>
          <a:lstStyle>
            <a:lvl1pPr marL="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l-NL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3502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2123728" y="274638"/>
            <a:ext cx="468052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C1FDD-8880-4C6D-9EDF-F53769012009}" type="datetime1">
              <a:rPr lang="es-ES" smtClean="0"/>
              <a:t>27/11/2019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72899-DD98-4719-96F4-E824CBD32E39}" type="slidenum">
              <a:rPr lang="es-ES" smtClean="0"/>
              <a:t>‹#›</a:t>
            </a:fld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51797-427A-42E0-8120-1B14D63C6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59875" y="274645"/>
            <a:ext cx="1326925" cy="6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Kenneth.treacy@molgas.es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E63vCbafjNc&amp;t=72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612132"/>
            <a:ext cx="7772400" cy="2520280"/>
          </a:xfrm>
        </p:spPr>
        <p:txBody>
          <a:bodyPr/>
          <a:lstStyle/>
          <a:p>
            <a:r>
              <a:rPr lang="en-GB" altLang="es-ES" sz="4400">
                <a:solidFill>
                  <a:schemeClr val="bg1">
                    <a:lumMod val="50000"/>
                  </a:schemeClr>
                </a:solidFill>
              </a:rPr>
              <a:t>LNG </a:t>
            </a:r>
            <a:br>
              <a:rPr lang="en-GB" altLang="es-ES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s-ES">
                <a:solidFill>
                  <a:schemeClr val="bg1">
                    <a:lumMod val="50000"/>
                  </a:schemeClr>
                </a:solidFill>
              </a:rPr>
              <a:t>for the</a:t>
            </a:r>
            <a:br>
              <a:rPr lang="en-GB" altLang="es-ES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s-ES">
                <a:solidFill>
                  <a:schemeClr val="bg1">
                    <a:lumMod val="50000"/>
                  </a:schemeClr>
                </a:solidFill>
              </a:rPr>
              <a:t>Transport Industry</a:t>
            </a:r>
            <a:br>
              <a:rPr lang="en-GB" altLang="es-ES" sz="1400">
                <a:solidFill>
                  <a:schemeClr val="bg1">
                    <a:lumMod val="50000"/>
                  </a:schemeClr>
                </a:solidFill>
              </a:rPr>
            </a:br>
            <a:br>
              <a:rPr lang="en-GB" altLang="es-ES" sz="1400">
                <a:solidFill>
                  <a:schemeClr val="bg1">
                    <a:lumMod val="50000"/>
                  </a:schemeClr>
                </a:solidFill>
              </a:rPr>
            </a:br>
            <a:r>
              <a:rPr lang="en-GB" altLang="es-ES" sz="1400">
                <a:solidFill>
                  <a:schemeClr val="bg1">
                    <a:lumMod val="50000"/>
                  </a:schemeClr>
                </a:solidFill>
              </a:rPr>
              <a:t>28/11/2019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1</a:t>
            </a:fld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E915E-7A26-4C35-BBF5-7739CD0AC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2" y="4103001"/>
            <a:ext cx="9144000" cy="275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60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B1A26-A311-49BE-ABAA-1DBEB7D16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67" y="419290"/>
            <a:ext cx="6336704" cy="634082"/>
          </a:xfrm>
        </p:spPr>
        <p:txBody>
          <a:bodyPr/>
          <a:lstStyle/>
          <a:p>
            <a:r>
              <a:rPr lang="nb-NO"/>
              <a:t>Truck Options for Heavy Transport</a:t>
            </a:r>
            <a:endParaRPr lang="en-GB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09D9E32-4B5E-426E-9311-AF8590254AED}"/>
              </a:ext>
            </a:extLst>
          </p:cNvPr>
          <p:cNvSpPr txBox="1">
            <a:spLocks/>
          </p:cNvSpPr>
          <p:nvPr/>
        </p:nvSpPr>
        <p:spPr>
          <a:xfrm>
            <a:off x="6558631" y="62178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972899-DD98-4719-96F4-E824CBD32E39}" type="slidenum">
              <a:rPr lang="es-ES" smtClean="0"/>
              <a:pPr/>
              <a:t>10</a:t>
            </a:fld>
            <a:endParaRPr lang="es-ES"/>
          </a:p>
        </p:txBody>
      </p:sp>
      <p:graphicFrame>
        <p:nvGraphicFramePr>
          <p:cNvPr id="6" name="Shape 196">
            <a:extLst>
              <a:ext uri="{FF2B5EF4-FFF2-40B4-BE49-F238E27FC236}">
                <a16:creationId xmlns:a16="http://schemas.microsoft.com/office/drawing/2014/main" id="{7BA9B848-1C00-4C99-A497-5207552621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990617"/>
              </p:ext>
            </p:extLst>
          </p:nvPr>
        </p:nvGraphicFramePr>
        <p:xfrm>
          <a:off x="490462" y="1200535"/>
          <a:ext cx="8163075" cy="1872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6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6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DIESEL</a:t>
                      </a:r>
                    </a:p>
                  </a:txBody>
                  <a:tcPr marL="91450" marR="91450" marT="45725" marB="457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FULL ELECTRIC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HYBRID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PLUG-IN HYBRID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CNG 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LNG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URBAN</a:t>
                      </a:r>
                    </a:p>
                  </a:txBody>
                  <a:tcPr marL="91450" marR="91450" marT="45725" marB="45725" anchor="ctr"/>
                </a:tc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s-ES" altLang="es-ES" sz="1000" b="1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WILL NOT BE PROFITABLE WITH LEGAL, ADMINISTRATIVE AND TAX OBSTACLES</a:t>
                      </a:r>
                    </a:p>
                  </a:txBody>
                  <a:tcPr marL="91450" marR="91450" marT="45725" marB="457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POSSIBLE</a:t>
                      </a:r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solidFill>
                            <a:srgbClr val="E36C0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NOT IDEAL</a:t>
                      </a:r>
                    </a:p>
                  </a:txBody>
                  <a:tcPr marL="91450" marR="91450" marT="45725" marB="45725" anchor="ctr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POSSIBLE</a:t>
                      </a:r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POSSIBLE</a:t>
                      </a:r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MAXIMUM PROFITABILITY</a:t>
                      </a:r>
                      <a:b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lang="es-ES" altLang="es-ES" sz="1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AND</a:t>
                      </a:r>
                      <a:b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lang="es-ES" altLang="es-ES" sz="1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ENVIROMENTAL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BENEFITS</a:t>
                      </a:r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REGIONAL</a:t>
                      </a:r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DIFFICULT</a:t>
                      </a:r>
                    </a:p>
                  </a:txBody>
                  <a:tcPr marL="91450" marR="91450" marT="45725" marB="45725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BENEFIT</a:t>
                      </a:r>
                    </a:p>
                  </a:txBody>
                  <a:tcPr marL="91450" marR="91450" marT="45725" marB="457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solidFill>
                            <a:srgbClr val="E36C0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NOT IDEAL</a:t>
                      </a:r>
                    </a:p>
                  </a:txBody>
                  <a:tcPr marL="91450" marR="91450" marT="45725" marB="45725" anchor="ctr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POSSIBLE</a:t>
                      </a:r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NATIONAL</a:t>
                      </a:r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IMPOSSIBLE</a:t>
                      </a:r>
                    </a:p>
                  </a:txBody>
                  <a:tcPr marL="91450" marR="91450" marT="45725" marB="45725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s-ES" altLang="es-ES" sz="1000" b="1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BENEFIT</a:t>
                      </a:r>
                    </a:p>
                  </a:txBody>
                  <a:tcPr marL="91450" marR="91450" marT="45725" marB="457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s-ES" altLang="es-ES" sz="1000" b="1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BENEFIT</a:t>
                      </a:r>
                    </a:p>
                  </a:txBody>
                  <a:tcPr marL="91450" marR="91450" marT="45725" marB="457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POSSIBLE</a:t>
                      </a:r>
                    </a:p>
                  </a:txBody>
                  <a:tcPr marL="91450" marR="91450" marT="45725" marB="45725"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INTERNATIONAL</a:t>
                      </a:r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000" b="1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IMPOSSIBLE</a:t>
                      </a:r>
                    </a:p>
                  </a:txBody>
                  <a:tcPr marL="91450" marR="91450" marT="45725" marB="45725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s-ES" altLang="es-ES" sz="1000" b="1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BENEFIT</a:t>
                      </a:r>
                    </a:p>
                  </a:txBody>
                  <a:tcPr marL="91450" marR="91450" marT="45725" marB="457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s-ES" altLang="es-ES" sz="1000" b="1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BENEFIT</a:t>
                      </a:r>
                    </a:p>
                  </a:txBody>
                  <a:tcPr marL="91450" marR="91450" marT="45725" marB="457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25000"/>
                        <a:buFont typeface="Arial"/>
                        <a:buNone/>
                      </a:pPr>
                      <a:r>
                        <a:rPr lang="es-ES" altLang="es-ES" sz="1000" b="1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IMPOSSIBLE</a:t>
                      </a:r>
                    </a:p>
                  </a:txBody>
                  <a:tcPr marL="91450" marR="91450" marT="45725" marB="45725" anchor="ctr"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Shape 197">
            <a:extLst>
              <a:ext uri="{FF2B5EF4-FFF2-40B4-BE49-F238E27FC236}">
                <a16:creationId xmlns:a16="http://schemas.microsoft.com/office/drawing/2014/main" id="{6A47A6EA-CEC1-4DE2-9AD7-8D624C283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930863"/>
              </p:ext>
            </p:extLst>
          </p:nvPr>
        </p:nvGraphicFramePr>
        <p:xfrm>
          <a:off x="470167" y="3504791"/>
          <a:ext cx="8278100" cy="3060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6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9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70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800" b="1"/>
                        <a:t>CNG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800" b="1"/>
                        <a:t>C-LNG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800" b="1"/>
                        <a:t>LNG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9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 b="1"/>
                        <a:t>AUTONOMY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/>
                        <a:t>575 Km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ES" altLang="es-ES" sz="1400"/>
                        <a:t>1,200 Km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ES" altLang="es-ES" sz="1400"/>
                        <a:t>1,600 Km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9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 b="1"/>
                        <a:t>NET LNG CAPACITY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 dirty="0"/>
                        <a:t>-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/>
                        <a:t>460 L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ES" altLang="es-ES" sz="1400"/>
                        <a:t>1.080 L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9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 b="1"/>
                        <a:t>CNG CAPACITY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 dirty="0"/>
                        <a:t>920 L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/>
                        <a:t>540 L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ES" altLang="es-ES" sz="1400"/>
                        <a:t>-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9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 b="1"/>
                        <a:t>Kg OF GAS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/>
                        <a:t>150 Kg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/>
                        <a:t>270 Kg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ES" altLang="es-ES" sz="1400"/>
                        <a:t>390 Kg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95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 b="1"/>
                        <a:t>POWER OPTIONS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 dirty="0"/>
                        <a:t>270 – 460 cv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s-ES" altLang="es-ES" sz="1400" dirty="0"/>
                        <a:t>270 – 460 cv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s-ES" altLang="es-ES" sz="1400" dirty="0"/>
                        <a:t>270 – 460 cv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Shape 198">
            <a:extLst>
              <a:ext uri="{FF2B5EF4-FFF2-40B4-BE49-F238E27FC236}">
                <a16:creationId xmlns:a16="http://schemas.microsoft.com/office/drawing/2014/main" id="{E78F33D1-B03B-42E2-B1B4-422D91423F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4613" y="3210464"/>
            <a:ext cx="1903294" cy="1437408"/>
          </a:xfrm>
          <a:prstGeom prst="rect">
            <a:avLst/>
          </a:prstGeom>
          <a:noFill/>
          <a:ln>
            <a:noFill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9" name="Shape 199">
            <a:extLst>
              <a:ext uri="{FF2B5EF4-FFF2-40B4-BE49-F238E27FC236}">
                <a16:creationId xmlns:a16="http://schemas.microsoft.com/office/drawing/2014/main" id="{9C94C752-B51F-4DF3-A467-81825A0F14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0074" y="3210464"/>
            <a:ext cx="1903294" cy="1437408"/>
          </a:xfrm>
          <a:prstGeom prst="rect">
            <a:avLst/>
          </a:prstGeom>
          <a:noFill/>
          <a:ln>
            <a:noFill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10" name="Shape 200">
            <a:extLst>
              <a:ext uri="{FF2B5EF4-FFF2-40B4-BE49-F238E27FC236}">
                <a16:creationId xmlns:a16="http://schemas.microsoft.com/office/drawing/2014/main" id="{51DEA172-BA02-4768-A085-6474429853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5536" y="3210464"/>
            <a:ext cx="1903294" cy="1437408"/>
          </a:xfrm>
          <a:prstGeom prst="rect">
            <a:avLst/>
          </a:prstGeom>
          <a:noFill/>
          <a:ln>
            <a:noFill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70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9D98B-D615-4E60-9207-5FBE304C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18452"/>
            <a:ext cx="6336704" cy="634082"/>
          </a:xfrm>
        </p:spPr>
        <p:txBody>
          <a:bodyPr/>
          <a:lstStyle/>
          <a:p>
            <a:r>
              <a:rPr lang="nb-NO"/>
              <a:t>LNG Filling Station for LNG Transport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9916C-8386-4172-ABED-346A1B83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11</a:t>
            </a:fld>
            <a:endParaRPr lang="es-E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A365501-E6B8-41F3-ADB7-E7DEB57F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351" y="1268760"/>
            <a:ext cx="8089298" cy="523648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57AB76-00E8-4010-BA06-C54EDC7A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350" y="1268760"/>
            <a:ext cx="8089299" cy="523648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754F76-BD14-4DEE-8472-E734E803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6336704" cy="634082"/>
          </a:xfrm>
        </p:spPr>
        <p:txBody>
          <a:bodyPr/>
          <a:lstStyle/>
          <a:p>
            <a:r>
              <a:rPr lang="nb-NO"/>
              <a:t>L-CNG Filling Station for CNG Transport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7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24C4-12F2-47E9-A25E-0EBB3DE7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49" y="406447"/>
            <a:ext cx="6336704" cy="634082"/>
          </a:xfrm>
        </p:spPr>
        <p:txBody>
          <a:bodyPr/>
          <a:lstStyle/>
          <a:p>
            <a:r>
              <a:rPr lang="nb-NO"/>
              <a:t>Molgas LNG &amp; CNG Filling Station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F176E-E58F-478D-BB66-748EECFD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13</a:t>
            </a:fld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B65898-F745-4DA6-BC38-A74B66540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15864"/>
            <a:ext cx="7434792" cy="52356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099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24C4-12F2-47E9-A25E-0EBB3DE7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49" y="406447"/>
            <a:ext cx="6336704" cy="634082"/>
          </a:xfrm>
        </p:spPr>
        <p:txBody>
          <a:bodyPr/>
          <a:lstStyle/>
          <a:p>
            <a:r>
              <a:rPr lang="nb-NO"/>
              <a:t>Molgas LNG &amp; CNG Filling Station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F176E-E58F-478D-BB66-748EECFD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14</a:t>
            </a:fld>
            <a:endParaRPr lang="es-ES" dirty="0"/>
          </a:p>
        </p:txBody>
      </p:sp>
      <p:pic>
        <p:nvPicPr>
          <p:cNvPr id="1026" name="Picture 2" descr="97a99fc1-3045-4d36-b198-c40659a95250@EURP192">
            <a:extLst>
              <a:ext uri="{FF2B5EF4-FFF2-40B4-BE49-F238E27FC236}">
                <a16:creationId xmlns:a16="http://schemas.microsoft.com/office/drawing/2014/main" id="{6E86028A-FFCF-4680-9B5F-9A3CF8D30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5" y="1159420"/>
            <a:ext cx="7866749" cy="51969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981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24C4-12F2-47E9-A25E-0EBB3DE7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49" y="406447"/>
            <a:ext cx="6336704" cy="634082"/>
          </a:xfrm>
        </p:spPr>
        <p:txBody>
          <a:bodyPr/>
          <a:lstStyle/>
          <a:p>
            <a:r>
              <a:rPr lang="nb-NO"/>
              <a:t>Private Truck LNG Filling Station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F176E-E58F-478D-BB66-748EECFD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15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CF7F9-5D35-44D7-8065-0160124A2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90" y="1484784"/>
            <a:ext cx="8095734" cy="45370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1494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DE01-AB7F-4815-8994-395DAC3E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30" y="404664"/>
            <a:ext cx="6336704" cy="634082"/>
          </a:xfrm>
        </p:spPr>
        <p:txBody>
          <a:bodyPr/>
          <a:lstStyle/>
          <a:p>
            <a:r>
              <a:rPr lang="nb-NO"/>
              <a:t>Truck Filling Operations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AC022-715A-439C-9CB1-413266E6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16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D2F56-6B91-40EC-97F1-DB47EC0F8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30" y="1460264"/>
            <a:ext cx="3097960" cy="5157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DF2EA-47CE-430A-A35F-F9BA9617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814" y="1460264"/>
            <a:ext cx="4752528" cy="25968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B69DD-10AE-461C-8530-4CC772DAE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814" y="4149080"/>
            <a:ext cx="3839696" cy="24683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3879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185A-0DD6-4A9E-ACC8-03F5E896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6336704" cy="634082"/>
          </a:xfrm>
        </p:spPr>
        <p:txBody>
          <a:bodyPr/>
          <a:lstStyle/>
          <a:p>
            <a:r>
              <a:rPr lang="nb-NO"/>
              <a:t>L-CNG Bus Filling from LNG Storage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8D7C2-24D0-42D9-9878-C50C322F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17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771F5-98D6-4E24-B53C-6061CF067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89075"/>
            <a:ext cx="3848100" cy="48672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273F75-827A-4F87-9A78-AD6E90C5A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502" y="1489074"/>
            <a:ext cx="3179876" cy="20883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08130C-A5C6-4907-8EC1-E10561AD6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502" y="3675961"/>
            <a:ext cx="3162914" cy="27071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0944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DE01-AB7F-4815-8994-395DAC3E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30" y="404664"/>
            <a:ext cx="6336704" cy="634082"/>
          </a:xfrm>
        </p:spPr>
        <p:txBody>
          <a:bodyPr/>
          <a:lstStyle/>
          <a:p>
            <a:r>
              <a:rPr lang="nb-NO"/>
              <a:t>LNG Station Overview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AC022-715A-439C-9CB1-413266E6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18</a:t>
            </a:fld>
            <a:endParaRPr lang="es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F0240B-140D-49ED-A061-1C5E2144B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196752"/>
            <a:ext cx="4509864" cy="4817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39DB112-048E-46E8-8886-CACDCEFBB64A}"/>
              </a:ext>
            </a:extLst>
          </p:cNvPr>
          <p:cNvSpPr txBox="1">
            <a:spLocks/>
          </p:cNvSpPr>
          <p:nvPr/>
        </p:nvSpPr>
        <p:spPr>
          <a:xfrm>
            <a:off x="2915816" y="6051652"/>
            <a:ext cx="3789784" cy="63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1600" b="1">
                <a:solidFill>
                  <a:schemeClr val="bg1">
                    <a:lumMod val="50000"/>
                  </a:schemeClr>
                </a:solidFill>
              </a:rPr>
              <a:t>   238 LNG Public Station (LNG &amp; L-CNG)	 	         </a:t>
            </a:r>
            <a:r>
              <a:rPr lang="en-GB" sz="1200">
                <a:solidFill>
                  <a:schemeClr val="bg1">
                    <a:lumMod val="50000"/>
                  </a:schemeClr>
                </a:solidFill>
              </a:rPr>
              <a:t>Source: ngva.eu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GB" sz="16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28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1772816"/>
            <a:ext cx="7704856" cy="634082"/>
          </a:xfrm>
        </p:spPr>
        <p:txBody>
          <a:bodyPr/>
          <a:lstStyle/>
          <a:p>
            <a:r>
              <a:rPr lang="en-GB" altLang="es-ES"/>
              <a:t>LNG for Ship Bunkering</a:t>
            </a:r>
            <a:endParaRPr lang="es-ES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95288" y="1052513"/>
            <a:ext cx="8280400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s-E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6013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85974-DA18-4C16-9B0C-8B189C86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6336704" cy="634082"/>
          </a:xfrm>
        </p:spPr>
        <p:txBody>
          <a:bodyPr/>
          <a:lstStyle/>
          <a:p>
            <a:r>
              <a:rPr lang="nb-NO" sz="2400"/>
              <a:t>Contents</a:t>
            </a:r>
            <a:endParaRPr lang="en-I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4A70F-ADAA-4B17-979E-4E12BD74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2</a:t>
            </a:fld>
            <a:endParaRPr lang="es-E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634E7AF-A8CD-4758-A711-22DA9340B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049932"/>
            <a:ext cx="8229600" cy="53064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nb-NO" sz="1500">
                <a:solidFill>
                  <a:schemeClr val="tx1">
                    <a:lumMod val="50000"/>
                    <a:lumOff val="50000"/>
                  </a:schemeClr>
                </a:solidFill>
              </a:rPr>
              <a:t>LNG/Molgas Overview</a:t>
            </a:r>
          </a:p>
          <a:p>
            <a:pPr lvl="1">
              <a:lnSpc>
                <a:spcPct val="150000"/>
              </a:lnSpc>
            </a:pPr>
            <a:r>
              <a:rPr lang="nb-NO" sz="1500">
                <a:solidFill>
                  <a:schemeClr val="tx1">
                    <a:lumMod val="50000"/>
                    <a:lumOff val="50000"/>
                  </a:schemeClr>
                </a:solidFill>
              </a:rPr>
              <a:t>What is LNG?</a:t>
            </a:r>
          </a:p>
          <a:p>
            <a:pPr lvl="1">
              <a:lnSpc>
                <a:spcPct val="150000"/>
              </a:lnSpc>
            </a:pPr>
            <a:r>
              <a:rPr lang="nb-NO" sz="1500">
                <a:solidFill>
                  <a:schemeClr val="tx1">
                    <a:lumMod val="50000"/>
                    <a:lumOff val="50000"/>
                  </a:schemeClr>
                </a:solidFill>
              </a:rPr>
              <a:t>Molgas Introduction</a:t>
            </a:r>
          </a:p>
          <a:p>
            <a:pPr lvl="1">
              <a:lnSpc>
                <a:spcPct val="150000"/>
              </a:lnSpc>
            </a:pPr>
            <a:r>
              <a:rPr lang="nb-NO" sz="1500">
                <a:solidFill>
                  <a:schemeClr val="tx1">
                    <a:lumMod val="50000"/>
                    <a:lumOff val="50000"/>
                  </a:schemeClr>
                </a:solidFill>
              </a:rPr>
              <a:t>Molgas Activities</a:t>
            </a:r>
          </a:p>
          <a:p>
            <a:pPr lvl="1">
              <a:lnSpc>
                <a:spcPct val="150000"/>
              </a:lnSpc>
            </a:pPr>
            <a:r>
              <a:rPr lang="nb-NO" sz="1500">
                <a:solidFill>
                  <a:schemeClr val="tx1">
                    <a:lumMod val="50000"/>
                    <a:lumOff val="50000"/>
                  </a:schemeClr>
                </a:solidFill>
              </a:rPr>
              <a:t>Turn Key Solution</a:t>
            </a:r>
          </a:p>
          <a:p>
            <a:pPr>
              <a:lnSpc>
                <a:spcPct val="150000"/>
              </a:lnSpc>
            </a:pPr>
            <a:r>
              <a:rPr lang="nb-NO" sz="1500">
                <a:solidFill>
                  <a:schemeClr val="tx1">
                    <a:lumMod val="50000"/>
                    <a:lumOff val="50000"/>
                  </a:schemeClr>
                </a:solidFill>
              </a:rPr>
              <a:t>LNG for Road Transport</a:t>
            </a:r>
          </a:p>
          <a:p>
            <a:pPr lvl="1">
              <a:lnSpc>
                <a:spcPct val="150000"/>
              </a:lnSpc>
            </a:pPr>
            <a:r>
              <a:rPr lang="nb-NO" sz="1500">
                <a:solidFill>
                  <a:schemeClr val="tx1">
                    <a:lumMod val="50000"/>
                    <a:lumOff val="50000"/>
                  </a:schemeClr>
                </a:solidFill>
              </a:rPr>
              <a:t>Why LNG for Trucks</a:t>
            </a:r>
          </a:p>
          <a:p>
            <a:pPr lvl="1">
              <a:lnSpc>
                <a:spcPct val="150000"/>
              </a:lnSpc>
            </a:pPr>
            <a:r>
              <a:rPr lang="nb-NO" sz="1500">
                <a:solidFill>
                  <a:schemeClr val="tx1">
                    <a:lumMod val="50000"/>
                    <a:lumOff val="50000"/>
                  </a:schemeClr>
                </a:solidFill>
              </a:rPr>
              <a:t>Option for Heavy Transport</a:t>
            </a:r>
          </a:p>
          <a:p>
            <a:pPr lvl="1">
              <a:lnSpc>
                <a:spcPct val="150000"/>
              </a:lnSpc>
            </a:pPr>
            <a:r>
              <a:rPr lang="nl-NL" sz="1500">
                <a:solidFill>
                  <a:schemeClr val="tx1">
                    <a:lumMod val="50000"/>
                    <a:lumOff val="50000"/>
                  </a:schemeClr>
                </a:solidFill>
              </a:rPr>
              <a:t>Filling Station Set-Up</a:t>
            </a:r>
          </a:p>
          <a:p>
            <a:pPr lvl="1">
              <a:lnSpc>
                <a:spcPct val="150000"/>
              </a:lnSpc>
            </a:pPr>
            <a:r>
              <a:rPr lang="nl-NL" sz="1500">
                <a:solidFill>
                  <a:schemeClr val="tx1">
                    <a:lumMod val="50000"/>
                    <a:lumOff val="50000"/>
                  </a:schemeClr>
                </a:solidFill>
              </a:rPr>
              <a:t>Molgas LNG Stations</a:t>
            </a:r>
          </a:p>
          <a:p>
            <a:pPr lvl="1">
              <a:lnSpc>
                <a:spcPct val="150000"/>
              </a:lnSpc>
            </a:pPr>
            <a:r>
              <a:rPr lang="nl-NL" sz="1500">
                <a:solidFill>
                  <a:schemeClr val="tx1">
                    <a:lumMod val="50000"/>
                    <a:lumOff val="50000"/>
                  </a:schemeClr>
                </a:solidFill>
              </a:rPr>
              <a:t>LNG Station Overview</a:t>
            </a:r>
          </a:p>
          <a:p>
            <a:pPr>
              <a:lnSpc>
                <a:spcPct val="150000"/>
              </a:lnSpc>
            </a:pPr>
            <a:r>
              <a:rPr lang="nl-NL" sz="1500">
                <a:solidFill>
                  <a:schemeClr val="tx1">
                    <a:lumMod val="50000"/>
                    <a:lumOff val="50000"/>
                  </a:schemeClr>
                </a:solidFill>
              </a:rPr>
              <a:t>LNG for Ship Bunkering</a:t>
            </a:r>
          </a:p>
          <a:p>
            <a:pPr lvl="1">
              <a:lnSpc>
                <a:spcPct val="150000"/>
              </a:lnSpc>
            </a:pPr>
            <a:r>
              <a:rPr lang="nl-NL" sz="1500">
                <a:solidFill>
                  <a:schemeClr val="tx1">
                    <a:lumMod val="50000"/>
                    <a:lumOff val="50000"/>
                  </a:schemeClr>
                </a:solidFill>
              </a:rPr>
              <a:t>Molgas Activities</a:t>
            </a:r>
          </a:p>
          <a:p>
            <a:pPr lvl="1">
              <a:lnSpc>
                <a:spcPct val="150000"/>
              </a:lnSpc>
            </a:pPr>
            <a:r>
              <a:rPr lang="nl-NL" sz="1500">
                <a:solidFill>
                  <a:schemeClr val="tx1">
                    <a:lumMod val="50000"/>
                    <a:lumOff val="50000"/>
                  </a:schemeClr>
                </a:solidFill>
              </a:rPr>
              <a:t>Types of Bunkering</a:t>
            </a:r>
          </a:p>
          <a:p>
            <a:pPr>
              <a:lnSpc>
                <a:spcPct val="150000"/>
              </a:lnSpc>
            </a:pPr>
            <a:r>
              <a:rPr lang="nb-NO" sz="1500">
                <a:solidFill>
                  <a:schemeClr val="tx1">
                    <a:lumMod val="50000"/>
                    <a:lumOff val="50000"/>
                  </a:schemeClr>
                </a:solidFill>
              </a:rPr>
              <a:t>Contact Information</a:t>
            </a:r>
            <a:endParaRPr lang="nl-NL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0C0FC-FA51-4AC4-B45C-849B102B9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4" r="20310" b="-2"/>
          <a:stretch/>
        </p:blipFill>
        <p:spPr>
          <a:xfrm>
            <a:off x="4434842" y="10"/>
            <a:ext cx="4709158" cy="6857992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9669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B2866-BACC-4DAC-8C19-346D97E1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13269"/>
            <a:ext cx="6480720" cy="634082"/>
          </a:xfrm>
        </p:spPr>
        <p:txBody>
          <a:bodyPr/>
          <a:lstStyle/>
          <a:p>
            <a:r>
              <a:rPr lang="nb-NO"/>
              <a:t>Ship to Ship Bunkering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8E9DF-C71D-427A-AE0A-EF7EC7E7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20</a:t>
            </a:fld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81A2-3DCC-4040-9942-92136B88A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1412776"/>
            <a:ext cx="6905625" cy="4295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916AC16-C82F-427A-82C5-4B2C7D2EBCF2}"/>
              </a:ext>
            </a:extLst>
          </p:cNvPr>
          <p:cNvSpPr txBox="1">
            <a:spLocks/>
          </p:cNvSpPr>
          <p:nvPr/>
        </p:nvSpPr>
        <p:spPr>
          <a:xfrm>
            <a:off x="1043608" y="5819254"/>
            <a:ext cx="6981204" cy="63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GB" sz="120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GB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E672974-4803-45EB-91B9-213DEE1529A6}"/>
              </a:ext>
            </a:extLst>
          </p:cNvPr>
          <p:cNvSpPr txBox="1">
            <a:spLocks/>
          </p:cNvSpPr>
          <p:nvPr/>
        </p:nvSpPr>
        <p:spPr>
          <a:xfrm>
            <a:off x="1043608" y="5819254"/>
            <a:ext cx="6981204" cy="63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Use within the vicinity of a LNG terminal, Port of Rotterdam</a:t>
            </a:r>
          </a:p>
          <a:p>
            <a:pPr>
              <a:lnSpc>
                <a:spcPct val="110000"/>
              </a:lnSpc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Large volumes of LNG ship traffic required</a:t>
            </a:r>
            <a:r>
              <a:rPr lang="en-GB" sz="1600" b="1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GB" sz="16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63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EE81-E46D-4F34-BF68-455ACB69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491"/>
            <a:ext cx="6336704" cy="634082"/>
          </a:xfrm>
        </p:spPr>
        <p:txBody>
          <a:bodyPr/>
          <a:lstStyle/>
          <a:p>
            <a:r>
              <a:rPr lang="nb-NO"/>
              <a:t>Molgas Bunkering Activities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DF9D2-184C-4493-83D1-52271379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21</a:t>
            </a:fld>
            <a:endParaRPr lang="es-E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A7B6F6-C636-40C3-AB19-DB72DEFFF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45" y="1556792"/>
            <a:ext cx="4186808" cy="4680520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Norway	          Bunkering Station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Hammerfest           	1,250cbm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Lodingen  		250cbm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Moskeness		150cbm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Kjopsvik</a:t>
            </a:r>
          </a:p>
          <a:p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Spain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Vigo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Gijon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Santander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Bilbao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Barcelona (Aida Prima)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Algeciras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Cartagena</a:t>
            </a:r>
          </a:p>
          <a:p>
            <a:pPr lvl="1"/>
            <a:r>
              <a:rPr lang="nb-NO" sz="1800">
                <a:solidFill>
                  <a:schemeClr val="tx1">
                    <a:lumMod val="50000"/>
                    <a:lumOff val="50000"/>
                  </a:schemeClr>
                </a:solidFill>
              </a:rPr>
              <a:t>Valencia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8D65AC-687E-4430-8425-572E4E301FB3}"/>
              </a:ext>
            </a:extLst>
          </p:cNvPr>
          <p:cNvSpPr txBox="1">
            <a:spLocks/>
          </p:cNvSpPr>
          <p:nvPr/>
        </p:nvSpPr>
        <p:spPr>
          <a:xfrm>
            <a:off x="5078530" y="1556792"/>
            <a:ext cx="3580062" cy="46805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Sweeden</a:t>
            </a:r>
          </a:p>
          <a:p>
            <a:pPr lvl="1"/>
            <a:r>
              <a:rPr lang="nb-NO"/>
              <a:t>Gothenburg: Jetty 519/521</a:t>
            </a:r>
          </a:p>
          <a:p>
            <a:pPr lvl="1"/>
            <a:r>
              <a:rPr lang="nb-NO"/>
              <a:t>Malmo</a:t>
            </a:r>
          </a:p>
          <a:p>
            <a:r>
              <a:rPr lang="nb-NO"/>
              <a:t>Netherlands</a:t>
            </a:r>
          </a:p>
          <a:p>
            <a:pPr lvl="1"/>
            <a:r>
              <a:rPr lang="nb-NO"/>
              <a:t>Rotterdam</a:t>
            </a:r>
          </a:p>
          <a:p>
            <a:pPr lvl="1"/>
            <a:r>
              <a:rPr lang="nb-NO"/>
              <a:t>Amsterdam</a:t>
            </a:r>
          </a:p>
          <a:p>
            <a:r>
              <a:rPr lang="nb-NO"/>
              <a:t>Belgium</a:t>
            </a:r>
          </a:p>
          <a:p>
            <a:pPr lvl="1"/>
            <a:r>
              <a:rPr lang="nb-NO"/>
              <a:t>Zeebrugge (Hoppe terminal)</a:t>
            </a:r>
          </a:p>
          <a:p>
            <a:pPr lvl="1"/>
            <a:r>
              <a:rPr lang="nb-NO"/>
              <a:t>Antwerp</a:t>
            </a:r>
          </a:p>
          <a:p>
            <a:r>
              <a:rPr lang="nb-NO"/>
              <a:t>UK</a:t>
            </a:r>
          </a:p>
          <a:p>
            <a:pPr lvl="1"/>
            <a:r>
              <a:rPr lang="nb-NO"/>
              <a:t>London Thames Port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870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B2866-BACC-4DAC-8C19-346D97E1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13269"/>
            <a:ext cx="6480720" cy="634082"/>
          </a:xfrm>
        </p:spPr>
        <p:txBody>
          <a:bodyPr/>
          <a:lstStyle/>
          <a:p>
            <a:r>
              <a:rPr lang="nb-NO"/>
              <a:t>Shore to Ship Bunkering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8E9DF-C71D-427A-AE0A-EF7EC7E7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22</a:t>
            </a:fld>
            <a:endParaRPr lang="es-ES" dirty="0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CF60049E-95D1-4E28-A5A0-803092D4D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r="3433"/>
          <a:stretch>
            <a:fillRect/>
          </a:stretch>
        </p:blipFill>
        <p:spPr bwMode="auto">
          <a:xfrm>
            <a:off x="1079612" y="1268760"/>
            <a:ext cx="6984776" cy="523130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057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9505D-B757-4AE7-8C94-89660463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79742"/>
            <a:ext cx="6336704" cy="634082"/>
          </a:xfrm>
        </p:spPr>
        <p:txBody>
          <a:bodyPr/>
          <a:lstStyle/>
          <a:p>
            <a:r>
              <a:rPr lang="nb-NO"/>
              <a:t>Port of Valencia (New Build)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93C47-CD98-4E7D-BC1D-3E2DB942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23</a:t>
            </a:fld>
            <a:endParaRPr lang="es-ES" dirty="0"/>
          </a:p>
        </p:txBody>
      </p:sp>
      <p:pic>
        <p:nvPicPr>
          <p:cNvPr id="6" name="Imagen 3" descr="Imagen que contiene exterior, agua, naturaleza, cielo&#10;&#10;Descripción generada automáticamente">
            <a:extLst>
              <a:ext uri="{FF2B5EF4-FFF2-40B4-BE49-F238E27FC236}">
                <a16:creationId xmlns:a16="http://schemas.microsoft.com/office/drawing/2014/main" id="{B245C6D9-A575-46DB-8797-91B829881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8734"/>
            <a:ext cx="7984085" cy="4360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6C48C079-3857-4CF2-9F1E-30FE8592D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2" y="1340768"/>
            <a:ext cx="8255000" cy="45086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4CE60A5-5CCC-406D-9EAB-F92998B734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255000" cy="4508636"/>
          </a:xfrm>
          <a:prstGeom prst="rect">
            <a:avLst/>
          </a:prstGeom>
          <a:effectLst>
            <a:innerShdw blurRad="139700">
              <a:prstClr val="black"/>
            </a:innerShdw>
          </a:effectLst>
        </p:spPr>
      </p:pic>
      <p:grpSp>
        <p:nvGrpSpPr>
          <p:cNvPr id="9" name="Grupo 11">
            <a:extLst>
              <a:ext uri="{FF2B5EF4-FFF2-40B4-BE49-F238E27FC236}">
                <a16:creationId xmlns:a16="http://schemas.microsoft.com/office/drawing/2014/main" id="{44F83938-C2AB-442E-9B38-D5003E6F4205}"/>
              </a:ext>
            </a:extLst>
          </p:cNvPr>
          <p:cNvGrpSpPr/>
          <p:nvPr/>
        </p:nvGrpSpPr>
        <p:grpSpPr>
          <a:xfrm>
            <a:off x="4213369" y="2671310"/>
            <a:ext cx="1926394" cy="1235349"/>
            <a:chOff x="4141361" y="2431241"/>
            <a:chExt cx="1926394" cy="1235349"/>
          </a:xfrm>
        </p:grpSpPr>
        <p:sp>
          <p:nvSpPr>
            <p:cNvPr id="10" name="Elipse 8">
              <a:extLst>
                <a:ext uri="{FF2B5EF4-FFF2-40B4-BE49-F238E27FC236}">
                  <a16:creationId xmlns:a16="http://schemas.microsoft.com/office/drawing/2014/main" id="{02B9EBAB-491B-404D-8F7A-D2197E5D9A98}"/>
                </a:ext>
              </a:extLst>
            </p:cNvPr>
            <p:cNvSpPr/>
            <p:nvPr/>
          </p:nvSpPr>
          <p:spPr>
            <a:xfrm>
              <a:off x="4141361" y="2431241"/>
              <a:ext cx="1224136" cy="1224136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Flecha: hacia abajo 10">
              <a:extLst>
                <a:ext uri="{FF2B5EF4-FFF2-40B4-BE49-F238E27FC236}">
                  <a16:creationId xmlns:a16="http://schemas.microsoft.com/office/drawing/2014/main" id="{89732A7D-75C6-4762-80AE-0A50D51E9A96}"/>
                </a:ext>
              </a:extLst>
            </p:cNvPr>
            <p:cNvSpPr/>
            <p:nvPr/>
          </p:nvSpPr>
          <p:spPr>
            <a:xfrm rot="17640264">
              <a:off x="5455879" y="3054714"/>
              <a:ext cx="430639" cy="793113"/>
            </a:xfrm>
            <a:prstGeom prst="downArrow">
              <a:avLst>
                <a:gd name="adj1" fmla="val 37233"/>
                <a:gd name="adj2" fmla="val 107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21714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B5A8-1473-4FF4-A518-E814651B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6336704" cy="634082"/>
          </a:xfrm>
        </p:spPr>
        <p:txBody>
          <a:bodyPr/>
          <a:lstStyle/>
          <a:p>
            <a:r>
              <a:rPr lang="nb-NO"/>
              <a:t>Truck to Ship Bunkering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F305A-6C1F-4618-9CE1-28EE31FA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1916" y="6250294"/>
            <a:ext cx="2133600" cy="365125"/>
          </a:xfrm>
        </p:spPr>
        <p:txBody>
          <a:bodyPr/>
          <a:lstStyle/>
          <a:p>
            <a:fld id="{66972899-DD98-4719-96F4-E824CBD32E39}" type="slidenum">
              <a:rPr lang="es-ES" smtClean="0"/>
              <a:t>24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C7769-CBAF-4D30-A575-9815F999E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670" y="1163935"/>
            <a:ext cx="4121499" cy="30575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8C1DEA-4173-4F6B-BED4-A0E619B0C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37" y="1173780"/>
            <a:ext cx="3781425" cy="30575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CB8B3F-821E-4138-99AA-10DB30DB6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716" y="4365104"/>
            <a:ext cx="4121499" cy="21226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F7338-0894-4087-B692-600F30130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11" y="4350019"/>
            <a:ext cx="3813551" cy="21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19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B5A8-1473-4FF4-A518-E814651B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6336704" cy="634082"/>
          </a:xfrm>
        </p:spPr>
        <p:txBody>
          <a:bodyPr/>
          <a:lstStyle/>
          <a:p>
            <a:r>
              <a:rPr lang="nb-NO"/>
              <a:t>Truck to Ship Bunkering Growth in Spain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F305A-6C1F-4618-9CE1-28EE31FA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25</a:t>
            </a:fld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C6D9B-B5DB-415F-85BB-D3BFE696F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35" y="1769114"/>
            <a:ext cx="6930162" cy="3809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997239-77E8-4EC1-9EA9-757994732AF7}"/>
              </a:ext>
            </a:extLst>
          </p:cNvPr>
          <p:cNvSpPr txBox="1"/>
          <p:nvPr/>
        </p:nvSpPr>
        <p:spPr>
          <a:xfrm>
            <a:off x="7422331" y="3497306"/>
            <a:ext cx="122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>
                    <a:lumMod val="50000"/>
                  </a:schemeClr>
                </a:solidFill>
              </a:rPr>
              <a:t># of Operations</a:t>
            </a:r>
            <a:endParaRPr lang="en-GB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A9356-A79C-4CDE-94EA-21CE6CA59406}"/>
              </a:ext>
            </a:extLst>
          </p:cNvPr>
          <p:cNvSpPr txBox="1"/>
          <p:nvPr/>
        </p:nvSpPr>
        <p:spPr>
          <a:xfrm>
            <a:off x="7422331" y="3920523"/>
            <a:ext cx="1157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>
                    <a:lumMod val="50000"/>
                  </a:schemeClr>
                </a:solidFill>
              </a:rPr>
              <a:t>Volume m3</a:t>
            </a:r>
            <a:endParaRPr lang="en-GB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1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6C714-B89B-4A7C-9748-E292F1A47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674" y="1786979"/>
            <a:ext cx="2929269" cy="4569371"/>
          </a:xfrm>
        </p:spPr>
        <p:txBody>
          <a:bodyPr/>
          <a:lstStyle/>
          <a:p>
            <a:pPr marL="0" lvl="1" indent="0">
              <a:buNone/>
            </a:pPr>
            <a:endParaRPr lang="en-US" sz="1600"/>
          </a:p>
          <a:p>
            <a:pPr marL="0" lvl="1" indent="0" algn="ctr">
              <a:buNone/>
            </a:pPr>
            <a:r>
              <a:rPr lang="en-US" sz="2800"/>
              <a:t>Thank</a:t>
            </a:r>
          </a:p>
          <a:p>
            <a:pPr marL="0" lvl="1" indent="0" algn="ctr">
              <a:buNone/>
            </a:pPr>
            <a:r>
              <a:rPr lang="en-US" sz="2800"/>
              <a:t>You</a:t>
            </a:r>
          </a:p>
          <a:p>
            <a:pPr marL="0" lvl="1" indent="0">
              <a:buNone/>
            </a:pPr>
            <a:endParaRPr lang="en-US" sz="1600"/>
          </a:p>
          <a:p>
            <a:pPr marL="0" lvl="1" indent="0">
              <a:buNone/>
            </a:pPr>
            <a:endParaRPr lang="en-US" sz="1600"/>
          </a:p>
          <a:p>
            <a:pPr marL="0" lvl="1" indent="0" algn="ctr">
              <a:buNone/>
            </a:pPr>
            <a:endParaRPr lang="en-US" sz="1600"/>
          </a:p>
          <a:p>
            <a:pPr marL="0" lvl="1" indent="0" algn="ctr">
              <a:buNone/>
            </a:pPr>
            <a:r>
              <a:rPr lang="en-US" sz="1600"/>
              <a:t>Ken Treacy</a:t>
            </a:r>
          </a:p>
          <a:p>
            <a:pPr marL="0" lvl="1" indent="0" algn="ctr">
              <a:buNone/>
            </a:pPr>
            <a:r>
              <a:rPr lang="en-US" sz="1600">
                <a:hlinkClick r:id="rId2"/>
              </a:rPr>
              <a:t>Kenneth.treacy@molgas.es</a:t>
            </a:r>
            <a:r>
              <a:rPr lang="en-US" sz="1600"/>
              <a:t>  </a:t>
            </a:r>
          </a:p>
          <a:p>
            <a:pPr marL="0" lvl="1" indent="0" algn="ctr">
              <a:buNone/>
            </a:pPr>
            <a:r>
              <a:rPr lang="en-US" sz="1600"/>
              <a:t>+353 87 6755754</a:t>
            </a:r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8A2B2-0573-44D3-83F8-964213BDE8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322526-F69F-8341-8247-934E40B9E634}" type="slidenum">
              <a:rPr lang="en-US" altLang="nb-NO" smtClean="0"/>
              <a:pPr>
                <a:defRPr/>
              </a:pPr>
              <a:t>26</a:t>
            </a:fld>
            <a:endParaRPr lang="en-US" alt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419F0-5FAB-4ADD-9793-F9D9530E5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34" r="20310" b="-2"/>
          <a:stretch/>
        </p:blipFill>
        <p:spPr>
          <a:xfrm>
            <a:off x="4434842" y="10"/>
            <a:ext cx="4709158" cy="6857992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455281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1772816"/>
            <a:ext cx="7704856" cy="634082"/>
          </a:xfrm>
        </p:spPr>
        <p:txBody>
          <a:bodyPr/>
          <a:lstStyle/>
          <a:p>
            <a:r>
              <a:rPr lang="en-GB" altLang="es-ES"/>
              <a:t>LNG/Molgas Overview</a:t>
            </a:r>
            <a:endParaRPr lang="es-ES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95288" y="1052513"/>
            <a:ext cx="8280400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s-E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1374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24C4-12F2-47E9-A25E-0EBB3DE7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49" y="406447"/>
            <a:ext cx="6336704" cy="634082"/>
          </a:xfrm>
        </p:spPr>
        <p:txBody>
          <a:bodyPr/>
          <a:lstStyle/>
          <a:p>
            <a:r>
              <a:rPr lang="nb-NO"/>
              <a:t>What is LNG? – Liquid Natural Gas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F176E-E58F-478D-BB66-748EECFD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4</a:t>
            </a:fld>
            <a:endParaRPr lang="es-E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281C9E-5939-4AD4-AABD-9F9562D60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104" y="1268760"/>
            <a:ext cx="4447583" cy="496855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1400" b="1">
                <a:solidFill>
                  <a:schemeClr val="bg1">
                    <a:lumMod val="50000"/>
                  </a:schemeClr>
                </a:solidFill>
              </a:rPr>
              <a:t>LNG is a Cryogenic liquid </a:t>
            </a:r>
          </a:p>
          <a:p>
            <a:pPr lvl="1"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Boiling point of -162 Celsius</a:t>
            </a:r>
          </a:p>
          <a:p>
            <a:pPr lvl="1"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Cleanest buring fossil fuel</a:t>
            </a:r>
          </a:p>
          <a:p>
            <a:pPr lvl="1"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Main constituent is methane (typically &gt;90%) </a:t>
            </a:r>
          </a:p>
          <a:p>
            <a:pPr lvl="1"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As liquid, volume is reduced 600 times</a:t>
            </a:r>
          </a:p>
          <a:p>
            <a:pPr lvl="1"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Energy content of 15.2 MWh/ton HHV</a:t>
            </a:r>
          </a:p>
          <a:p>
            <a:pPr lvl="1"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Typical density 0.43 ton per cubic meter </a:t>
            </a:r>
          </a:p>
          <a:p>
            <a:pPr>
              <a:spcAft>
                <a:spcPts val="600"/>
              </a:spcAft>
            </a:pPr>
            <a:endParaRPr lang="en-US" sz="1400" b="1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b="1">
                <a:solidFill>
                  <a:schemeClr val="bg1">
                    <a:lumMod val="50000"/>
                  </a:schemeClr>
                </a:solidFill>
              </a:rPr>
              <a:t>Natural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Gas is a Flammable Fuel</a:t>
            </a:r>
          </a:p>
          <a:p>
            <a:pPr lvl="1"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Lighter than air</a:t>
            </a:r>
          </a:p>
          <a:p>
            <a:pPr lvl="1"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Non-Toxic &amp; Non-Corrosive </a:t>
            </a:r>
          </a:p>
          <a:p>
            <a:pPr lvl="1"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Flammable in a mixture of 5-15% with air</a:t>
            </a:r>
          </a:p>
          <a:p>
            <a:pPr lvl="1"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LEL (Lower Explosion Limit) of LNG more favorable than LPG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Technology has been available for </a:t>
            </a:r>
            <a:r>
              <a:rPr lang="en-US" sz="1400" b="1">
                <a:solidFill>
                  <a:schemeClr val="bg1">
                    <a:lumMod val="50000"/>
                  </a:schemeClr>
                </a:solidFill>
              </a:rPr>
              <a:t>a century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US" sz="1400" dirty="0"/>
          </a:p>
          <a:p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F5897F-40B1-4254-86E5-5D16B72B4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687" y="1268760"/>
            <a:ext cx="3726209" cy="1772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62483a19-aee2-4390-9c8e-84ccae55dba2@EURP192">
            <a:extLst>
              <a:ext uri="{FF2B5EF4-FFF2-40B4-BE49-F238E27FC236}">
                <a16:creationId xmlns:a16="http://schemas.microsoft.com/office/drawing/2014/main" id="{495E7875-8A7A-4911-8BC1-22872A4DF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88" y="3551300"/>
            <a:ext cx="3688608" cy="251662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9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85974-DA18-4C16-9B0C-8B189C86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491"/>
            <a:ext cx="6336704" cy="63408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nb-NO"/>
              <a:t>Introduction to Molgas Energy</a:t>
            </a:r>
            <a:endParaRPr lang="en-IE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1FFB8FEA-2F97-4637-B79A-3D31A0AB1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4"/>
          <a:stretch/>
        </p:blipFill>
        <p:spPr>
          <a:xfrm>
            <a:off x="457200" y="1268760"/>
            <a:ext cx="8229600" cy="48574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4A70F-ADAA-4B17-979E-4E12BD74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972899-DD98-4719-96F4-E824CBD32E39}" type="slidenum">
              <a:rPr lang="es-ES" smtClean="0"/>
              <a:pPr>
                <a:spcAft>
                  <a:spcPts val="600"/>
                </a:spcAft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4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26B4-4304-42B8-8676-3D2E3C03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20" y="407423"/>
            <a:ext cx="6336704" cy="634082"/>
          </a:xfrm>
        </p:spPr>
        <p:txBody>
          <a:bodyPr/>
          <a:lstStyle/>
          <a:p>
            <a:r>
              <a:rPr lang="nb-NO"/>
              <a:t>Molgas Energy Activities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196DA-1CFD-45CB-8CF8-93101631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6</a:t>
            </a:fld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DDC5BF-E196-463D-8BFF-90571CAB7E94}"/>
              </a:ext>
            </a:extLst>
          </p:cNvPr>
          <p:cNvSpPr/>
          <p:nvPr/>
        </p:nvSpPr>
        <p:spPr>
          <a:xfrm>
            <a:off x="463256" y="1052736"/>
            <a:ext cx="7709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>
                <a:solidFill>
                  <a:schemeClr val="bg1">
                    <a:lumMod val="50000"/>
                  </a:schemeClr>
                </a:solidFill>
              </a:rPr>
              <a:t>Supply &amp; Transport of LNG for Industrial, Vehicular &amp; Ship Bunkering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BE4E1-68EF-4B71-B443-15BD8EE3C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79" y="3302331"/>
            <a:ext cx="2408238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F1F370-066F-4AB6-BB79-14812C750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70" y="3302331"/>
            <a:ext cx="270510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134CB6-6B45-4FFE-9AF3-12DF3C1A7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2" y="3323157"/>
            <a:ext cx="25003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196E8B9-B8F3-4C0B-9552-CCCABF41F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2" y="1472058"/>
            <a:ext cx="2294558" cy="172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EA9207A4-B110-44D2-9342-D68BE4ED60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31609" r="1579" b="31210"/>
          <a:stretch>
            <a:fillRect/>
          </a:stretch>
        </p:blipFill>
        <p:spPr bwMode="auto">
          <a:xfrm>
            <a:off x="3060840" y="1468526"/>
            <a:ext cx="5383429" cy="171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C3FCCF95-0508-485E-AB85-BA0284B3D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2" y="5056756"/>
            <a:ext cx="5537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1964D4E9-2123-4D62-B5EA-93CFDFB1CD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38" y="5225254"/>
            <a:ext cx="2315031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391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24C4-12F2-47E9-A25E-0EBB3DE7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49" y="406447"/>
            <a:ext cx="6336704" cy="634082"/>
          </a:xfrm>
        </p:spPr>
        <p:txBody>
          <a:bodyPr/>
          <a:lstStyle/>
          <a:p>
            <a:r>
              <a:rPr lang="nb-NO"/>
              <a:t>Turn Key Solution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F176E-E58F-478D-BB66-748EECFD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7</a:t>
            </a:fld>
            <a:endParaRPr lang="es-E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281C9E-5939-4AD4-AABD-9F9562D60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080" y="1215694"/>
            <a:ext cx="3806769" cy="157801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                   </a:t>
            </a:r>
            <a:r>
              <a:rPr lang="en-US" sz="1400" b="1">
                <a:solidFill>
                  <a:schemeClr val="bg1">
                    <a:lumMod val="50000"/>
                  </a:schemeClr>
                </a:solidFill>
              </a:rPr>
              <a:t>“Molgas Turn Key Solution”</a:t>
            </a:r>
          </a:p>
          <a:p>
            <a:pPr>
              <a:buFont typeface="+mj-lt"/>
              <a:buAutoNum type="arabicPeriod"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LNG supplied from Gate or Fluxys terminal</a:t>
            </a:r>
          </a:p>
          <a:p>
            <a:pPr>
              <a:buFont typeface="+mj-lt"/>
              <a:buAutoNum type="arabicPeriod"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Seafreight: T75 40FT ISO Container for shipping LNG</a:t>
            </a:r>
          </a:p>
          <a:p>
            <a:pPr>
              <a:buFont typeface="+mj-lt"/>
              <a:buAutoNum type="arabicPeriod"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ISO Container offloaded on site</a:t>
            </a:r>
          </a:p>
          <a:p>
            <a:pPr>
              <a:buFont typeface="+mj-lt"/>
              <a:buAutoNum type="arabicPeriod"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Storage of LNG on site for customer use</a:t>
            </a:r>
          </a:p>
          <a:p>
            <a:pPr>
              <a:buFont typeface="+mj-lt"/>
              <a:buAutoNum type="arabicPeriod"/>
            </a:pPr>
            <a:endParaRPr lang="en-US" sz="140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+mj-lt"/>
              <a:buAutoNum type="arabicPeriod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US" sz="1400" dirty="0"/>
          </a:p>
          <a:p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3FEB2-402C-46DA-90E1-87C631B74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66" y="4905404"/>
            <a:ext cx="3807003" cy="1690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A985D4-1925-4CA4-A6C5-A37FD1FC0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523" y="2993073"/>
            <a:ext cx="3811326" cy="3603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7B5E02-E1D2-4780-9D4D-C48E83F2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51" y="1215694"/>
            <a:ext cx="3748089" cy="1522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115EDC-A008-4188-843F-A39924235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21" y="2984527"/>
            <a:ext cx="3748089" cy="1690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8FCC2BAA-BE1E-43A6-B5EA-D0C3A886FE47}"/>
              </a:ext>
            </a:extLst>
          </p:cNvPr>
          <p:cNvSpPr/>
          <p:nvPr/>
        </p:nvSpPr>
        <p:spPr>
          <a:xfrm rot="5400000">
            <a:off x="2209640" y="2777168"/>
            <a:ext cx="144016" cy="177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EAAAE68-FBAF-4360-A510-D0965F8529B3}"/>
              </a:ext>
            </a:extLst>
          </p:cNvPr>
          <p:cNvSpPr/>
          <p:nvPr/>
        </p:nvSpPr>
        <p:spPr>
          <a:xfrm rot="5400000">
            <a:off x="2219910" y="4697922"/>
            <a:ext cx="144016" cy="177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1CB9C0D-980B-46DE-8D8F-51C90BDB7A54}"/>
              </a:ext>
            </a:extLst>
          </p:cNvPr>
          <p:cNvSpPr/>
          <p:nvPr/>
        </p:nvSpPr>
        <p:spPr>
          <a:xfrm>
            <a:off x="4355976" y="587727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026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1772816"/>
            <a:ext cx="7704856" cy="634082"/>
          </a:xfrm>
        </p:spPr>
        <p:txBody>
          <a:bodyPr/>
          <a:lstStyle/>
          <a:p>
            <a:r>
              <a:rPr lang="en-GB" altLang="es-ES"/>
              <a:t>LNG for Road Transport</a:t>
            </a:r>
            <a:endParaRPr lang="es-ES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95288" y="1052513"/>
            <a:ext cx="8280400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es-E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6686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24C4-12F2-47E9-A25E-0EBB3DE7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49" y="406447"/>
            <a:ext cx="6336704" cy="634082"/>
          </a:xfrm>
        </p:spPr>
        <p:txBody>
          <a:bodyPr/>
          <a:lstStyle/>
          <a:p>
            <a:r>
              <a:rPr lang="en-US"/>
              <a:t>Why LNG for Trucks?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F176E-E58F-478D-BB66-748EECFD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72899-DD98-4719-96F4-E824CBD32E39}" type="slidenum">
              <a:rPr lang="es-ES" smtClean="0"/>
              <a:t>9</a:t>
            </a:fld>
            <a:endParaRPr lang="es-E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239224B-7D9E-414B-983F-E807C2D9C223}"/>
              </a:ext>
            </a:extLst>
          </p:cNvPr>
          <p:cNvSpPr txBox="1">
            <a:spLocks/>
          </p:cNvSpPr>
          <p:nvPr/>
        </p:nvSpPr>
        <p:spPr>
          <a:xfrm>
            <a:off x="611560" y="1108354"/>
            <a:ext cx="8219256" cy="57496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600" b="1">
                <a:solidFill>
                  <a:schemeClr val="bg1">
                    <a:lumMod val="50000"/>
                  </a:schemeClr>
                </a:solidFill>
              </a:rPr>
              <a:t>Environmental Benefits</a:t>
            </a:r>
          </a:p>
          <a:p>
            <a:pPr lvl="1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CO2 Emission</a:t>
            </a:r>
          </a:p>
          <a:p>
            <a:pPr lvl="2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Reduces CO2 Emissions by 20% 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      compared to diesel</a:t>
            </a:r>
          </a:p>
          <a:p>
            <a:pPr lvl="1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Noise Pollution:</a:t>
            </a:r>
          </a:p>
          <a:p>
            <a:pPr lvl="2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Reduces noise pollution </a:t>
            </a:r>
          </a:p>
          <a:p>
            <a:pPr lvl="1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Air Quality:</a:t>
            </a:r>
          </a:p>
          <a:p>
            <a:pPr lvl="2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Almost fully eliminates other emissions 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     like PM10, SOx &amp; NOx</a:t>
            </a:r>
          </a:p>
          <a:p>
            <a:pPr marL="914400" lvl="2" indent="0">
              <a:lnSpc>
                <a:spcPct val="110000"/>
              </a:lnSpc>
              <a:buNone/>
            </a:pPr>
            <a:endParaRPr lang="en-GB" sz="160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GB" sz="1600" b="1">
                <a:solidFill>
                  <a:schemeClr val="bg1">
                    <a:lumMod val="50000"/>
                  </a:schemeClr>
                </a:solidFill>
              </a:rPr>
              <a:t>Total Cost of Ownership</a:t>
            </a:r>
          </a:p>
          <a:p>
            <a:pPr lvl="1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Reduce cost per km</a:t>
            </a:r>
          </a:p>
          <a:p>
            <a:pPr lvl="1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Savings of up to 30%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GB" sz="160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GB" sz="1600" b="1">
                <a:solidFill>
                  <a:schemeClr val="bg1">
                    <a:lumMod val="50000"/>
                  </a:schemeClr>
                </a:solidFill>
              </a:rPr>
              <a:t>Increased Range for Heavy Vehicles</a:t>
            </a:r>
          </a:p>
          <a:p>
            <a:pPr lvl="1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Up to 1,600Km</a:t>
            </a:r>
          </a:p>
          <a:p>
            <a:pPr lvl="1">
              <a:lnSpc>
                <a:spcPct val="110000"/>
              </a:lnSpc>
            </a:pPr>
            <a:endParaRPr lang="en-GB" sz="160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GB" sz="1600" b="1">
                <a:solidFill>
                  <a:schemeClr val="bg1">
                    <a:lumMod val="50000"/>
                  </a:schemeClr>
                </a:solidFill>
              </a:rPr>
              <a:t>Natural Gas</a:t>
            </a:r>
          </a:p>
          <a:p>
            <a:pPr lvl="1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Bridge to BioMethane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GB" sz="160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GB" sz="1600" b="1">
                <a:solidFill>
                  <a:schemeClr val="bg1">
                    <a:lumMod val="50000"/>
                  </a:schemeClr>
                </a:solidFill>
              </a:rPr>
              <a:t>Molgas LNG Trucks</a:t>
            </a:r>
          </a:p>
          <a:p>
            <a:pPr lvl="1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18,000 truck loads transported per annum</a:t>
            </a:r>
          </a:p>
          <a:p>
            <a:pPr lvl="1">
              <a:lnSpc>
                <a:spcPct val="110000"/>
              </a:lnSpc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</a:rPr>
              <a:t>Molgas operate 60 LNG trucks 	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996C0E-DA3D-4DCF-8F03-3B83EAE86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279" y="1255887"/>
            <a:ext cx="3291742" cy="32375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8FA4B-45F4-4A5C-A97F-19668972A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420" y="4649291"/>
            <a:ext cx="3284601" cy="19056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20801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716</Words>
  <Application>Microsoft Office PowerPoint</Application>
  <PresentationFormat>On-screen Show (4:3)</PresentationFormat>
  <Paragraphs>224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Tema de Office</vt:lpstr>
      <vt:lpstr>LNG  for the Transport Industry  28/11/2019</vt:lpstr>
      <vt:lpstr>Contents</vt:lpstr>
      <vt:lpstr>LNG/Molgas Overview</vt:lpstr>
      <vt:lpstr>What is LNG? – Liquid Natural Gas</vt:lpstr>
      <vt:lpstr>Introduction to Molgas Energy</vt:lpstr>
      <vt:lpstr>Molgas Energy Activities</vt:lpstr>
      <vt:lpstr>Turn Key Solution</vt:lpstr>
      <vt:lpstr>LNG for Road Transport</vt:lpstr>
      <vt:lpstr>Why LNG for Trucks?</vt:lpstr>
      <vt:lpstr>Truck Options for Heavy Transport</vt:lpstr>
      <vt:lpstr>LNG Filling Station for LNG Transport</vt:lpstr>
      <vt:lpstr>L-CNG Filling Station for CNG Transport</vt:lpstr>
      <vt:lpstr>Molgas LNG &amp; CNG Filling Station</vt:lpstr>
      <vt:lpstr>Molgas LNG &amp; CNG Filling Station</vt:lpstr>
      <vt:lpstr>Private Truck LNG Filling Station</vt:lpstr>
      <vt:lpstr>Truck Filling Operations</vt:lpstr>
      <vt:lpstr>L-CNG Bus Filling from LNG Storage</vt:lpstr>
      <vt:lpstr>LNG Station Overview</vt:lpstr>
      <vt:lpstr>LNG for Ship Bunkering</vt:lpstr>
      <vt:lpstr>Ship to Ship Bunkering </vt:lpstr>
      <vt:lpstr>Molgas Bunkering Activities</vt:lpstr>
      <vt:lpstr>Shore to Ship Bunkering</vt:lpstr>
      <vt:lpstr>Port of Valencia (New Build)</vt:lpstr>
      <vt:lpstr>Truck to Ship Bunkering</vt:lpstr>
      <vt:lpstr>Truck to Ship Bunkering Growth in Spain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LNG  for the Transport Industry  25/11/2019</dc:title>
  <dc:creator>Kenneth Treacy</dc:creator>
  <cp:lastModifiedBy>Kenneth Treacy</cp:lastModifiedBy>
  <cp:revision>28</cp:revision>
  <dcterms:created xsi:type="dcterms:W3CDTF">2019-11-25T12:08:06Z</dcterms:created>
  <dcterms:modified xsi:type="dcterms:W3CDTF">2019-11-27T13:39:33Z</dcterms:modified>
</cp:coreProperties>
</file>