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282" r:id="rId4"/>
    <p:sldId id="311" r:id="rId5"/>
    <p:sldId id="262" r:id="rId6"/>
    <p:sldId id="303" r:id="rId7"/>
    <p:sldId id="308" r:id="rId8"/>
    <p:sldId id="306" r:id="rId9"/>
    <p:sldId id="307" r:id="rId10"/>
    <p:sldId id="310" r:id="rId11"/>
    <p:sldId id="698" r:id="rId12"/>
    <p:sldId id="314" r:id="rId13"/>
    <p:sldId id="266" r:id="rId14"/>
    <p:sldId id="699" r:id="rId15"/>
    <p:sldId id="313" r:id="rId16"/>
    <p:sldId id="267" r:id="rId17"/>
    <p:sldId id="264" r:id="rId18"/>
    <p:sldId id="312" r:id="rId19"/>
    <p:sldId id="283" r:id="rId20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D04D-49C9-44E7-BA94-17845DC91D00}" type="datetimeFigureOut">
              <a:rPr lang="en-GB" smtClean="0"/>
              <a:t>04/12/2019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92F5-401F-41E3-AA00-EFA804173A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E14E-2844-46A7-ADB5-189F1853F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39D3-05B8-4ACE-9C8E-DD8BD63E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6120-737C-4261-AD40-0F68DFDF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60C1-A294-4B52-8959-3155BEFE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F2FF-7AA0-4BFD-A4C7-4BA3F8A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24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2922-9D90-42E2-BA31-C25E2A63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AF991-16FF-4DDB-94AB-47B1DDB34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B0B3-0AD7-4757-9DD9-0D58941B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C6D3-DDDE-4C31-9B17-6CFF1994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2329-A8AF-48DC-902E-001A9861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2399E-3633-40B2-823E-282EE0581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C129D-1DFB-4ED4-BD78-E8E2119E2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DF62D-650C-4F0B-BFF4-FB54AB94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DC0A-C560-4178-AD55-AB0260AF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45AD-9703-4A4A-A07B-059D85A0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C101-D838-4893-8781-D4658F67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CB5A-E0A0-4639-A784-315A4266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B12E-E8E2-4042-9241-A1BB8C4A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81F8-BAEF-4D82-AD14-889635F1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96531-8511-47AA-BB7F-48842BED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47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40E4-B882-4B4D-94E9-C7DB0EF2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28C41-D094-4F22-8F79-AE2A50BB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428F-95D1-4D18-9D7F-3210D25B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CFA2-BBCA-4605-B6B9-AA5BFFFE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5B8B-9D52-4799-83F0-926180B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A792-B8E5-4830-A422-82FE60E0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79CF-E52B-4D9F-B00F-0A5235FBA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7B9F-4D76-4BEE-AD6E-4AD4F24B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ED2F-8034-4409-85A5-8DA6B011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1D3C4-2C6C-41D3-9704-8053D1B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B0AD-086F-48A6-8967-B6250297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9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AB0D-139E-462C-9FD4-8274686D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FF1B-ECD0-4314-8897-A4C7A64E2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19F5A-7325-4C89-8277-59EDBB649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B8B4F-1DF5-4721-AB6C-FC264F70E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7894D-90C2-4F6C-AC37-8293360E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E6EC4-1669-4795-8CB2-32F39687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34E1D-0FB4-4F41-A467-FEBDECF9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DC4B1-05E9-4424-8D48-C79DBB9F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DB30-FC86-4138-A6A2-AC93EB7D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D0AAD-21D3-4DB9-95D6-F3715AC9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80010-EEA6-4FEF-B850-E5E4752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C3041-6DFA-42A6-903B-286282AA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14AFD-3606-4FD2-B21A-54C5CFE7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7D936-E3B4-4CF0-BB37-2DE462EF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3027-E20A-4512-8DF3-89EAA59C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3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376F-CF19-47C2-B4A3-78454978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22BF-D191-464C-BEA2-A89980C6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C9394-9643-4DD8-8995-3EDEB5780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F5537-7C52-4DF1-9427-965823E0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E169-D654-4808-A922-E924194E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0A35C-837C-48A7-BEE6-A9B569A0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7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28B6-36AF-40AC-A163-AEF7AD4C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B6F9E-7AA1-4DB4-BFA2-B65A178F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A38C4-2629-4A51-B620-F7418C74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F06C7-0DD0-42A3-81FB-88923537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85352-37D2-4941-9754-15E5FBE8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D2C1-3839-47EB-8B35-51630668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AE7C3-1FBA-49D0-945A-2D66A7A3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AD8D-9FA4-4E88-BAAA-D442DCA6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DDF25-8B99-46A3-A82C-D3BA2BE8B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8BBB-AEA9-45FA-9B1F-F058160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CCCCD-0C7A-480A-A502-EE1318FC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85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asnetworks.ie/business/renewable-gas/renewable-gas-information/Gas-Networks-Ireland-Connections-Policy-Document-Revision-5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D11D-ACA7-463E-A35D-85E94CAE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5888" cy="2306637"/>
          </a:xfrm>
        </p:spPr>
        <p:txBody>
          <a:bodyPr>
            <a:normAutofit/>
          </a:bodyPr>
          <a:lstStyle/>
          <a:p>
            <a:r>
              <a:rPr lang="en-GB" dirty="0"/>
              <a:t>GenComm 28 Nov 2019</a:t>
            </a:r>
            <a:br>
              <a:rPr lang="en-GB" dirty="0"/>
            </a:br>
            <a:r>
              <a:rPr lang="en-GB" dirty="0"/>
              <a:t>Biomethane in Transport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9035-3E7F-49D2-8D03-B47850DD4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Peter Watters CEng FIMechE FIEI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D778-7282-4EC3-AE60-CBAD30D1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C345-5732-49A4-B853-7D73A5CE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BFDD9-5F3B-4EE6-9474-2577DB8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6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Biogas to Biomethane -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Chemical addition into digester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Filters, Separators, Coalescers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removal (6 gas technologies)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Cryogenic Separation &lt; -78C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Water Scrubbing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Pressure Swing Absorption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Chemical Treatment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Amine Scrubbing</a:t>
            </a:r>
          </a:p>
          <a:p>
            <a:pPr marL="1047736" lvl="1" indent="-514350">
              <a:buFont typeface="+mj-lt"/>
              <a:buAutoNum type="alphaLcPeriod"/>
            </a:pP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Membrane Separation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9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Biomethane Gas 2 Grid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401236"/>
            <a:ext cx="8496526" cy="4120814"/>
          </a:xfrm>
        </p:spPr>
        <p:txBody>
          <a:bodyPr>
            <a:normAutofit/>
          </a:bodyPr>
          <a:lstStyle/>
          <a:p>
            <a:r>
              <a:rPr lang="en-GB" dirty="0"/>
              <a:t>CRU approved &amp; published on 15</a:t>
            </a:r>
            <a:r>
              <a:rPr lang="en-GB" baseline="30000" dirty="0"/>
              <a:t>th</a:t>
            </a:r>
            <a:r>
              <a:rPr lang="en-GB" dirty="0"/>
              <a:t> Oct 18</a:t>
            </a:r>
          </a:p>
          <a:p>
            <a:r>
              <a:rPr lang="en-GB" dirty="0"/>
              <a:t>Transcribed into the </a:t>
            </a:r>
            <a:r>
              <a:rPr lang="en-GB" dirty="0">
                <a:hlinkClick r:id="rId2"/>
              </a:rPr>
              <a:t>GNI Connection Policy V5.0</a:t>
            </a:r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t>11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0F9C0-614D-425E-9302-D8642613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59" y="2726798"/>
            <a:ext cx="3545269" cy="24095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 descr="Technical Information Minimum Connection Model">
            <a:extLst>
              <a:ext uri="{FF2B5EF4-FFF2-40B4-BE49-F238E27FC236}">
                <a16:creationId xmlns:a16="http://schemas.microsoft.com/office/drawing/2014/main" id="{2985F181-8434-476C-BEBB-2C8C7EE50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740" r="1202" b="8162"/>
          <a:stretch/>
        </p:blipFill>
        <p:spPr bwMode="auto">
          <a:xfrm>
            <a:off x="5289453" y="2726798"/>
            <a:ext cx="6255900" cy="35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C8684E-FFFF-4072-9223-C499C00EEB07}"/>
              </a:ext>
            </a:extLst>
          </p:cNvPr>
          <p:cNvCxnSpPr>
            <a:cxnSpLocks/>
          </p:cNvCxnSpPr>
          <p:nvPr/>
        </p:nvCxnSpPr>
        <p:spPr>
          <a:xfrm>
            <a:off x="8038642" y="4308349"/>
            <a:ext cx="2582466" cy="36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E273F9-E9E7-4421-BC7D-8126A50CB14B}"/>
              </a:ext>
            </a:extLst>
          </p:cNvPr>
          <p:cNvCxnSpPr>
            <a:cxnSpLocks/>
          </p:cNvCxnSpPr>
          <p:nvPr/>
        </p:nvCxnSpPr>
        <p:spPr>
          <a:xfrm>
            <a:off x="10621108" y="4308349"/>
            <a:ext cx="147174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0F13AD-5EB5-48BF-B5E8-D2BC661A1A57}"/>
              </a:ext>
            </a:extLst>
          </p:cNvPr>
          <p:cNvSpPr txBox="1"/>
          <p:nvPr/>
        </p:nvSpPr>
        <p:spPr>
          <a:xfrm>
            <a:off x="9094441" y="4335974"/>
            <a:ext cx="72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NFO</a:t>
            </a:r>
            <a:endParaRPr lang="en-IE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B9CE86-720D-4333-A77A-8DA75D00A07B}"/>
              </a:ext>
            </a:extLst>
          </p:cNvPr>
          <p:cNvSpPr txBox="1"/>
          <p:nvPr/>
        </p:nvSpPr>
        <p:spPr>
          <a:xfrm>
            <a:off x="11324492" y="4335974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GNI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9193-9380-47F3-866E-1FC81BD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Biomethane Gas 2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6C1E-8CFE-45BC-919B-5AEF7BCC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Biomethane Producer (NFO) sells gas to Gas Grid</a:t>
            </a:r>
          </a:p>
          <a:p>
            <a:r>
              <a:rPr lang="en-GB" sz="3200" dirty="0"/>
              <a:t>Gas Grid sells gas to the CNG station</a:t>
            </a:r>
          </a:p>
          <a:p>
            <a:r>
              <a:rPr lang="en-GB" sz="3200" dirty="0"/>
              <a:t>UK Gas 2 Grid; 2017</a:t>
            </a:r>
          </a:p>
          <a:p>
            <a:r>
              <a:rPr lang="en-GB" sz="3200" dirty="0"/>
              <a:t>GNI Gas 2 Grid; 2018/19 – Cush, County Kildare</a:t>
            </a:r>
          </a:p>
          <a:p>
            <a:r>
              <a:rPr lang="en-GB" sz="3200" i="1" dirty="0"/>
              <a:t>N. Ireland  - Q4, 2020 – UREGNI Work Plan 2019</a:t>
            </a:r>
          </a:p>
          <a:p>
            <a:pPr marL="0" indent="0">
              <a:buNone/>
            </a:pPr>
            <a:r>
              <a:rPr lang="en-GB" sz="3200" dirty="0"/>
              <a:t>Biomethane Producer sells into Biogas CHP Market</a:t>
            </a:r>
          </a:p>
          <a:p>
            <a:pPr defTabSz="266700"/>
            <a:r>
              <a:rPr lang="en-GB" sz="3200" dirty="0"/>
              <a:t>	One Biomethane filling point in N. Ireland, “off-grid”</a:t>
            </a:r>
          </a:p>
          <a:p>
            <a:endParaRPr lang="en-GB" sz="2800" b="1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4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Biomethane Filling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6C1E-8CFE-45BC-919B-5AEF7BCC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CNG Filling – 2 Skids</a:t>
            </a:r>
          </a:p>
          <a:p>
            <a:pPr lvl="1"/>
            <a:r>
              <a:rPr lang="en-GB" sz="3200" dirty="0"/>
              <a:t>Natural Gas mains pressure 4 Bar</a:t>
            </a:r>
          </a:p>
          <a:p>
            <a:pPr lvl="1"/>
            <a:r>
              <a:rPr lang="en-GB" sz="3200" dirty="0"/>
              <a:t>CNG filling pressure 200/250 Bar to Vehicle UNECE R110</a:t>
            </a:r>
          </a:p>
          <a:p>
            <a:pPr lvl="1"/>
            <a:r>
              <a:rPr lang="en-GB" sz="3200" dirty="0"/>
              <a:t>~ 90 kWe 500m</a:t>
            </a:r>
            <a:r>
              <a:rPr lang="en-GB" sz="3200" baseline="30000" dirty="0"/>
              <a:t>3</a:t>
            </a:r>
            <a:r>
              <a:rPr lang="en-GB" sz="3200" dirty="0"/>
              <a:t>/hr 4 Stage Gas Compressor</a:t>
            </a:r>
          </a:p>
          <a:p>
            <a:pPr lvl="2"/>
            <a:r>
              <a:rPr lang="en-GB" sz="3200" dirty="0"/>
              <a:t>Electrical Supply</a:t>
            </a:r>
          </a:p>
          <a:p>
            <a:pPr lvl="2"/>
            <a:r>
              <a:rPr lang="en-GB" sz="3200" dirty="0"/>
              <a:t>Cooling of Compressor</a:t>
            </a:r>
          </a:p>
          <a:p>
            <a:pPr lvl="1"/>
            <a:r>
              <a:rPr lang="en-GB" sz="3200" dirty="0"/>
              <a:t>Buffer Gas Storage and cooling</a:t>
            </a:r>
          </a:p>
          <a:p>
            <a:pPr lvl="1"/>
            <a:r>
              <a:rPr lang="en-GB" sz="3200" dirty="0"/>
              <a:t>Standard Dispenser </a:t>
            </a:r>
            <a:r>
              <a:rPr lang="en-GB" sz="3200" b="1" i="1" dirty="0"/>
              <a:t>Standard Installation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6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Biomethane Filling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Content Placeholder 8" descr="A picture containing building, outdoor, car, sitting&#10;&#10;Description automatically generated">
            <a:extLst>
              <a:ext uri="{FF2B5EF4-FFF2-40B4-BE49-F238E27FC236}">
                <a16:creationId xmlns:a16="http://schemas.microsoft.com/office/drawing/2014/main" id="{FF0E579B-FE71-4051-A2D6-1B94BFC7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2079523"/>
            <a:ext cx="11408366" cy="30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Biomethane Filling -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6C1E-8CFE-45BC-919B-5AEF7BCC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Who is going to build CNG/Biomethane Refuelling facilities? </a:t>
            </a:r>
          </a:p>
          <a:p>
            <a:pPr marL="0" indent="0">
              <a:buNone/>
            </a:pPr>
            <a:r>
              <a:rPr lang="en-GB" sz="2800" i="1" dirty="0"/>
              <a:t>“How much will </a:t>
            </a:r>
            <a:r>
              <a:rPr lang="en-GB" i="1" dirty="0"/>
              <a:t>a station cost?”</a:t>
            </a:r>
          </a:p>
          <a:p>
            <a:pPr marL="0" indent="0">
              <a:buNone/>
            </a:pPr>
            <a:r>
              <a:rPr lang="en-GB" i="1" dirty="0"/>
              <a:t>“How much do the trucks cost?”</a:t>
            </a:r>
          </a:p>
          <a:p>
            <a:pPr marL="0" indent="0">
              <a:buNone/>
            </a:pPr>
            <a:r>
              <a:rPr lang="en-GB" dirty="0"/>
              <a:t>Need to provide information to </a:t>
            </a:r>
          </a:p>
          <a:p>
            <a:r>
              <a:rPr lang="en-GB" i="1" dirty="0"/>
              <a:t>Stakeholders, Stakeholders  </a:t>
            </a:r>
          </a:p>
          <a:p>
            <a:r>
              <a:rPr lang="en-GB" i="1" dirty="0"/>
              <a:t>Planners/HSE/Environment agency</a:t>
            </a:r>
          </a:p>
          <a:p>
            <a:r>
              <a:rPr lang="en-GB" i="1" dirty="0"/>
              <a:t>Road Hauliers</a:t>
            </a:r>
          </a:p>
          <a:p>
            <a:r>
              <a:rPr lang="en-GB" sz="2800" i="1" dirty="0"/>
              <a:t>Young people considering a long career in renewables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89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CNG Refuelling - Dublin</a:t>
            </a:r>
          </a:p>
        </p:txBody>
      </p:sp>
      <p:pic>
        <p:nvPicPr>
          <p:cNvPr id="6" name="Content Placeholder 5" descr="A gate in front of a fence&#10;&#10;Description automatically generated">
            <a:extLst>
              <a:ext uri="{FF2B5EF4-FFF2-40B4-BE49-F238E27FC236}">
                <a16:creationId xmlns:a16="http://schemas.microsoft.com/office/drawing/2014/main" id="{DD23F698-DB9E-435E-B842-A28E96EDA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7" y="1243013"/>
            <a:ext cx="9210986" cy="5178988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4AB076-89EE-4794-B8DA-62BE45B5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E94C42-924B-44E9-9C5D-AE5174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D46004-BB89-4BDC-8564-D73D7453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7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CNG</a:t>
            </a:r>
          </a:p>
        </p:txBody>
      </p:sp>
      <p:pic>
        <p:nvPicPr>
          <p:cNvPr id="7" name="Content Placeholder 6" descr="A green truck parked in a parking lot&#10;&#10;Description automatically generated">
            <a:extLst>
              <a:ext uri="{FF2B5EF4-FFF2-40B4-BE49-F238E27FC236}">
                <a16:creationId xmlns:a16="http://schemas.microsoft.com/office/drawing/2014/main" id="{8128768F-E1FD-4936-B0D5-1C1D8EAF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8" y="625874"/>
            <a:ext cx="8024812" cy="6018608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FFD1B9-8A14-412A-95B7-43B34873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BF03E7-31D7-4DE8-B0E8-80A970E9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A8271C-7F58-452B-A377-B1427F7E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9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Renewable Transport Obligation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6C1E-8CFE-45BC-919B-5AEF7BCC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500" dirty="0"/>
              <a:t>Renewable Transport Fuel Obligation </a:t>
            </a:r>
          </a:p>
          <a:p>
            <a:pPr lvl="1"/>
            <a:r>
              <a:rPr lang="en-GB" sz="3500" dirty="0"/>
              <a:t>Fuel supplier obliged to buy more renewables each year</a:t>
            </a:r>
          </a:p>
          <a:p>
            <a:pPr lvl="1"/>
            <a:r>
              <a:rPr lang="en-GB" sz="3500" dirty="0"/>
              <a:t>UK Government Policy in place, </a:t>
            </a:r>
            <a:r>
              <a:rPr lang="en-GB" sz="3500" i="1" dirty="0"/>
              <a:t>Biomethane certification</a:t>
            </a:r>
          </a:p>
          <a:p>
            <a:pPr lvl="1"/>
            <a:r>
              <a:rPr lang="en-GB" sz="3500" dirty="0"/>
              <a:t>Ireland Government – </a:t>
            </a:r>
            <a:r>
              <a:rPr lang="en-GB" sz="3500" i="1" dirty="0"/>
              <a:t>Consultation, 15 Nov 19</a:t>
            </a:r>
            <a:r>
              <a:rPr lang="en-GB" sz="3500" dirty="0"/>
              <a:t> </a:t>
            </a:r>
          </a:p>
          <a:p>
            <a:r>
              <a:rPr lang="en-GB" sz="3500" dirty="0"/>
              <a:t>Value of a Renewable Transport Fuel Certificates</a:t>
            </a:r>
          </a:p>
          <a:p>
            <a:r>
              <a:rPr lang="en-GB" sz="3500" dirty="0"/>
              <a:t>Market for certified Biomethane </a:t>
            </a:r>
          </a:p>
          <a:p>
            <a:r>
              <a:rPr lang="en-GB" sz="3500" dirty="0"/>
              <a:t>Value to Biomethane producer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Work in Progress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endParaRPr lang="en-GB" sz="2800" b="1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92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AF92-861A-48C5-9A5C-E374004D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GenComm - Biomethane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91C1-83A5-4C47-B4E6-3E5D90F63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/>
              <a:t>Thank you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Belfast Metropolitan College; Paul &amp; Joanna </a:t>
            </a:r>
          </a:p>
          <a:p>
            <a:r>
              <a:rPr lang="en-GB" dirty="0"/>
              <a:t>Energia; Mark &amp; Neil</a:t>
            </a:r>
          </a:p>
          <a:p>
            <a:r>
              <a:rPr lang="en-GB" dirty="0"/>
              <a:t>Molgas; Ken</a:t>
            </a:r>
          </a:p>
          <a:p>
            <a:r>
              <a:rPr lang="en-GB" dirty="0"/>
              <a:t>CNG Installations; Chris </a:t>
            </a:r>
          </a:p>
          <a:p>
            <a:r>
              <a:rPr lang="en-GB" dirty="0"/>
              <a:t>IMechE; Patrick &amp; Carlos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And everyone else!</a:t>
            </a:r>
            <a:r>
              <a:rPr lang="en-GB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A9CA-A7EC-4C1F-8EBC-C3A520EE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6AA3-4B03-452C-BFDB-F6D6BF2B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D4F1-CD02-4011-BF75-C1098A04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48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Biomethane in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Introduction to Biomethane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Biogas Upgrade to Biomethane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Biomethane to Gas Grid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CNG Vehicle Refuelling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Renewable Fuel Obligation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58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CC84-71C2-4508-BE4E-E40E7881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Biomethane Costs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F493E2-FFCB-4E99-AF1C-7A656552A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02996"/>
              </p:ext>
            </p:extLst>
          </p:nvPr>
        </p:nvGraphicFramePr>
        <p:xfrm>
          <a:off x="838200" y="1828801"/>
          <a:ext cx="9708666" cy="428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435">
                  <a:extLst>
                    <a:ext uri="{9D8B030D-6E8A-4147-A177-3AD203B41FA5}">
                      <a16:colId xmlns:a16="http://schemas.microsoft.com/office/drawing/2014/main" val="12228006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6351153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3624280521"/>
                    </a:ext>
                  </a:extLst>
                </a:gridCol>
                <a:gridCol w="1537253">
                  <a:extLst>
                    <a:ext uri="{9D8B030D-6E8A-4147-A177-3AD203B41FA5}">
                      <a16:colId xmlns:a16="http://schemas.microsoft.com/office/drawing/2014/main" val="3011945602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2124591269"/>
                    </a:ext>
                  </a:extLst>
                </a:gridCol>
                <a:gridCol w="2317266">
                  <a:extLst>
                    <a:ext uri="{9D8B030D-6E8A-4147-A177-3AD203B41FA5}">
                      <a16:colId xmlns:a16="http://schemas.microsoft.com/office/drawing/2014/main" val="178366250"/>
                    </a:ext>
                  </a:extLst>
                </a:gridCol>
              </a:tblGrid>
              <a:tr h="384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Density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Calorific Value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Pressure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Cost/Kg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Cost/kWh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072165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Petrol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0.75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46.7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0.5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£1.60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£0.12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38298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Diesel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0.83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43.1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100/250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£1.71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£0.14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242367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LPG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0.49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50.0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7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£1.24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£0.09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781060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CNG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0.17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55.0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250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£0.72*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£0.05*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481874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BioCNG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0.17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55.0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250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947392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LNG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0.40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55.0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3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£1.00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093082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H2 (Gas)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0.035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140.0 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700/900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£7.50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£0.19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271487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H2 (L)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0.0708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140.0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11@-240C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 N/A</a:t>
                      </a:r>
                      <a:endParaRPr lang="en-GB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981978"/>
                  </a:ext>
                </a:extLst>
              </a:tr>
              <a:tr h="43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WIP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Kg/Litre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MJ/Kg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Bar(g)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£/Kg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£/kWh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02965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01EFC-9B52-47F8-BDF2-089A4677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BB86-C715-4554-952E-2BEA2F7B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F4CC-123E-4A93-930A-23AFA68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B608-FBE2-4E56-B12B-B182D347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Biomethane -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6C1E-8CFE-45BC-919B-5AEF7BCC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5900" dirty="0"/>
              <a:t>NET Zero 2050</a:t>
            </a:r>
          </a:p>
          <a:p>
            <a:pPr marL="0" indent="0">
              <a:buNone/>
            </a:pPr>
            <a:r>
              <a:rPr lang="en-GB" sz="5900" dirty="0"/>
              <a:t>“UK and Ireland Governments 2019”</a:t>
            </a:r>
          </a:p>
          <a:p>
            <a:r>
              <a:rPr lang="en-GB" sz="5900" dirty="0"/>
              <a:t>Climate Emergency</a:t>
            </a:r>
          </a:p>
          <a:p>
            <a:pPr marL="0" indent="0">
              <a:buNone/>
            </a:pPr>
            <a:r>
              <a:rPr lang="en-GB" sz="5900" dirty="0"/>
              <a:t>“Scotland, Wales, UK and Ireland, 28 Apr – 9 May 19”</a:t>
            </a:r>
          </a:p>
          <a:p>
            <a:r>
              <a:rPr lang="en-GB" sz="5900" dirty="0"/>
              <a:t>Climate Change Hunger Striker</a:t>
            </a:r>
          </a:p>
          <a:p>
            <a:pPr marL="0" indent="0">
              <a:buNone/>
            </a:pPr>
            <a:r>
              <a:rPr lang="en-GB" sz="5900" dirty="0"/>
              <a:t>“Dail, 21 Nov 2019” </a:t>
            </a:r>
            <a:r>
              <a:rPr lang="en-GB" sz="6000" b="1" i="1" dirty="0"/>
              <a:t> </a:t>
            </a:r>
            <a:endParaRPr lang="en-GB" b="1" i="1" dirty="0"/>
          </a:p>
          <a:p>
            <a:endParaRPr lang="en-GB" sz="5900" dirty="0"/>
          </a:p>
          <a:p>
            <a:r>
              <a:rPr lang="en-GB" sz="5900" dirty="0"/>
              <a:t>CNG/LNG versus Diesel -20% CO2 Reduction </a:t>
            </a:r>
          </a:p>
          <a:p>
            <a:r>
              <a:rPr lang="en-GB" sz="5900" dirty="0"/>
              <a:t>Biomethane Versus Diesel -100% CO2 Reduction</a:t>
            </a:r>
          </a:p>
          <a:p>
            <a:pPr marL="0" indent="0">
              <a:buNone/>
            </a:pPr>
            <a:r>
              <a:rPr lang="en-GB" sz="5900" i="1" dirty="0"/>
              <a:t>“Volvo, Ballyclare 27 Nov 2019”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9E614F-6F28-4959-8124-863BF7E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965A54-278B-4198-9260-9B20EE5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B96875-0AA6-4AD4-9628-DFC8B91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7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8847-9D15-4EE7-A99D-19FF10CA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 Biomethane – Renewable CNG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3D55-F8C6-4715-B817-81F3F0D8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Natural Gas – Methane CH</a:t>
            </a:r>
            <a:r>
              <a:rPr lang="en-GB" baseline="-25000" dirty="0"/>
              <a:t>4</a:t>
            </a:r>
            <a:endParaRPr lang="en-GB" dirty="0"/>
          </a:p>
          <a:p>
            <a:pPr lvl="1"/>
            <a:r>
              <a:rPr lang="en-GB" sz="2800" dirty="0"/>
              <a:t>Found in oil/gas deposits, Shale Gas (Unconventional)</a:t>
            </a:r>
          </a:p>
          <a:p>
            <a:pPr lvl="1"/>
            <a:r>
              <a:rPr lang="en-GB" sz="2800" dirty="0"/>
              <a:t>Un-sustainable, price independent of Oil</a:t>
            </a:r>
          </a:p>
          <a:p>
            <a:r>
              <a:rPr lang="en-GB" dirty="0"/>
              <a:t>Renewable Natural Gas - Biomethane</a:t>
            </a:r>
          </a:p>
          <a:p>
            <a:pPr lvl="1"/>
            <a:r>
              <a:rPr lang="en-GB" sz="2800" dirty="0"/>
              <a:t>Anaerobic Digestion (with CO2)</a:t>
            </a:r>
          </a:p>
          <a:p>
            <a:pPr lvl="1"/>
            <a:r>
              <a:rPr lang="en-GB" sz="2800" dirty="0"/>
              <a:t>Land Fill gas (with CO2)</a:t>
            </a:r>
          </a:p>
          <a:p>
            <a:r>
              <a:rPr lang="en-GB" dirty="0"/>
              <a:t>Transport applications</a:t>
            </a:r>
          </a:p>
          <a:p>
            <a:pPr lvl="1"/>
            <a:r>
              <a:rPr lang="en-GB" sz="2800" dirty="0"/>
              <a:t>LNG  - Trucks and Ships</a:t>
            </a:r>
          </a:p>
          <a:p>
            <a:pPr lvl="1"/>
            <a:r>
              <a:rPr lang="en-GB" sz="2800" dirty="0"/>
              <a:t>CNG - Cars, Trucks and Buses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0D4F-5037-41F1-970D-A03B5B04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0CC6D-C9C9-4AEF-85D1-75BC0E43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0F46-40A0-44EC-A28C-32FBD972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6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84FD-8FFD-4F3E-A916-109C4950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BioLNG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7F2475-86D8-4859-8B92-C5D6C59BF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725" y="1027906"/>
            <a:ext cx="6130291" cy="51648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4A93-CFB6-4E7E-9B08-CC67485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A25F-493A-4F6E-A2AA-5FFB3F09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FEFE-93C3-4F62-970E-8108A9B9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4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Biogas to Biomethane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5E2C6-E231-4BA0-B7E9-915BCC23B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Causeway Project</a:t>
            </a:r>
          </a:p>
          <a:p>
            <a:r>
              <a:rPr lang="en-GB" b="1" i="1" dirty="0"/>
              <a:t>Vision 2050 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EA9E7D5-609F-4EF0-B350-D80C12991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97" y="1225063"/>
            <a:ext cx="6100628" cy="51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Biogas to Biomethane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5E2C6-E231-4BA0-B7E9-915BCC23B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Anaerobic Digestion Biogas  - Causeway Project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992E46-572B-427C-A5DC-B0C5023A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9771"/>
              </p:ext>
            </p:extLst>
          </p:nvPr>
        </p:nvGraphicFramePr>
        <p:xfrm>
          <a:off x="838199" y="2278965"/>
          <a:ext cx="10337397" cy="260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351">
                  <a:extLst>
                    <a:ext uri="{9D8B030D-6E8A-4147-A177-3AD203B41FA5}">
                      <a16:colId xmlns:a16="http://schemas.microsoft.com/office/drawing/2014/main" val="341168276"/>
                    </a:ext>
                  </a:extLst>
                </a:gridCol>
                <a:gridCol w="1070111">
                  <a:extLst>
                    <a:ext uri="{9D8B030D-6E8A-4147-A177-3AD203B41FA5}">
                      <a16:colId xmlns:a16="http://schemas.microsoft.com/office/drawing/2014/main" val="1506803880"/>
                    </a:ext>
                  </a:extLst>
                </a:gridCol>
                <a:gridCol w="775813">
                  <a:extLst>
                    <a:ext uri="{9D8B030D-6E8A-4147-A177-3AD203B41FA5}">
                      <a16:colId xmlns:a16="http://schemas.microsoft.com/office/drawing/2014/main" val="591650074"/>
                    </a:ext>
                  </a:extLst>
                </a:gridCol>
                <a:gridCol w="775814">
                  <a:extLst>
                    <a:ext uri="{9D8B030D-6E8A-4147-A177-3AD203B41FA5}">
                      <a16:colId xmlns:a16="http://schemas.microsoft.com/office/drawing/2014/main" val="1736815729"/>
                    </a:ext>
                  </a:extLst>
                </a:gridCol>
                <a:gridCol w="718346">
                  <a:extLst>
                    <a:ext uri="{9D8B030D-6E8A-4147-A177-3AD203B41FA5}">
                      <a16:colId xmlns:a16="http://schemas.microsoft.com/office/drawing/2014/main" val="1788473295"/>
                    </a:ext>
                  </a:extLst>
                </a:gridCol>
                <a:gridCol w="675246">
                  <a:extLst>
                    <a:ext uri="{9D8B030D-6E8A-4147-A177-3AD203B41FA5}">
                      <a16:colId xmlns:a16="http://schemas.microsoft.com/office/drawing/2014/main" val="3495846998"/>
                    </a:ext>
                  </a:extLst>
                </a:gridCol>
                <a:gridCol w="617777">
                  <a:extLst>
                    <a:ext uri="{9D8B030D-6E8A-4147-A177-3AD203B41FA5}">
                      <a16:colId xmlns:a16="http://schemas.microsoft.com/office/drawing/2014/main" val="2604819132"/>
                    </a:ext>
                  </a:extLst>
                </a:gridCol>
                <a:gridCol w="660878">
                  <a:extLst>
                    <a:ext uri="{9D8B030D-6E8A-4147-A177-3AD203B41FA5}">
                      <a16:colId xmlns:a16="http://schemas.microsoft.com/office/drawing/2014/main" val="2420177018"/>
                    </a:ext>
                  </a:extLst>
                </a:gridCol>
                <a:gridCol w="718346">
                  <a:extLst>
                    <a:ext uri="{9D8B030D-6E8A-4147-A177-3AD203B41FA5}">
                      <a16:colId xmlns:a16="http://schemas.microsoft.com/office/drawing/2014/main" val="3399327308"/>
                    </a:ext>
                  </a:extLst>
                </a:gridCol>
                <a:gridCol w="658644">
                  <a:extLst>
                    <a:ext uri="{9D8B030D-6E8A-4147-A177-3AD203B41FA5}">
                      <a16:colId xmlns:a16="http://schemas.microsoft.com/office/drawing/2014/main" val="1605621479"/>
                    </a:ext>
                  </a:extLst>
                </a:gridCol>
                <a:gridCol w="647408">
                  <a:extLst>
                    <a:ext uri="{9D8B030D-6E8A-4147-A177-3AD203B41FA5}">
                      <a16:colId xmlns:a16="http://schemas.microsoft.com/office/drawing/2014/main" val="4206576398"/>
                    </a:ext>
                  </a:extLst>
                </a:gridCol>
                <a:gridCol w="552356">
                  <a:extLst>
                    <a:ext uri="{9D8B030D-6E8A-4147-A177-3AD203B41FA5}">
                      <a16:colId xmlns:a16="http://schemas.microsoft.com/office/drawing/2014/main" val="265441459"/>
                    </a:ext>
                  </a:extLst>
                </a:gridCol>
                <a:gridCol w="871307">
                  <a:extLst>
                    <a:ext uri="{9D8B030D-6E8A-4147-A177-3AD203B41FA5}">
                      <a16:colId xmlns:a16="http://schemas.microsoft.com/office/drawing/2014/main" val="2497656118"/>
                    </a:ext>
                  </a:extLst>
                </a:gridCol>
              </a:tblGrid>
              <a:tr h="1669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Reference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CH4 Min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CH4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CO2 Min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CO2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H2O Min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H2O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N2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O2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H2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NH3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H2S min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H2S Max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extLst>
                  <a:ext uri="{0D108BD9-81ED-4DB2-BD59-A6C34878D82A}">
                    <a16:rowId xmlns:a16="http://schemas.microsoft.com/office/drawing/2014/main" val="3431493317"/>
                  </a:ext>
                </a:extLst>
              </a:tr>
              <a:tr h="933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SEAI 04_11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50.0%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75.0%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25.0%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45.0%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7.0%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1.0%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20000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976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Biogas to Biomethane -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Increase Pressure to 7 – 10 Bar.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Remove Impurities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GB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Separate or Vent CO</a:t>
            </a:r>
            <a:r>
              <a:rPr lang="en-GB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Analyse, add Odorant (and Propane)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9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879</Words>
  <Application>Microsoft Office PowerPoint</Application>
  <PresentationFormat>Widescreen</PresentationFormat>
  <Paragraphs>249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GenComm 28 Nov 2019 Biomethane in Transport</vt:lpstr>
      <vt:lpstr>Biomethane in Transport</vt:lpstr>
      <vt:lpstr>1. Biomethane Costs</vt:lpstr>
      <vt:lpstr>1. Biomethane - Benefits</vt:lpstr>
      <vt:lpstr>1.  Biomethane – Renewable CNG</vt:lpstr>
      <vt:lpstr>1. BioLNG</vt:lpstr>
      <vt:lpstr>2. Biogas to Biomethane</vt:lpstr>
      <vt:lpstr>2. Biogas to Biomethane</vt:lpstr>
      <vt:lpstr>2. Biogas to Biomethane - Basics</vt:lpstr>
      <vt:lpstr>2. Biogas to Biomethane - Technology</vt:lpstr>
      <vt:lpstr>3. Biomethane Gas 2 Grid</vt:lpstr>
      <vt:lpstr>3. Biomethane Gas 2 Grid</vt:lpstr>
      <vt:lpstr>4. Biomethane Filling</vt:lpstr>
      <vt:lpstr>4. Biomethane Filling</vt:lpstr>
      <vt:lpstr>4. Biomethane Filling - </vt:lpstr>
      <vt:lpstr>4. CNG Refuelling - Dublin</vt:lpstr>
      <vt:lpstr>4. CNG</vt:lpstr>
      <vt:lpstr>5. Renewable Transport Obligation</vt:lpstr>
      <vt:lpstr>GenComm - Biomethane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Gas Transport in Ireland</dc:title>
  <dc:creator>Peter Watters</dc:creator>
  <cp:lastModifiedBy>Joanna Wilson (JWilson)</cp:lastModifiedBy>
  <cp:revision>68</cp:revision>
  <cp:lastPrinted>2019-04-30T13:23:31Z</cp:lastPrinted>
  <dcterms:created xsi:type="dcterms:W3CDTF">2019-01-05T17:28:51Z</dcterms:created>
  <dcterms:modified xsi:type="dcterms:W3CDTF">2019-12-04T10:22:57Z</dcterms:modified>
</cp:coreProperties>
</file>