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9" r:id="rId2"/>
  </p:sldMasterIdLst>
  <p:notesMasterIdLst>
    <p:notesMasterId r:id="rId17"/>
  </p:notesMasterIdLst>
  <p:handoutMasterIdLst>
    <p:handoutMasterId r:id="rId18"/>
  </p:handoutMasterIdLst>
  <p:sldIdLst>
    <p:sldId id="902" r:id="rId3"/>
    <p:sldId id="438" r:id="rId4"/>
    <p:sldId id="810" r:id="rId5"/>
    <p:sldId id="764" r:id="rId6"/>
    <p:sldId id="732" r:id="rId7"/>
    <p:sldId id="738" r:id="rId8"/>
    <p:sldId id="698" r:id="rId9"/>
    <p:sldId id="301" r:id="rId10"/>
    <p:sldId id="887" r:id="rId11"/>
    <p:sldId id="892" r:id="rId12"/>
    <p:sldId id="901" r:id="rId13"/>
    <p:sldId id="880" r:id="rId14"/>
    <p:sldId id="811" r:id="rId15"/>
    <p:sldId id="903" r:id="rId16"/>
  </p:sldIdLst>
  <p:sldSz cx="12192000" cy="685800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1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6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el Morey" initials="EM" lastIdx="1" clrIdx="0">
    <p:extLst>
      <p:ext uri="{19B8F6BF-5375-455C-9EA6-DF929625EA0E}">
        <p15:presenceInfo xmlns:p15="http://schemas.microsoft.com/office/powerpoint/2012/main" userId="S-1-5-21-223822166-1072248714-1847928074-97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0C0"/>
    <a:srgbClr val="272D87"/>
    <a:srgbClr val="0099FF"/>
    <a:srgbClr val="179DD2"/>
    <a:srgbClr val="99CCFF"/>
    <a:srgbClr val="FF0000"/>
    <a:srgbClr val="00B0F0"/>
    <a:srgbClr val="00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7" autoAdjust="0"/>
    <p:restoredTop sz="89619" autoAdjust="0"/>
  </p:normalViewPr>
  <p:slideViewPr>
    <p:cSldViewPr snapToGrid="0">
      <p:cViewPr varScale="1">
        <p:scale>
          <a:sx n="109" d="100"/>
          <a:sy n="109" d="100"/>
        </p:scale>
        <p:origin x="108" y="162"/>
      </p:cViewPr>
      <p:guideLst>
        <p:guide orient="horz" pos="1412"/>
        <p:guide pos="13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00" y="108"/>
      </p:cViewPr>
      <p:guideLst>
        <p:guide orient="horz" pos="3006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5240" cy="478339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099" y="1"/>
            <a:ext cx="2975240" cy="478339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FFE2D9-94F3-442F-8678-3F2D59C39780}" type="datetimeFigureOut">
              <a:rPr lang="en-IE" smtClean="0"/>
              <a:t>04/12/2019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062539"/>
            <a:ext cx="2975240" cy="478339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099" y="9062539"/>
            <a:ext cx="2975240" cy="478339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DCEF78F0-2C1D-4982-8EB7-C85DE6E227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154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5240" cy="47870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1" y="1"/>
            <a:ext cx="2975240" cy="47870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AB9CBF92-D239-4216-B371-58D3C384CAC0}" type="datetimeFigureOut">
              <a:rPr lang="en-IE" smtClean="0"/>
              <a:t>04/12/2019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2938" cy="3219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591546"/>
            <a:ext cx="5492750" cy="3756720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062176"/>
            <a:ext cx="2975240" cy="47870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1" y="9062176"/>
            <a:ext cx="2975240" cy="47870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6F000AEF-6242-4C32-BE40-650BAFB1470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18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0AEF-6242-4C32-BE40-650BAFB14704}" type="slidenum">
              <a:rPr lang="en-IE" smtClean="0">
                <a:solidFill>
                  <a:prstClr val="black"/>
                </a:solidFill>
              </a:rPr>
              <a:pPr/>
              <a:t>2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ACF5B-7C0E-AA4B-BE23-2910C8703D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5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ACF5B-7C0E-AA4B-BE23-2910C8703D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3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0AEF-6242-4C32-BE40-650BAFB14704}" type="slidenum">
              <a:rPr lang="en-IE" smtClean="0">
                <a:solidFill>
                  <a:prstClr val="black"/>
                </a:solidFill>
              </a:rPr>
              <a:pPr/>
              <a:t>9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3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0AEF-6242-4C32-BE40-650BAFB14704}" type="slidenum">
              <a:rPr lang="en-IE" smtClean="0">
                <a:solidFill>
                  <a:prstClr val="black"/>
                </a:solidFill>
              </a:rPr>
              <a:pPr/>
              <a:t>10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0D93CF-BC55-4444-B5E8-FE22DFA36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5500" y="1096963"/>
            <a:ext cx="5264150" cy="2960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B9811-29FD-4613-8D6F-72A1280FEA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4532" indent="-174532">
              <a:buSzPct val="100000"/>
              <a:buFont typeface="Arial" pitchFamily="34"/>
              <a:buChar char="•"/>
            </a:pPr>
            <a:r>
              <a:rPr lang="en-IE" dirty="0"/>
              <a:t>Legitimate &amp; legally enforceable means of transacting property rights – inclusive of “biogenic &amp; renewable fuel” attributes of the specific gas production.</a:t>
            </a:r>
          </a:p>
          <a:p>
            <a:pPr marL="174532" indent="-174532">
              <a:buSzPct val="100000"/>
              <a:buFont typeface="Arial" pitchFamily="34"/>
              <a:buChar char="•"/>
            </a:pPr>
            <a:r>
              <a:rPr lang="en-IE" dirty="0"/>
              <a:t>Provide a robust tracking system with assurance around data quality and double issuance.</a:t>
            </a:r>
          </a:p>
          <a:p>
            <a:pPr marL="174532" indent="-174532">
              <a:buSzPct val="100000"/>
              <a:buFont typeface="Arial" pitchFamily="34"/>
              <a:buChar char="•"/>
            </a:pPr>
            <a:r>
              <a:rPr lang="en-IE" dirty="0"/>
              <a:t>Compliance with Guarantee of Origin obligations under the RED2.</a:t>
            </a:r>
          </a:p>
          <a:p>
            <a:pPr marL="174532" indent="-174532">
              <a:buSzPct val="100000"/>
              <a:buFont typeface="Arial" pitchFamily="34"/>
              <a:buChar char="•"/>
            </a:pPr>
            <a:r>
              <a:rPr lang="en-IE" dirty="0"/>
              <a:t>Accredited Nationally (NSAI), at European Level (ErGAR &amp; CDP-Carbon Disclosure Project), and Internationally (WRI – World Resource Institute).</a:t>
            </a:r>
          </a:p>
          <a:p>
            <a:pPr marL="174532" indent="-174532">
              <a:buSzPct val="100000"/>
              <a:buFont typeface="Arial" pitchFamily="34"/>
              <a:buChar char="•"/>
            </a:pPr>
            <a:r>
              <a:rPr lang="en-IE" dirty="0"/>
              <a:t>Provide audited / accredited reporting information to the relevant State Authorities / Agencies.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B1BB-C8ED-4F6E-9DD7-620744905D01}"/>
              </a:ext>
            </a:extLst>
          </p:cNvPr>
          <p:cNvSpPr txBox="1"/>
          <p:nvPr/>
        </p:nvSpPr>
        <p:spPr>
          <a:xfrm>
            <a:off x="3916301" y="8334362"/>
            <a:ext cx="2996046" cy="4402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044" tIns="46022" rIns="92044" bIns="46022" anchor="b" anchorCtr="0" compatLnSpc="1">
            <a:noAutofit/>
          </a:bodyPr>
          <a:lstStyle/>
          <a:p>
            <a:pPr algn="r" defTabSz="92043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B60B8C-02DA-4DE9-B02C-06A713406B55}" type="slidenum">
              <a:pPr algn="r" defTabSz="92043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IE" sz="1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69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0600" y="322200"/>
            <a:ext cx="11530800" cy="6213600"/>
          </a:xfrm>
          <a:prstGeom prst="rect">
            <a:avLst/>
          </a:prstGeom>
          <a:gradFill>
            <a:gsLst>
              <a:gs pos="80000">
                <a:srgbClr val="0357BC"/>
              </a:gs>
              <a:gs pos="100000">
                <a:schemeClr val="accent2"/>
              </a:gs>
              <a:gs pos="60000">
                <a:srgbClr val="042BA3"/>
              </a:gs>
              <a:gs pos="25000">
                <a:schemeClr val="tx2"/>
              </a:gs>
              <a:gs pos="0">
                <a:schemeClr val="tx2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492125" y="-590550"/>
            <a:ext cx="15217776" cy="10388600"/>
            <a:chOff x="-492125" y="-590550"/>
            <a:chExt cx="15217776" cy="10388600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92125" y="-590550"/>
              <a:ext cx="15214600" cy="1038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2084050" y="4646613"/>
              <a:ext cx="2189163" cy="2166938"/>
            </a:xfrm>
            <a:custGeom>
              <a:avLst/>
              <a:gdLst>
                <a:gd name="T0" fmla="*/ 0 w 1379"/>
                <a:gd name="T1" fmla="*/ 273 h 1365"/>
                <a:gd name="T2" fmla="*/ 1033 w 1379"/>
                <a:gd name="T3" fmla="*/ 1365 h 1365"/>
                <a:gd name="T4" fmla="*/ 1379 w 1379"/>
                <a:gd name="T5" fmla="*/ 1012 h 1365"/>
                <a:gd name="T6" fmla="*/ 267 w 1379"/>
                <a:gd name="T7" fmla="*/ 0 h 1365"/>
                <a:gd name="T8" fmla="*/ 0 w 1379"/>
                <a:gd name="T9" fmla="*/ 273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1365">
                  <a:moveTo>
                    <a:pt x="0" y="273"/>
                  </a:moveTo>
                  <a:lnTo>
                    <a:pt x="1033" y="1365"/>
                  </a:lnTo>
                  <a:lnTo>
                    <a:pt x="1379" y="1012"/>
                  </a:lnTo>
                  <a:lnTo>
                    <a:pt x="267" y="0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1145838" y="5432425"/>
              <a:ext cx="1897063" cy="2373313"/>
            </a:xfrm>
            <a:custGeom>
              <a:avLst/>
              <a:gdLst>
                <a:gd name="T0" fmla="*/ 0 w 1195"/>
                <a:gd name="T1" fmla="*/ 214 h 1495"/>
                <a:gd name="T2" fmla="*/ 784 w 1195"/>
                <a:gd name="T3" fmla="*/ 1495 h 1495"/>
                <a:gd name="T4" fmla="*/ 1195 w 1195"/>
                <a:gd name="T5" fmla="*/ 1221 h 1495"/>
                <a:gd name="T6" fmla="*/ 319 w 1195"/>
                <a:gd name="T7" fmla="*/ 0 h 1495"/>
                <a:gd name="T8" fmla="*/ 0 w 1195"/>
                <a:gd name="T9" fmla="*/ 21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5" h="1495">
                  <a:moveTo>
                    <a:pt x="0" y="214"/>
                  </a:moveTo>
                  <a:lnTo>
                    <a:pt x="784" y="1495"/>
                  </a:lnTo>
                  <a:lnTo>
                    <a:pt x="1195" y="1221"/>
                  </a:lnTo>
                  <a:lnTo>
                    <a:pt x="319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0088563" y="6024563"/>
              <a:ext cx="1524000" cy="2474913"/>
            </a:xfrm>
            <a:custGeom>
              <a:avLst/>
              <a:gdLst>
                <a:gd name="T0" fmla="*/ 0 w 960"/>
                <a:gd name="T1" fmla="*/ 142 h 1559"/>
                <a:gd name="T2" fmla="*/ 501 w 960"/>
                <a:gd name="T3" fmla="*/ 1559 h 1559"/>
                <a:gd name="T4" fmla="*/ 960 w 960"/>
                <a:gd name="T5" fmla="*/ 1377 h 1559"/>
                <a:gd name="T6" fmla="*/ 357 w 960"/>
                <a:gd name="T7" fmla="*/ 0 h 1559"/>
                <a:gd name="T8" fmla="*/ 0 w 960"/>
                <a:gd name="T9" fmla="*/ 14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1559">
                  <a:moveTo>
                    <a:pt x="0" y="142"/>
                  </a:moveTo>
                  <a:lnTo>
                    <a:pt x="501" y="1559"/>
                  </a:lnTo>
                  <a:lnTo>
                    <a:pt x="960" y="1377"/>
                  </a:lnTo>
                  <a:lnTo>
                    <a:pt x="357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8953500" y="6399213"/>
              <a:ext cx="1081088" cy="2463800"/>
            </a:xfrm>
            <a:custGeom>
              <a:avLst/>
              <a:gdLst>
                <a:gd name="T0" fmla="*/ 0 w 681"/>
                <a:gd name="T1" fmla="*/ 62 h 1552"/>
                <a:gd name="T2" fmla="*/ 194 w 681"/>
                <a:gd name="T3" fmla="*/ 1552 h 1552"/>
                <a:gd name="T4" fmla="*/ 681 w 681"/>
                <a:gd name="T5" fmla="*/ 1470 h 1552"/>
                <a:gd name="T6" fmla="*/ 377 w 681"/>
                <a:gd name="T7" fmla="*/ 0 h 1552"/>
                <a:gd name="T8" fmla="*/ 0 w 681"/>
                <a:gd name="T9" fmla="*/ 62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" h="1552">
                  <a:moveTo>
                    <a:pt x="0" y="62"/>
                  </a:moveTo>
                  <a:lnTo>
                    <a:pt x="194" y="1552"/>
                  </a:lnTo>
                  <a:lnTo>
                    <a:pt x="681" y="1470"/>
                  </a:lnTo>
                  <a:lnTo>
                    <a:pt x="37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600950" y="6507163"/>
              <a:ext cx="795338" cy="2409825"/>
            </a:xfrm>
            <a:custGeom>
              <a:avLst/>
              <a:gdLst>
                <a:gd name="T0" fmla="*/ 120 w 501"/>
                <a:gd name="T1" fmla="*/ 0 h 1518"/>
                <a:gd name="T2" fmla="*/ 0 w 501"/>
                <a:gd name="T3" fmla="*/ 1496 h 1518"/>
                <a:gd name="T4" fmla="*/ 493 w 501"/>
                <a:gd name="T5" fmla="*/ 1518 h 1518"/>
                <a:gd name="T6" fmla="*/ 501 w 501"/>
                <a:gd name="T7" fmla="*/ 16 h 1518"/>
                <a:gd name="T8" fmla="*/ 120 w 501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518">
                  <a:moveTo>
                    <a:pt x="120" y="0"/>
                  </a:moveTo>
                  <a:lnTo>
                    <a:pt x="0" y="1496"/>
                  </a:lnTo>
                  <a:lnTo>
                    <a:pt x="493" y="1518"/>
                  </a:lnTo>
                  <a:lnTo>
                    <a:pt x="501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5970588" y="6272213"/>
              <a:ext cx="1270000" cy="2479675"/>
            </a:xfrm>
            <a:custGeom>
              <a:avLst/>
              <a:gdLst>
                <a:gd name="T0" fmla="*/ 429 w 800"/>
                <a:gd name="T1" fmla="*/ 0 h 1562"/>
                <a:gd name="T2" fmla="*/ 0 w 800"/>
                <a:gd name="T3" fmla="*/ 1439 h 1562"/>
                <a:gd name="T4" fmla="*/ 479 w 800"/>
                <a:gd name="T5" fmla="*/ 1562 h 1562"/>
                <a:gd name="T6" fmla="*/ 800 w 800"/>
                <a:gd name="T7" fmla="*/ 94 h 1562"/>
                <a:gd name="T8" fmla="*/ 429 w 800"/>
                <a:gd name="T9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562">
                  <a:moveTo>
                    <a:pt x="429" y="0"/>
                  </a:moveTo>
                  <a:lnTo>
                    <a:pt x="0" y="1439"/>
                  </a:lnTo>
                  <a:lnTo>
                    <a:pt x="479" y="1562"/>
                  </a:lnTo>
                  <a:lnTo>
                    <a:pt x="800" y="9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4446588" y="5802313"/>
              <a:ext cx="1684338" cy="2446338"/>
            </a:xfrm>
            <a:custGeom>
              <a:avLst/>
              <a:gdLst>
                <a:gd name="T0" fmla="*/ 718 w 1061"/>
                <a:gd name="T1" fmla="*/ 0 h 1541"/>
                <a:gd name="T2" fmla="*/ 0 w 1061"/>
                <a:gd name="T3" fmla="*/ 1322 h 1541"/>
                <a:gd name="T4" fmla="*/ 441 w 1061"/>
                <a:gd name="T5" fmla="*/ 1541 h 1541"/>
                <a:gd name="T6" fmla="*/ 1061 w 1061"/>
                <a:gd name="T7" fmla="*/ 172 h 1541"/>
                <a:gd name="T8" fmla="*/ 718 w 1061"/>
                <a:gd name="T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1541">
                  <a:moveTo>
                    <a:pt x="718" y="0"/>
                  </a:moveTo>
                  <a:lnTo>
                    <a:pt x="0" y="1322"/>
                  </a:lnTo>
                  <a:lnTo>
                    <a:pt x="441" y="1541"/>
                  </a:lnTo>
                  <a:lnTo>
                    <a:pt x="1061" y="17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3090863" y="5124450"/>
              <a:ext cx="2027238" cy="2300288"/>
            </a:xfrm>
            <a:custGeom>
              <a:avLst/>
              <a:gdLst>
                <a:gd name="T0" fmla="*/ 978 w 1277"/>
                <a:gd name="T1" fmla="*/ 0 h 1449"/>
                <a:gd name="T2" fmla="*/ 0 w 1277"/>
                <a:gd name="T3" fmla="*/ 1144 h 1449"/>
                <a:gd name="T4" fmla="*/ 387 w 1277"/>
                <a:gd name="T5" fmla="*/ 1449 h 1449"/>
                <a:gd name="T6" fmla="*/ 1277 w 1277"/>
                <a:gd name="T7" fmla="*/ 240 h 1449"/>
                <a:gd name="T8" fmla="*/ 978 w 1277"/>
                <a:gd name="T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49">
                  <a:moveTo>
                    <a:pt x="978" y="0"/>
                  </a:moveTo>
                  <a:lnTo>
                    <a:pt x="0" y="1144"/>
                  </a:lnTo>
                  <a:lnTo>
                    <a:pt x="387" y="1449"/>
                  </a:lnTo>
                  <a:lnTo>
                    <a:pt x="1277" y="240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965325" y="4267200"/>
              <a:ext cx="2281238" cy="2055813"/>
            </a:xfrm>
            <a:custGeom>
              <a:avLst/>
              <a:gdLst>
                <a:gd name="T0" fmla="*/ 1194 w 1437"/>
                <a:gd name="T1" fmla="*/ 0 h 1295"/>
                <a:gd name="T2" fmla="*/ 0 w 1437"/>
                <a:gd name="T3" fmla="*/ 914 h 1295"/>
                <a:gd name="T4" fmla="*/ 314 w 1437"/>
                <a:gd name="T5" fmla="*/ 1295 h 1295"/>
                <a:gd name="T6" fmla="*/ 1437 w 1437"/>
                <a:gd name="T7" fmla="*/ 295 h 1295"/>
                <a:gd name="T8" fmla="*/ 1194 w 1437"/>
                <a:gd name="T9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1295">
                  <a:moveTo>
                    <a:pt x="1194" y="0"/>
                  </a:moveTo>
                  <a:lnTo>
                    <a:pt x="0" y="914"/>
                  </a:lnTo>
                  <a:lnTo>
                    <a:pt x="314" y="1295"/>
                  </a:lnTo>
                  <a:lnTo>
                    <a:pt x="1437" y="295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1117600" y="3265488"/>
              <a:ext cx="2435225" cy="1717675"/>
            </a:xfrm>
            <a:custGeom>
              <a:avLst/>
              <a:gdLst>
                <a:gd name="T0" fmla="*/ 1357 w 1534"/>
                <a:gd name="T1" fmla="*/ 0 h 1082"/>
                <a:gd name="T2" fmla="*/ 0 w 1534"/>
                <a:gd name="T3" fmla="*/ 645 h 1082"/>
                <a:gd name="T4" fmla="*/ 229 w 1534"/>
                <a:gd name="T5" fmla="*/ 1082 h 1082"/>
                <a:gd name="T6" fmla="*/ 1534 w 1534"/>
                <a:gd name="T7" fmla="*/ 339 h 1082"/>
                <a:gd name="T8" fmla="*/ 1357 w 1534"/>
                <a:gd name="T9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082">
                  <a:moveTo>
                    <a:pt x="1357" y="0"/>
                  </a:moveTo>
                  <a:lnTo>
                    <a:pt x="0" y="645"/>
                  </a:lnTo>
                  <a:lnTo>
                    <a:pt x="229" y="1082"/>
                  </a:lnTo>
                  <a:lnTo>
                    <a:pt x="1534" y="339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584200" y="2159000"/>
              <a:ext cx="2484438" cy="1312863"/>
            </a:xfrm>
            <a:custGeom>
              <a:avLst/>
              <a:gdLst>
                <a:gd name="T0" fmla="*/ 1463 w 1565"/>
                <a:gd name="T1" fmla="*/ 0 h 827"/>
                <a:gd name="T2" fmla="*/ 0 w 1565"/>
                <a:gd name="T3" fmla="*/ 350 h 827"/>
                <a:gd name="T4" fmla="*/ 134 w 1565"/>
                <a:gd name="T5" fmla="*/ 827 h 827"/>
                <a:gd name="T6" fmla="*/ 1565 w 1565"/>
                <a:gd name="T7" fmla="*/ 370 h 827"/>
                <a:gd name="T8" fmla="*/ 1463 w 1565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827">
                  <a:moveTo>
                    <a:pt x="1463" y="0"/>
                  </a:moveTo>
                  <a:lnTo>
                    <a:pt x="0" y="350"/>
                  </a:lnTo>
                  <a:lnTo>
                    <a:pt x="134" y="827"/>
                  </a:lnTo>
                  <a:lnTo>
                    <a:pt x="1565" y="37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392113" y="1006475"/>
              <a:ext cx="2422525" cy="842963"/>
            </a:xfrm>
            <a:custGeom>
              <a:avLst/>
              <a:gdLst>
                <a:gd name="T0" fmla="*/ 1502 w 1526"/>
                <a:gd name="T1" fmla="*/ 0 h 531"/>
                <a:gd name="T2" fmla="*/ 0 w 1526"/>
                <a:gd name="T3" fmla="*/ 38 h 531"/>
                <a:gd name="T4" fmla="*/ 32 w 1526"/>
                <a:gd name="T5" fmla="*/ 531 h 531"/>
                <a:gd name="T6" fmla="*/ 1526 w 1526"/>
                <a:gd name="T7" fmla="*/ 381 h 531"/>
                <a:gd name="T8" fmla="*/ 1502 w 1526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6" h="531">
                  <a:moveTo>
                    <a:pt x="1502" y="0"/>
                  </a:moveTo>
                  <a:lnTo>
                    <a:pt x="0" y="38"/>
                  </a:lnTo>
                  <a:lnTo>
                    <a:pt x="32" y="531"/>
                  </a:lnTo>
                  <a:lnTo>
                    <a:pt x="1526" y="381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433388" y="-587375"/>
              <a:ext cx="2457450" cy="1036638"/>
            </a:xfrm>
            <a:custGeom>
              <a:avLst/>
              <a:gdLst>
                <a:gd name="T0" fmla="*/ 1548 w 1548"/>
                <a:gd name="T1" fmla="*/ 273 h 653"/>
                <a:gd name="T2" fmla="*/ 71 w 1548"/>
                <a:gd name="T3" fmla="*/ 0 h 653"/>
                <a:gd name="T4" fmla="*/ 0 w 1548"/>
                <a:gd name="T5" fmla="*/ 487 h 653"/>
                <a:gd name="T6" fmla="*/ 1492 w 1548"/>
                <a:gd name="T7" fmla="*/ 653 h 653"/>
                <a:gd name="T8" fmla="*/ 1548 w 1548"/>
                <a:gd name="T9" fmla="*/ 27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653">
                  <a:moveTo>
                    <a:pt x="1548" y="273"/>
                  </a:moveTo>
                  <a:lnTo>
                    <a:pt x="71" y="0"/>
                  </a:lnTo>
                  <a:lnTo>
                    <a:pt x="0" y="487"/>
                  </a:lnTo>
                  <a:lnTo>
                    <a:pt x="1492" y="653"/>
                  </a:lnTo>
                  <a:lnTo>
                    <a:pt x="1548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11444288" y="4532313"/>
              <a:ext cx="1890713" cy="2020888"/>
            </a:xfrm>
            <a:custGeom>
              <a:avLst/>
              <a:gdLst>
                <a:gd name="T0" fmla="*/ 0 w 1191"/>
                <a:gd name="T1" fmla="*/ 230 h 1273"/>
                <a:gd name="T2" fmla="*/ 858 w 1191"/>
                <a:gd name="T3" fmla="*/ 1273 h 1273"/>
                <a:gd name="T4" fmla="*/ 1191 w 1191"/>
                <a:gd name="T5" fmla="*/ 978 h 1273"/>
                <a:gd name="T6" fmla="*/ 257 w 1191"/>
                <a:gd name="T7" fmla="*/ 0 h 1273"/>
                <a:gd name="T8" fmla="*/ 0 w 1191"/>
                <a:gd name="T9" fmla="*/ 23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1273">
                  <a:moveTo>
                    <a:pt x="0" y="230"/>
                  </a:moveTo>
                  <a:lnTo>
                    <a:pt x="858" y="1273"/>
                  </a:lnTo>
                  <a:lnTo>
                    <a:pt x="1191" y="978"/>
                  </a:lnTo>
                  <a:lnTo>
                    <a:pt x="257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0560050" y="5184775"/>
              <a:ext cx="1603375" cy="2176463"/>
            </a:xfrm>
            <a:custGeom>
              <a:avLst/>
              <a:gdLst>
                <a:gd name="T0" fmla="*/ 0 w 1010"/>
                <a:gd name="T1" fmla="*/ 170 h 1371"/>
                <a:gd name="T2" fmla="*/ 623 w 1010"/>
                <a:gd name="T3" fmla="*/ 1371 h 1371"/>
                <a:gd name="T4" fmla="*/ 1010 w 1010"/>
                <a:gd name="T5" fmla="*/ 1152 h 1371"/>
                <a:gd name="T6" fmla="*/ 299 w 1010"/>
                <a:gd name="T7" fmla="*/ 0 h 1371"/>
                <a:gd name="T8" fmla="*/ 0 w 1010"/>
                <a:gd name="T9" fmla="*/ 17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371">
                  <a:moveTo>
                    <a:pt x="0" y="170"/>
                  </a:moveTo>
                  <a:lnTo>
                    <a:pt x="623" y="1371"/>
                  </a:lnTo>
                  <a:lnTo>
                    <a:pt x="1010" y="1152"/>
                  </a:lnTo>
                  <a:lnTo>
                    <a:pt x="299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9577388" y="5654675"/>
              <a:ext cx="1246188" cy="2236788"/>
            </a:xfrm>
            <a:custGeom>
              <a:avLst/>
              <a:gdLst>
                <a:gd name="T0" fmla="*/ 0 w 785"/>
                <a:gd name="T1" fmla="*/ 103 h 1409"/>
                <a:gd name="T2" fmla="*/ 360 w 785"/>
                <a:gd name="T3" fmla="*/ 1409 h 1409"/>
                <a:gd name="T4" fmla="*/ 785 w 785"/>
                <a:gd name="T5" fmla="*/ 1273 h 1409"/>
                <a:gd name="T6" fmla="*/ 330 w 785"/>
                <a:gd name="T7" fmla="*/ 0 h 1409"/>
                <a:gd name="T8" fmla="*/ 0 w 785"/>
                <a:gd name="T9" fmla="*/ 10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409">
                  <a:moveTo>
                    <a:pt x="0" y="103"/>
                  </a:moveTo>
                  <a:lnTo>
                    <a:pt x="360" y="1409"/>
                  </a:lnTo>
                  <a:lnTo>
                    <a:pt x="785" y="1273"/>
                  </a:lnTo>
                  <a:lnTo>
                    <a:pt x="33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8542338" y="5919788"/>
              <a:ext cx="830263" cy="2195513"/>
            </a:xfrm>
            <a:custGeom>
              <a:avLst/>
              <a:gdLst>
                <a:gd name="T0" fmla="*/ 0 w 523"/>
                <a:gd name="T1" fmla="*/ 32 h 1383"/>
                <a:gd name="T2" fmla="*/ 82 w 523"/>
                <a:gd name="T3" fmla="*/ 1383 h 1383"/>
                <a:gd name="T4" fmla="*/ 523 w 523"/>
                <a:gd name="T5" fmla="*/ 1339 h 1383"/>
                <a:gd name="T6" fmla="*/ 343 w 523"/>
                <a:gd name="T7" fmla="*/ 0 h 1383"/>
                <a:gd name="T8" fmla="*/ 0 w 523"/>
                <a:gd name="T9" fmla="*/ 32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383">
                  <a:moveTo>
                    <a:pt x="0" y="32"/>
                  </a:moveTo>
                  <a:lnTo>
                    <a:pt x="82" y="1383"/>
                  </a:lnTo>
                  <a:lnTo>
                    <a:pt x="523" y="1339"/>
                  </a:lnTo>
                  <a:lnTo>
                    <a:pt x="3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7180263" y="5903913"/>
              <a:ext cx="862013" cy="2201863"/>
            </a:xfrm>
            <a:custGeom>
              <a:avLst/>
              <a:gdLst>
                <a:gd name="T0" fmla="*/ 201 w 543"/>
                <a:gd name="T1" fmla="*/ 0 h 1387"/>
                <a:gd name="T2" fmla="*/ 0 w 543"/>
                <a:gd name="T3" fmla="*/ 1337 h 1387"/>
                <a:gd name="T4" fmla="*/ 441 w 543"/>
                <a:gd name="T5" fmla="*/ 1387 h 1387"/>
                <a:gd name="T6" fmla="*/ 543 w 543"/>
                <a:gd name="T7" fmla="*/ 40 h 1387"/>
                <a:gd name="T8" fmla="*/ 201 w 543"/>
                <a:gd name="T9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1387">
                  <a:moveTo>
                    <a:pt x="201" y="0"/>
                  </a:moveTo>
                  <a:lnTo>
                    <a:pt x="0" y="1337"/>
                  </a:lnTo>
                  <a:lnTo>
                    <a:pt x="441" y="1387"/>
                  </a:lnTo>
                  <a:lnTo>
                    <a:pt x="543" y="4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5735638" y="5622925"/>
              <a:ext cx="1273175" cy="2233613"/>
            </a:xfrm>
            <a:custGeom>
              <a:avLst/>
              <a:gdLst>
                <a:gd name="T0" fmla="*/ 477 w 802"/>
                <a:gd name="T1" fmla="*/ 0 h 1407"/>
                <a:gd name="T2" fmla="*/ 0 w 802"/>
                <a:gd name="T3" fmla="*/ 1267 h 1407"/>
                <a:gd name="T4" fmla="*/ 423 w 802"/>
                <a:gd name="T5" fmla="*/ 1407 h 1407"/>
                <a:gd name="T6" fmla="*/ 802 w 802"/>
                <a:gd name="T7" fmla="*/ 109 h 1407"/>
                <a:gd name="T8" fmla="*/ 477 w 802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1407">
                  <a:moveTo>
                    <a:pt x="477" y="0"/>
                  </a:moveTo>
                  <a:lnTo>
                    <a:pt x="0" y="1267"/>
                  </a:lnTo>
                  <a:lnTo>
                    <a:pt x="423" y="1407"/>
                  </a:lnTo>
                  <a:lnTo>
                    <a:pt x="802" y="10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4408488" y="5137150"/>
              <a:ext cx="1628775" cy="2166938"/>
            </a:xfrm>
            <a:custGeom>
              <a:avLst/>
              <a:gdLst>
                <a:gd name="T0" fmla="*/ 728 w 1026"/>
                <a:gd name="T1" fmla="*/ 0 h 1365"/>
                <a:gd name="T2" fmla="*/ 0 w 1026"/>
                <a:gd name="T3" fmla="*/ 1140 h 1365"/>
                <a:gd name="T4" fmla="*/ 383 w 1026"/>
                <a:gd name="T5" fmla="*/ 1365 h 1365"/>
                <a:gd name="T6" fmla="*/ 1026 w 1026"/>
                <a:gd name="T7" fmla="*/ 174 h 1365"/>
                <a:gd name="T8" fmla="*/ 728 w 1026"/>
                <a:gd name="T9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1365">
                  <a:moveTo>
                    <a:pt x="728" y="0"/>
                  </a:moveTo>
                  <a:lnTo>
                    <a:pt x="0" y="1140"/>
                  </a:lnTo>
                  <a:lnTo>
                    <a:pt x="383" y="1365"/>
                  </a:lnTo>
                  <a:lnTo>
                    <a:pt x="1026" y="17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3252788" y="4468813"/>
              <a:ext cx="1909763" cy="2006600"/>
            </a:xfrm>
            <a:custGeom>
              <a:avLst/>
              <a:gdLst>
                <a:gd name="T0" fmla="*/ 949 w 1203"/>
                <a:gd name="T1" fmla="*/ 0 h 1264"/>
                <a:gd name="T2" fmla="*/ 0 w 1203"/>
                <a:gd name="T3" fmla="*/ 964 h 1264"/>
                <a:gd name="T4" fmla="*/ 327 w 1203"/>
                <a:gd name="T5" fmla="*/ 1264 h 1264"/>
                <a:gd name="T6" fmla="*/ 1203 w 1203"/>
                <a:gd name="T7" fmla="*/ 234 h 1264"/>
                <a:gd name="T8" fmla="*/ 949 w 1203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3" h="1264">
                  <a:moveTo>
                    <a:pt x="949" y="0"/>
                  </a:moveTo>
                  <a:lnTo>
                    <a:pt x="0" y="964"/>
                  </a:lnTo>
                  <a:lnTo>
                    <a:pt x="327" y="1264"/>
                  </a:lnTo>
                  <a:lnTo>
                    <a:pt x="1203" y="234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2317750" y="3648075"/>
              <a:ext cx="2109788" cy="1758950"/>
            </a:xfrm>
            <a:custGeom>
              <a:avLst/>
              <a:gdLst>
                <a:gd name="T0" fmla="*/ 1129 w 1329"/>
                <a:gd name="T1" fmla="*/ 0 h 1108"/>
                <a:gd name="T2" fmla="*/ 0 w 1329"/>
                <a:gd name="T3" fmla="*/ 747 h 1108"/>
                <a:gd name="T4" fmla="*/ 259 w 1329"/>
                <a:gd name="T5" fmla="*/ 1108 h 1108"/>
                <a:gd name="T6" fmla="*/ 1329 w 1329"/>
                <a:gd name="T7" fmla="*/ 282 h 1108"/>
                <a:gd name="T8" fmla="*/ 1129 w 1329"/>
                <a:gd name="T9" fmla="*/ 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108">
                  <a:moveTo>
                    <a:pt x="1129" y="0"/>
                  </a:moveTo>
                  <a:lnTo>
                    <a:pt x="0" y="747"/>
                  </a:lnTo>
                  <a:lnTo>
                    <a:pt x="259" y="1108"/>
                  </a:lnTo>
                  <a:lnTo>
                    <a:pt x="1329" y="282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1646238" y="2711450"/>
              <a:ext cx="2217738" cy="1431925"/>
            </a:xfrm>
            <a:custGeom>
              <a:avLst/>
              <a:gdLst>
                <a:gd name="T0" fmla="*/ 1259 w 1397"/>
                <a:gd name="T1" fmla="*/ 0 h 902"/>
                <a:gd name="T2" fmla="*/ 0 w 1397"/>
                <a:gd name="T3" fmla="*/ 495 h 902"/>
                <a:gd name="T4" fmla="*/ 177 w 1397"/>
                <a:gd name="T5" fmla="*/ 902 h 902"/>
                <a:gd name="T6" fmla="*/ 1397 w 1397"/>
                <a:gd name="T7" fmla="*/ 317 h 902"/>
                <a:gd name="T8" fmla="*/ 1259 w 1397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902">
                  <a:moveTo>
                    <a:pt x="1259" y="0"/>
                  </a:moveTo>
                  <a:lnTo>
                    <a:pt x="0" y="495"/>
                  </a:lnTo>
                  <a:lnTo>
                    <a:pt x="177" y="902"/>
                  </a:lnTo>
                  <a:lnTo>
                    <a:pt x="1397" y="317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1268413" y="1697038"/>
              <a:ext cx="2227263" cy="1046163"/>
            </a:xfrm>
            <a:custGeom>
              <a:avLst/>
              <a:gdLst>
                <a:gd name="T0" fmla="*/ 1333 w 1403"/>
                <a:gd name="T1" fmla="*/ 0 h 659"/>
                <a:gd name="T2" fmla="*/ 0 w 1403"/>
                <a:gd name="T3" fmla="*/ 224 h 659"/>
                <a:gd name="T4" fmla="*/ 88 w 1403"/>
                <a:gd name="T5" fmla="*/ 659 h 659"/>
                <a:gd name="T6" fmla="*/ 1403 w 1403"/>
                <a:gd name="T7" fmla="*/ 339 h 659"/>
                <a:gd name="T8" fmla="*/ 1333 w 1403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3" h="659">
                  <a:moveTo>
                    <a:pt x="1333" y="0"/>
                  </a:moveTo>
                  <a:lnTo>
                    <a:pt x="0" y="224"/>
                  </a:lnTo>
                  <a:lnTo>
                    <a:pt x="88" y="659"/>
                  </a:lnTo>
                  <a:lnTo>
                    <a:pt x="1403" y="33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1193800" y="557213"/>
              <a:ext cx="2149475" cy="706438"/>
            </a:xfrm>
            <a:custGeom>
              <a:avLst/>
              <a:gdLst>
                <a:gd name="T0" fmla="*/ 1354 w 1354"/>
                <a:gd name="T1" fmla="*/ 59 h 445"/>
                <a:gd name="T2" fmla="*/ 4 w 1354"/>
                <a:gd name="T3" fmla="*/ 0 h 445"/>
                <a:gd name="T4" fmla="*/ 0 w 1354"/>
                <a:gd name="T5" fmla="*/ 445 h 445"/>
                <a:gd name="T6" fmla="*/ 1352 w 1354"/>
                <a:gd name="T7" fmla="*/ 405 h 445"/>
                <a:gd name="T8" fmla="*/ 1354 w 1354"/>
                <a:gd name="T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445">
                  <a:moveTo>
                    <a:pt x="1354" y="59"/>
                  </a:moveTo>
                  <a:lnTo>
                    <a:pt x="4" y="0"/>
                  </a:lnTo>
                  <a:lnTo>
                    <a:pt x="0" y="445"/>
                  </a:lnTo>
                  <a:lnTo>
                    <a:pt x="1352" y="405"/>
                  </a:lnTo>
                  <a:lnTo>
                    <a:pt x="1354" y="59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12336463" y="5213350"/>
              <a:ext cx="2389188" cy="2452688"/>
            </a:xfrm>
            <a:custGeom>
              <a:avLst/>
              <a:gdLst>
                <a:gd name="T0" fmla="*/ 0 w 1505"/>
                <a:gd name="T1" fmla="*/ 294 h 1545"/>
                <a:gd name="T2" fmla="*/ 1106 w 1505"/>
                <a:gd name="T3" fmla="*/ 1545 h 1545"/>
                <a:gd name="T4" fmla="*/ 1505 w 1505"/>
                <a:gd name="T5" fmla="*/ 1168 h 1545"/>
                <a:gd name="T6" fmla="*/ 310 w 1505"/>
                <a:gd name="T7" fmla="*/ 0 h 1545"/>
                <a:gd name="T8" fmla="*/ 0 w 1505"/>
                <a:gd name="T9" fmla="*/ 294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5" h="1545">
                  <a:moveTo>
                    <a:pt x="0" y="294"/>
                  </a:moveTo>
                  <a:lnTo>
                    <a:pt x="1106" y="1545"/>
                  </a:lnTo>
                  <a:lnTo>
                    <a:pt x="1505" y="1168"/>
                  </a:lnTo>
                  <a:lnTo>
                    <a:pt x="310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11272838" y="6056313"/>
              <a:ext cx="2043113" cy="2662238"/>
            </a:xfrm>
            <a:custGeom>
              <a:avLst/>
              <a:gdLst>
                <a:gd name="T0" fmla="*/ 0 w 1287"/>
                <a:gd name="T1" fmla="*/ 222 h 1677"/>
                <a:gd name="T2" fmla="*/ 820 w 1287"/>
                <a:gd name="T3" fmla="*/ 1677 h 1677"/>
                <a:gd name="T4" fmla="*/ 1287 w 1287"/>
                <a:gd name="T5" fmla="*/ 1389 h 1677"/>
                <a:gd name="T6" fmla="*/ 361 w 1287"/>
                <a:gd name="T7" fmla="*/ 0 h 1677"/>
                <a:gd name="T8" fmla="*/ 0 w 1287"/>
                <a:gd name="T9" fmla="*/ 222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7" h="1677">
                  <a:moveTo>
                    <a:pt x="0" y="222"/>
                  </a:moveTo>
                  <a:lnTo>
                    <a:pt x="820" y="1677"/>
                  </a:lnTo>
                  <a:lnTo>
                    <a:pt x="1287" y="1389"/>
                  </a:lnTo>
                  <a:lnTo>
                    <a:pt x="361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079038" y="6673850"/>
              <a:ext cx="1611313" cy="2754313"/>
            </a:xfrm>
            <a:custGeom>
              <a:avLst/>
              <a:gdLst>
                <a:gd name="T0" fmla="*/ 0 w 1015"/>
                <a:gd name="T1" fmla="*/ 142 h 1735"/>
                <a:gd name="T2" fmla="*/ 499 w 1015"/>
                <a:gd name="T3" fmla="*/ 1735 h 1735"/>
                <a:gd name="T4" fmla="*/ 1015 w 1015"/>
                <a:gd name="T5" fmla="*/ 1551 h 1735"/>
                <a:gd name="T6" fmla="*/ 401 w 1015"/>
                <a:gd name="T7" fmla="*/ 0 h 1735"/>
                <a:gd name="T8" fmla="*/ 0 w 1015"/>
                <a:gd name="T9" fmla="*/ 142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735">
                  <a:moveTo>
                    <a:pt x="0" y="142"/>
                  </a:moveTo>
                  <a:lnTo>
                    <a:pt x="499" y="1735"/>
                  </a:lnTo>
                  <a:lnTo>
                    <a:pt x="1015" y="1551"/>
                  </a:lnTo>
                  <a:lnTo>
                    <a:pt x="401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8805863" y="7042150"/>
              <a:ext cx="1114425" cy="2727325"/>
            </a:xfrm>
            <a:custGeom>
              <a:avLst/>
              <a:gdLst>
                <a:gd name="T0" fmla="*/ 0 w 702"/>
                <a:gd name="T1" fmla="*/ 56 h 1718"/>
                <a:gd name="T2" fmla="*/ 159 w 702"/>
                <a:gd name="T3" fmla="*/ 1718 h 1718"/>
                <a:gd name="T4" fmla="*/ 702 w 702"/>
                <a:gd name="T5" fmla="*/ 1646 h 1718"/>
                <a:gd name="T6" fmla="*/ 423 w 702"/>
                <a:gd name="T7" fmla="*/ 0 h 1718"/>
                <a:gd name="T8" fmla="*/ 0 w 702"/>
                <a:gd name="T9" fmla="*/ 56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718">
                  <a:moveTo>
                    <a:pt x="0" y="56"/>
                  </a:moveTo>
                  <a:lnTo>
                    <a:pt x="159" y="1718"/>
                  </a:lnTo>
                  <a:lnTo>
                    <a:pt x="702" y="1646"/>
                  </a:lnTo>
                  <a:lnTo>
                    <a:pt x="423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7212013" y="7096125"/>
              <a:ext cx="974725" cy="2698750"/>
            </a:xfrm>
            <a:custGeom>
              <a:avLst/>
              <a:gdLst>
                <a:gd name="T0" fmla="*/ 191 w 614"/>
                <a:gd name="T1" fmla="*/ 0 h 1700"/>
                <a:gd name="T2" fmla="*/ 0 w 614"/>
                <a:gd name="T3" fmla="*/ 1658 h 1700"/>
                <a:gd name="T4" fmla="*/ 547 w 614"/>
                <a:gd name="T5" fmla="*/ 1700 h 1700"/>
                <a:gd name="T6" fmla="*/ 614 w 614"/>
                <a:gd name="T7" fmla="*/ 32 h 1700"/>
                <a:gd name="T8" fmla="*/ 191 w 614"/>
                <a:gd name="T9" fmla="*/ 0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1700">
                  <a:moveTo>
                    <a:pt x="191" y="0"/>
                  </a:moveTo>
                  <a:lnTo>
                    <a:pt x="0" y="1658"/>
                  </a:lnTo>
                  <a:lnTo>
                    <a:pt x="547" y="1700"/>
                  </a:lnTo>
                  <a:lnTo>
                    <a:pt x="614" y="3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5414963" y="6788150"/>
              <a:ext cx="1492250" cy="2759075"/>
            </a:xfrm>
            <a:custGeom>
              <a:avLst/>
              <a:gdLst>
                <a:gd name="T0" fmla="*/ 533 w 940"/>
                <a:gd name="T1" fmla="*/ 0 h 1738"/>
                <a:gd name="T2" fmla="*/ 0 w 940"/>
                <a:gd name="T3" fmla="*/ 1585 h 1738"/>
                <a:gd name="T4" fmla="*/ 527 w 940"/>
                <a:gd name="T5" fmla="*/ 1738 h 1738"/>
                <a:gd name="T6" fmla="*/ 940 w 940"/>
                <a:gd name="T7" fmla="*/ 122 h 1738"/>
                <a:gd name="T8" fmla="*/ 533 w 940"/>
                <a:gd name="T9" fmla="*/ 0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738">
                  <a:moveTo>
                    <a:pt x="533" y="0"/>
                  </a:moveTo>
                  <a:lnTo>
                    <a:pt x="0" y="1585"/>
                  </a:lnTo>
                  <a:lnTo>
                    <a:pt x="527" y="1738"/>
                  </a:lnTo>
                  <a:lnTo>
                    <a:pt x="940" y="12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746500" y="6230938"/>
              <a:ext cx="1941513" cy="2695575"/>
            </a:xfrm>
            <a:custGeom>
              <a:avLst/>
              <a:gdLst>
                <a:gd name="T0" fmla="*/ 850 w 1223"/>
                <a:gd name="T1" fmla="*/ 0 h 1698"/>
                <a:gd name="T2" fmla="*/ 0 w 1223"/>
                <a:gd name="T3" fmla="*/ 1437 h 1698"/>
                <a:gd name="T4" fmla="*/ 483 w 1223"/>
                <a:gd name="T5" fmla="*/ 1698 h 1698"/>
                <a:gd name="T6" fmla="*/ 1223 w 1223"/>
                <a:gd name="T7" fmla="*/ 203 h 1698"/>
                <a:gd name="T8" fmla="*/ 850 w 1223"/>
                <a:gd name="T9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3" h="1698">
                  <a:moveTo>
                    <a:pt x="850" y="0"/>
                  </a:moveTo>
                  <a:lnTo>
                    <a:pt x="0" y="1437"/>
                  </a:lnTo>
                  <a:lnTo>
                    <a:pt x="483" y="1698"/>
                  </a:lnTo>
                  <a:lnTo>
                    <a:pt x="1223" y="20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2279650" y="5441950"/>
              <a:ext cx="2306638" cy="2516188"/>
            </a:xfrm>
            <a:custGeom>
              <a:avLst/>
              <a:gdLst>
                <a:gd name="T0" fmla="*/ 1129 w 1453"/>
                <a:gd name="T1" fmla="*/ 0 h 1585"/>
                <a:gd name="T2" fmla="*/ 0 w 1453"/>
                <a:gd name="T3" fmla="*/ 1229 h 1585"/>
                <a:gd name="T4" fmla="*/ 417 w 1453"/>
                <a:gd name="T5" fmla="*/ 1585 h 1585"/>
                <a:gd name="T6" fmla="*/ 1453 w 1453"/>
                <a:gd name="T7" fmla="*/ 275 h 1585"/>
                <a:gd name="T8" fmla="*/ 1129 w 1453"/>
                <a:gd name="T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1585">
                  <a:moveTo>
                    <a:pt x="1129" y="0"/>
                  </a:moveTo>
                  <a:lnTo>
                    <a:pt x="0" y="1229"/>
                  </a:lnTo>
                  <a:lnTo>
                    <a:pt x="417" y="1585"/>
                  </a:lnTo>
                  <a:lnTo>
                    <a:pt x="1453" y="27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1076325" y="4456113"/>
              <a:ext cx="2571750" cy="2227263"/>
            </a:xfrm>
            <a:custGeom>
              <a:avLst/>
              <a:gdLst>
                <a:gd name="T0" fmla="*/ 1361 w 1620"/>
                <a:gd name="T1" fmla="*/ 0 h 1403"/>
                <a:gd name="T2" fmla="*/ 0 w 1620"/>
                <a:gd name="T3" fmla="*/ 968 h 1403"/>
                <a:gd name="T4" fmla="*/ 335 w 1620"/>
                <a:gd name="T5" fmla="*/ 1403 h 1403"/>
                <a:gd name="T6" fmla="*/ 1620 w 1620"/>
                <a:gd name="T7" fmla="*/ 338 h 1403"/>
                <a:gd name="T8" fmla="*/ 1361 w 1620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403">
                  <a:moveTo>
                    <a:pt x="1361" y="0"/>
                  </a:moveTo>
                  <a:lnTo>
                    <a:pt x="0" y="968"/>
                  </a:lnTo>
                  <a:lnTo>
                    <a:pt x="335" y="1403"/>
                  </a:lnTo>
                  <a:lnTo>
                    <a:pt x="1620" y="338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192088" y="3319463"/>
              <a:ext cx="2720975" cy="1839913"/>
            </a:xfrm>
            <a:custGeom>
              <a:avLst/>
              <a:gdLst>
                <a:gd name="T0" fmla="*/ 1530 w 1714"/>
                <a:gd name="T1" fmla="*/ 0 h 1159"/>
                <a:gd name="T2" fmla="*/ 0 w 1714"/>
                <a:gd name="T3" fmla="*/ 664 h 1159"/>
                <a:gd name="T4" fmla="*/ 235 w 1714"/>
                <a:gd name="T5" fmla="*/ 1159 h 1159"/>
                <a:gd name="T6" fmla="*/ 1714 w 1714"/>
                <a:gd name="T7" fmla="*/ 385 h 1159"/>
                <a:gd name="T8" fmla="*/ 1530 w 1714"/>
                <a:gd name="T9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4" h="1159">
                  <a:moveTo>
                    <a:pt x="1530" y="0"/>
                  </a:moveTo>
                  <a:lnTo>
                    <a:pt x="0" y="664"/>
                  </a:lnTo>
                  <a:lnTo>
                    <a:pt x="235" y="1159"/>
                  </a:lnTo>
                  <a:lnTo>
                    <a:pt x="1714" y="38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-336550" y="2079625"/>
              <a:ext cx="2755900" cy="1373188"/>
            </a:xfrm>
            <a:custGeom>
              <a:avLst/>
              <a:gdLst>
                <a:gd name="T0" fmla="*/ 1636 w 1736"/>
                <a:gd name="T1" fmla="*/ 0 h 865"/>
                <a:gd name="T2" fmla="*/ 0 w 1736"/>
                <a:gd name="T3" fmla="*/ 332 h 865"/>
                <a:gd name="T4" fmla="*/ 128 w 1736"/>
                <a:gd name="T5" fmla="*/ 865 h 865"/>
                <a:gd name="T6" fmla="*/ 1736 w 1736"/>
                <a:gd name="T7" fmla="*/ 414 h 865"/>
                <a:gd name="T8" fmla="*/ 1636 w 173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6" h="865">
                  <a:moveTo>
                    <a:pt x="1636" y="0"/>
                  </a:moveTo>
                  <a:lnTo>
                    <a:pt x="0" y="332"/>
                  </a:lnTo>
                  <a:lnTo>
                    <a:pt x="128" y="865"/>
                  </a:lnTo>
                  <a:lnTo>
                    <a:pt x="1736" y="414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-488950" y="765175"/>
              <a:ext cx="2670175" cy="871538"/>
            </a:xfrm>
            <a:custGeom>
              <a:avLst/>
              <a:gdLst>
                <a:gd name="T0" fmla="*/ 1670 w 1682"/>
                <a:gd name="T1" fmla="*/ 18 h 549"/>
                <a:gd name="T2" fmla="*/ 0 w 1682"/>
                <a:gd name="T3" fmla="*/ 0 h 549"/>
                <a:gd name="T4" fmla="*/ 16 w 1682"/>
                <a:gd name="T5" fmla="*/ 549 h 549"/>
                <a:gd name="T6" fmla="*/ 1682 w 1682"/>
                <a:gd name="T7" fmla="*/ 443 h 549"/>
                <a:gd name="T8" fmla="*/ 1670 w 1682"/>
                <a:gd name="T9" fmla="*/ 1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549">
                  <a:moveTo>
                    <a:pt x="1670" y="18"/>
                  </a:moveTo>
                  <a:lnTo>
                    <a:pt x="0" y="0"/>
                  </a:lnTo>
                  <a:lnTo>
                    <a:pt x="16" y="549"/>
                  </a:lnTo>
                  <a:lnTo>
                    <a:pt x="1682" y="443"/>
                  </a:lnTo>
                  <a:lnTo>
                    <a:pt x="1670" y="18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10/31/2019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(c) Gas Networks Ireland 2019 - AD Intro</a:t>
            </a:r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92" y="630654"/>
            <a:ext cx="2821500" cy="10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68000" y="1589127"/>
            <a:ext cx="5364000" cy="412081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32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04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65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68000" y="1589127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60000" y="3722741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68000" y="3722741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64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414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68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922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27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32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04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60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332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8004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79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414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68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922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60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3414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168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8922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94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00" y="1589127"/>
            <a:ext cx="5364000" cy="72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89127"/>
            <a:ext cx="5364000" cy="72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60000" y="2451941"/>
            <a:ext cx="5364000" cy="32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172200" y="2451941"/>
            <a:ext cx="5364000" cy="32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09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0000">
                <a:srgbClr val="0357BC"/>
              </a:gs>
              <a:gs pos="100000">
                <a:schemeClr val="accent2"/>
              </a:gs>
              <a:gs pos="60000">
                <a:srgbClr val="042BA3"/>
              </a:gs>
              <a:gs pos="25000">
                <a:schemeClr val="tx2"/>
              </a:gs>
              <a:gs pos="0">
                <a:schemeClr val="tx2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(c) Gas Networks Ireland 2019 - AD Intro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9C4D5-18C8-4FD5-8DD3-707473F66EE9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8" y="6014314"/>
            <a:ext cx="1396057" cy="5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ga-IE" dirty="0"/>
              <a:t>Click to edit Master title – 27pt Arial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92" y="1397810"/>
            <a:ext cx="11392033" cy="5193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81CB-3FB7-2046-AB76-4B8D488BD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16075" indent="-276225">
              <a:buFont typeface="Courier New" panose="02070309020205020404" pitchFamily="49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ga-IE" dirty="0"/>
              <a:t>Click to edit Master title – 27pt Arial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92" y="1397810"/>
            <a:ext cx="11392033" cy="5193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81CB-3FB7-2046-AB76-4B8D488BD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0600" y="322200"/>
            <a:ext cx="11530800" cy="6213600"/>
          </a:xfrm>
          <a:prstGeom prst="rect">
            <a:avLst/>
          </a:prstGeom>
          <a:gradFill>
            <a:gsLst>
              <a:gs pos="100000">
                <a:srgbClr val="0357BC"/>
              </a:gs>
              <a:gs pos="100000">
                <a:schemeClr val="accent2"/>
              </a:gs>
              <a:gs pos="4000">
                <a:srgbClr val="042BA3"/>
              </a:gs>
              <a:gs pos="0">
                <a:schemeClr val="tx2"/>
              </a:gs>
              <a:gs pos="0">
                <a:schemeClr val="tx2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92125" y="-590550"/>
            <a:ext cx="15217776" cy="10388600"/>
            <a:chOff x="-492125" y="-590550"/>
            <a:chExt cx="15217776" cy="10388600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92125" y="-590550"/>
              <a:ext cx="15214600" cy="1038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2084050" y="4646613"/>
              <a:ext cx="2189163" cy="2166938"/>
            </a:xfrm>
            <a:custGeom>
              <a:avLst/>
              <a:gdLst>
                <a:gd name="T0" fmla="*/ 0 w 1379"/>
                <a:gd name="T1" fmla="*/ 273 h 1365"/>
                <a:gd name="T2" fmla="*/ 1033 w 1379"/>
                <a:gd name="T3" fmla="*/ 1365 h 1365"/>
                <a:gd name="T4" fmla="*/ 1379 w 1379"/>
                <a:gd name="T5" fmla="*/ 1012 h 1365"/>
                <a:gd name="T6" fmla="*/ 267 w 1379"/>
                <a:gd name="T7" fmla="*/ 0 h 1365"/>
                <a:gd name="T8" fmla="*/ 0 w 1379"/>
                <a:gd name="T9" fmla="*/ 273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1365">
                  <a:moveTo>
                    <a:pt x="0" y="273"/>
                  </a:moveTo>
                  <a:lnTo>
                    <a:pt x="1033" y="1365"/>
                  </a:lnTo>
                  <a:lnTo>
                    <a:pt x="1379" y="1012"/>
                  </a:lnTo>
                  <a:lnTo>
                    <a:pt x="267" y="0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1145838" y="5432425"/>
              <a:ext cx="1897063" cy="2373313"/>
            </a:xfrm>
            <a:custGeom>
              <a:avLst/>
              <a:gdLst>
                <a:gd name="T0" fmla="*/ 0 w 1195"/>
                <a:gd name="T1" fmla="*/ 214 h 1495"/>
                <a:gd name="T2" fmla="*/ 784 w 1195"/>
                <a:gd name="T3" fmla="*/ 1495 h 1495"/>
                <a:gd name="T4" fmla="*/ 1195 w 1195"/>
                <a:gd name="T5" fmla="*/ 1221 h 1495"/>
                <a:gd name="T6" fmla="*/ 319 w 1195"/>
                <a:gd name="T7" fmla="*/ 0 h 1495"/>
                <a:gd name="T8" fmla="*/ 0 w 1195"/>
                <a:gd name="T9" fmla="*/ 21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5" h="1495">
                  <a:moveTo>
                    <a:pt x="0" y="214"/>
                  </a:moveTo>
                  <a:lnTo>
                    <a:pt x="784" y="1495"/>
                  </a:lnTo>
                  <a:lnTo>
                    <a:pt x="1195" y="1221"/>
                  </a:lnTo>
                  <a:lnTo>
                    <a:pt x="319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0088563" y="6024563"/>
              <a:ext cx="1524000" cy="2474913"/>
            </a:xfrm>
            <a:custGeom>
              <a:avLst/>
              <a:gdLst>
                <a:gd name="T0" fmla="*/ 0 w 960"/>
                <a:gd name="T1" fmla="*/ 142 h 1559"/>
                <a:gd name="T2" fmla="*/ 501 w 960"/>
                <a:gd name="T3" fmla="*/ 1559 h 1559"/>
                <a:gd name="T4" fmla="*/ 960 w 960"/>
                <a:gd name="T5" fmla="*/ 1377 h 1559"/>
                <a:gd name="T6" fmla="*/ 357 w 960"/>
                <a:gd name="T7" fmla="*/ 0 h 1559"/>
                <a:gd name="T8" fmla="*/ 0 w 960"/>
                <a:gd name="T9" fmla="*/ 14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1559">
                  <a:moveTo>
                    <a:pt x="0" y="142"/>
                  </a:moveTo>
                  <a:lnTo>
                    <a:pt x="501" y="1559"/>
                  </a:lnTo>
                  <a:lnTo>
                    <a:pt x="960" y="1377"/>
                  </a:lnTo>
                  <a:lnTo>
                    <a:pt x="357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8953500" y="6399213"/>
              <a:ext cx="1081088" cy="2463800"/>
            </a:xfrm>
            <a:custGeom>
              <a:avLst/>
              <a:gdLst>
                <a:gd name="T0" fmla="*/ 0 w 681"/>
                <a:gd name="T1" fmla="*/ 62 h 1552"/>
                <a:gd name="T2" fmla="*/ 194 w 681"/>
                <a:gd name="T3" fmla="*/ 1552 h 1552"/>
                <a:gd name="T4" fmla="*/ 681 w 681"/>
                <a:gd name="T5" fmla="*/ 1470 h 1552"/>
                <a:gd name="T6" fmla="*/ 377 w 681"/>
                <a:gd name="T7" fmla="*/ 0 h 1552"/>
                <a:gd name="T8" fmla="*/ 0 w 681"/>
                <a:gd name="T9" fmla="*/ 62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" h="1552">
                  <a:moveTo>
                    <a:pt x="0" y="62"/>
                  </a:moveTo>
                  <a:lnTo>
                    <a:pt x="194" y="1552"/>
                  </a:lnTo>
                  <a:lnTo>
                    <a:pt x="681" y="1470"/>
                  </a:lnTo>
                  <a:lnTo>
                    <a:pt x="37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600950" y="6507163"/>
              <a:ext cx="795338" cy="2409825"/>
            </a:xfrm>
            <a:custGeom>
              <a:avLst/>
              <a:gdLst>
                <a:gd name="T0" fmla="*/ 120 w 501"/>
                <a:gd name="T1" fmla="*/ 0 h 1518"/>
                <a:gd name="T2" fmla="*/ 0 w 501"/>
                <a:gd name="T3" fmla="*/ 1496 h 1518"/>
                <a:gd name="T4" fmla="*/ 493 w 501"/>
                <a:gd name="T5" fmla="*/ 1518 h 1518"/>
                <a:gd name="T6" fmla="*/ 501 w 501"/>
                <a:gd name="T7" fmla="*/ 16 h 1518"/>
                <a:gd name="T8" fmla="*/ 120 w 501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518">
                  <a:moveTo>
                    <a:pt x="120" y="0"/>
                  </a:moveTo>
                  <a:lnTo>
                    <a:pt x="0" y="1496"/>
                  </a:lnTo>
                  <a:lnTo>
                    <a:pt x="493" y="1518"/>
                  </a:lnTo>
                  <a:lnTo>
                    <a:pt x="501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5970588" y="6272213"/>
              <a:ext cx="1270000" cy="2479675"/>
            </a:xfrm>
            <a:custGeom>
              <a:avLst/>
              <a:gdLst>
                <a:gd name="T0" fmla="*/ 429 w 800"/>
                <a:gd name="T1" fmla="*/ 0 h 1562"/>
                <a:gd name="T2" fmla="*/ 0 w 800"/>
                <a:gd name="T3" fmla="*/ 1439 h 1562"/>
                <a:gd name="T4" fmla="*/ 479 w 800"/>
                <a:gd name="T5" fmla="*/ 1562 h 1562"/>
                <a:gd name="T6" fmla="*/ 800 w 800"/>
                <a:gd name="T7" fmla="*/ 94 h 1562"/>
                <a:gd name="T8" fmla="*/ 429 w 800"/>
                <a:gd name="T9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562">
                  <a:moveTo>
                    <a:pt x="429" y="0"/>
                  </a:moveTo>
                  <a:lnTo>
                    <a:pt x="0" y="1439"/>
                  </a:lnTo>
                  <a:lnTo>
                    <a:pt x="479" y="1562"/>
                  </a:lnTo>
                  <a:lnTo>
                    <a:pt x="800" y="9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4446588" y="5802313"/>
              <a:ext cx="1684338" cy="2446338"/>
            </a:xfrm>
            <a:custGeom>
              <a:avLst/>
              <a:gdLst>
                <a:gd name="T0" fmla="*/ 718 w 1061"/>
                <a:gd name="T1" fmla="*/ 0 h 1541"/>
                <a:gd name="T2" fmla="*/ 0 w 1061"/>
                <a:gd name="T3" fmla="*/ 1322 h 1541"/>
                <a:gd name="T4" fmla="*/ 441 w 1061"/>
                <a:gd name="T5" fmla="*/ 1541 h 1541"/>
                <a:gd name="T6" fmla="*/ 1061 w 1061"/>
                <a:gd name="T7" fmla="*/ 172 h 1541"/>
                <a:gd name="T8" fmla="*/ 718 w 1061"/>
                <a:gd name="T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1541">
                  <a:moveTo>
                    <a:pt x="718" y="0"/>
                  </a:moveTo>
                  <a:lnTo>
                    <a:pt x="0" y="1322"/>
                  </a:lnTo>
                  <a:lnTo>
                    <a:pt x="441" y="1541"/>
                  </a:lnTo>
                  <a:lnTo>
                    <a:pt x="1061" y="17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3090863" y="5124450"/>
              <a:ext cx="2027238" cy="2300288"/>
            </a:xfrm>
            <a:custGeom>
              <a:avLst/>
              <a:gdLst>
                <a:gd name="T0" fmla="*/ 978 w 1277"/>
                <a:gd name="T1" fmla="*/ 0 h 1449"/>
                <a:gd name="T2" fmla="*/ 0 w 1277"/>
                <a:gd name="T3" fmla="*/ 1144 h 1449"/>
                <a:gd name="T4" fmla="*/ 387 w 1277"/>
                <a:gd name="T5" fmla="*/ 1449 h 1449"/>
                <a:gd name="T6" fmla="*/ 1277 w 1277"/>
                <a:gd name="T7" fmla="*/ 240 h 1449"/>
                <a:gd name="T8" fmla="*/ 978 w 1277"/>
                <a:gd name="T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49">
                  <a:moveTo>
                    <a:pt x="978" y="0"/>
                  </a:moveTo>
                  <a:lnTo>
                    <a:pt x="0" y="1144"/>
                  </a:lnTo>
                  <a:lnTo>
                    <a:pt x="387" y="1449"/>
                  </a:lnTo>
                  <a:lnTo>
                    <a:pt x="1277" y="240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965325" y="4267200"/>
              <a:ext cx="2281238" cy="2055813"/>
            </a:xfrm>
            <a:custGeom>
              <a:avLst/>
              <a:gdLst>
                <a:gd name="T0" fmla="*/ 1194 w 1437"/>
                <a:gd name="T1" fmla="*/ 0 h 1295"/>
                <a:gd name="T2" fmla="*/ 0 w 1437"/>
                <a:gd name="T3" fmla="*/ 914 h 1295"/>
                <a:gd name="T4" fmla="*/ 314 w 1437"/>
                <a:gd name="T5" fmla="*/ 1295 h 1295"/>
                <a:gd name="T6" fmla="*/ 1437 w 1437"/>
                <a:gd name="T7" fmla="*/ 295 h 1295"/>
                <a:gd name="T8" fmla="*/ 1194 w 1437"/>
                <a:gd name="T9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1295">
                  <a:moveTo>
                    <a:pt x="1194" y="0"/>
                  </a:moveTo>
                  <a:lnTo>
                    <a:pt x="0" y="914"/>
                  </a:lnTo>
                  <a:lnTo>
                    <a:pt x="314" y="1295"/>
                  </a:lnTo>
                  <a:lnTo>
                    <a:pt x="1437" y="295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1117600" y="3265488"/>
              <a:ext cx="2435225" cy="1717675"/>
            </a:xfrm>
            <a:custGeom>
              <a:avLst/>
              <a:gdLst>
                <a:gd name="T0" fmla="*/ 1357 w 1534"/>
                <a:gd name="T1" fmla="*/ 0 h 1082"/>
                <a:gd name="T2" fmla="*/ 0 w 1534"/>
                <a:gd name="T3" fmla="*/ 645 h 1082"/>
                <a:gd name="T4" fmla="*/ 229 w 1534"/>
                <a:gd name="T5" fmla="*/ 1082 h 1082"/>
                <a:gd name="T6" fmla="*/ 1534 w 1534"/>
                <a:gd name="T7" fmla="*/ 339 h 1082"/>
                <a:gd name="T8" fmla="*/ 1357 w 1534"/>
                <a:gd name="T9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082">
                  <a:moveTo>
                    <a:pt x="1357" y="0"/>
                  </a:moveTo>
                  <a:lnTo>
                    <a:pt x="0" y="645"/>
                  </a:lnTo>
                  <a:lnTo>
                    <a:pt x="229" y="1082"/>
                  </a:lnTo>
                  <a:lnTo>
                    <a:pt x="1534" y="339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584200" y="2159000"/>
              <a:ext cx="2484438" cy="1312863"/>
            </a:xfrm>
            <a:custGeom>
              <a:avLst/>
              <a:gdLst>
                <a:gd name="T0" fmla="*/ 1463 w 1565"/>
                <a:gd name="T1" fmla="*/ 0 h 827"/>
                <a:gd name="T2" fmla="*/ 0 w 1565"/>
                <a:gd name="T3" fmla="*/ 350 h 827"/>
                <a:gd name="T4" fmla="*/ 134 w 1565"/>
                <a:gd name="T5" fmla="*/ 827 h 827"/>
                <a:gd name="T6" fmla="*/ 1565 w 1565"/>
                <a:gd name="T7" fmla="*/ 370 h 827"/>
                <a:gd name="T8" fmla="*/ 1463 w 1565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827">
                  <a:moveTo>
                    <a:pt x="1463" y="0"/>
                  </a:moveTo>
                  <a:lnTo>
                    <a:pt x="0" y="350"/>
                  </a:lnTo>
                  <a:lnTo>
                    <a:pt x="134" y="827"/>
                  </a:lnTo>
                  <a:lnTo>
                    <a:pt x="1565" y="37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392113" y="1006475"/>
              <a:ext cx="2422525" cy="842963"/>
            </a:xfrm>
            <a:custGeom>
              <a:avLst/>
              <a:gdLst>
                <a:gd name="T0" fmla="*/ 1502 w 1526"/>
                <a:gd name="T1" fmla="*/ 0 h 531"/>
                <a:gd name="T2" fmla="*/ 0 w 1526"/>
                <a:gd name="T3" fmla="*/ 38 h 531"/>
                <a:gd name="T4" fmla="*/ 32 w 1526"/>
                <a:gd name="T5" fmla="*/ 531 h 531"/>
                <a:gd name="T6" fmla="*/ 1526 w 1526"/>
                <a:gd name="T7" fmla="*/ 381 h 531"/>
                <a:gd name="T8" fmla="*/ 1502 w 1526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6" h="531">
                  <a:moveTo>
                    <a:pt x="1502" y="0"/>
                  </a:moveTo>
                  <a:lnTo>
                    <a:pt x="0" y="38"/>
                  </a:lnTo>
                  <a:lnTo>
                    <a:pt x="32" y="531"/>
                  </a:lnTo>
                  <a:lnTo>
                    <a:pt x="1526" y="381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433388" y="-587375"/>
              <a:ext cx="2457450" cy="1036638"/>
            </a:xfrm>
            <a:custGeom>
              <a:avLst/>
              <a:gdLst>
                <a:gd name="T0" fmla="*/ 1548 w 1548"/>
                <a:gd name="T1" fmla="*/ 273 h 653"/>
                <a:gd name="T2" fmla="*/ 71 w 1548"/>
                <a:gd name="T3" fmla="*/ 0 h 653"/>
                <a:gd name="T4" fmla="*/ 0 w 1548"/>
                <a:gd name="T5" fmla="*/ 487 h 653"/>
                <a:gd name="T6" fmla="*/ 1492 w 1548"/>
                <a:gd name="T7" fmla="*/ 653 h 653"/>
                <a:gd name="T8" fmla="*/ 1548 w 1548"/>
                <a:gd name="T9" fmla="*/ 27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653">
                  <a:moveTo>
                    <a:pt x="1548" y="273"/>
                  </a:moveTo>
                  <a:lnTo>
                    <a:pt x="71" y="0"/>
                  </a:lnTo>
                  <a:lnTo>
                    <a:pt x="0" y="487"/>
                  </a:lnTo>
                  <a:lnTo>
                    <a:pt x="1492" y="653"/>
                  </a:lnTo>
                  <a:lnTo>
                    <a:pt x="1548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11444288" y="4532313"/>
              <a:ext cx="1890713" cy="2020888"/>
            </a:xfrm>
            <a:custGeom>
              <a:avLst/>
              <a:gdLst>
                <a:gd name="T0" fmla="*/ 0 w 1191"/>
                <a:gd name="T1" fmla="*/ 230 h 1273"/>
                <a:gd name="T2" fmla="*/ 858 w 1191"/>
                <a:gd name="T3" fmla="*/ 1273 h 1273"/>
                <a:gd name="T4" fmla="*/ 1191 w 1191"/>
                <a:gd name="T5" fmla="*/ 978 h 1273"/>
                <a:gd name="T6" fmla="*/ 257 w 1191"/>
                <a:gd name="T7" fmla="*/ 0 h 1273"/>
                <a:gd name="T8" fmla="*/ 0 w 1191"/>
                <a:gd name="T9" fmla="*/ 23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1273">
                  <a:moveTo>
                    <a:pt x="0" y="230"/>
                  </a:moveTo>
                  <a:lnTo>
                    <a:pt x="858" y="1273"/>
                  </a:lnTo>
                  <a:lnTo>
                    <a:pt x="1191" y="978"/>
                  </a:lnTo>
                  <a:lnTo>
                    <a:pt x="257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0560050" y="5184775"/>
              <a:ext cx="1603375" cy="2176463"/>
            </a:xfrm>
            <a:custGeom>
              <a:avLst/>
              <a:gdLst>
                <a:gd name="T0" fmla="*/ 0 w 1010"/>
                <a:gd name="T1" fmla="*/ 170 h 1371"/>
                <a:gd name="T2" fmla="*/ 623 w 1010"/>
                <a:gd name="T3" fmla="*/ 1371 h 1371"/>
                <a:gd name="T4" fmla="*/ 1010 w 1010"/>
                <a:gd name="T5" fmla="*/ 1152 h 1371"/>
                <a:gd name="T6" fmla="*/ 299 w 1010"/>
                <a:gd name="T7" fmla="*/ 0 h 1371"/>
                <a:gd name="T8" fmla="*/ 0 w 1010"/>
                <a:gd name="T9" fmla="*/ 17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371">
                  <a:moveTo>
                    <a:pt x="0" y="170"/>
                  </a:moveTo>
                  <a:lnTo>
                    <a:pt x="623" y="1371"/>
                  </a:lnTo>
                  <a:lnTo>
                    <a:pt x="1010" y="1152"/>
                  </a:lnTo>
                  <a:lnTo>
                    <a:pt x="299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9577388" y="5654675"/>
              <a:ext cx="1246188" cy="2236788"/>
            </a:xfrm>
            <a:custGeom>
              <a:avLst/>
              <a:gdLst>
                <a:gd name="T0" fmla="*/ 0 w 785"/>
                <a:gd name="T1" fmla="*/ 103 h 1409"/>
                <a:gd name="T2" fmla="*/ 360 w 785"/>
                <a:gd name="T3" fmla="*/ 1409 h 1409"/>
                <a:gd name="T4" fmla="*/ 785 w 785"/>
                <a:gd name="T5" fmla="*/ 1273 h 1409"/>
                <a:gd name="T6" fmla="*/ 330 w 785"/>
                <a:gd name="T7" fmla="*/ 0 h 1409"/>
                <a:gd name="T8" fmla="*/ 0 w 785"/>
                <a:gd name="T9" fmla="*/ 10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409">
                  <a:moveTo>
                    <a:pt x="0" y="103"/>
                  </a:moveTo>
                  <a:lnTo>
                    <a:pt x="360" y="1409"/>
                  </a:lnTo>
                  <a:lnTo>
                    <a:pt x="785" y="1273"/>
                  </a:lnTo>
                  <a:lnTo>
                    <a:pt x="33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8542338" y="5919788"/>
              <a:ext cx="830263" cy="2195513"/>
            </a:xfrm>
            <a:custGeom>
              <a:avLst/>
              <a:gdLst>
                <a:gd name="T0" fmla="*/ 0 w 523"/>
                <a:gd name="T1" fmla="*/ 32 h 1383"/>
                <a:gd name="T2" fmla="*/ 82 w 523"/>
                <a:gd name="T3" fmla="*/ 1383 h 1383"/>
                <a:gd name="T4" fmla="*/ 523 w 523"/>
                <a:gd name="T5" fmla="*/ 1339 h 1383"/>
                <a:gd name="T6" fmla="*/ 343 w 523"/>
                <a:gd name="T7" fmla="*/ 0 h 1383"/>
                <a:gd name="T8" fmla="*/ 0 w 523"/>
                <a:gd name="T9" fmla="*/ 32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383">
                  <a:moveTo>
                    <a:pt x="0" y="32"/>
                  </a:moveTo>
                  <a:lnTo>
                    <a:pt x="82" y="1383"/>
                  </a:lnTo>
                  <a:lnTo>
                    <a:pt x="523" y="1339"/>
                  </a:lnTo>
                  <a:lnTo>
                    <a:pt x="3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7180263" y="5903913"/>
              <a:ext cx="862013" cy="2201863"/>
            </a:xfrm>
            <a:custGeom>
              <a:avLst/>
              <a:gdLst>
                <a:gd name="T0" fmla="*/ 201 w 543"/>
                <a:gd name="T1" fmla="*/ 0 h 1387"/>
                <a:gd name="T2" fmla="*/ 0 w 543"/>
                <a:gd name="T3" fmla="*/ 1337 h 1387"/>
                <a:gd name="T4" fmla="*/ 441 w 543"/>
                <a:gd name="T5" fmla="*/ 1387 h 1387"/>
                <a:gd name="T6" fmla="*/ 543 w 543"/>
                <a:gd name="T7" fmla="*/ 40 h 1387"/>
                <a:gd name="T8" fmla="*/ 201 w 543"/>
                <a:gd name="T9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1387">
                  <a:moveTo>
                    <a:pt x="201" y="0"/>
                  </a:moveTo>
                  <a:lnTo>
                    <a:pt x="0" y="1337"/>
                  </a:lnTo>
                  <a:lnTo>
                    <a:pt x="441" y="1387"/>
                  </a:lnTo>
                  <a:lnTo>
                    <a:pt x="543" y="4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5735638" y="5622925"/>
              <a:ext cx="1273175" cy="2233613"/>
            </a:xfrm>
            <a:custGeom>
              <a:avLst/>
              <a:gdLst>
                <a:gd name="T0" fmla="*/ 477 w 802"/>
                <a:gd name="T1" fmla="*/ 0 h 1407"/>
                <a:gd name="T2" fmla="*/ 0 w 802"/>
                <a:gd name="T3" fmla="*/ 1267 h 1407"/>
                <a:gd name="T4" fmla="*/ 423 w 802"/>
                <a:gd name="T5" fmla="*/ 1407 h 1407"/>
                <a:gd name="T6" fmla="*/ 802 w 802"/>
                <a:gd name="T7" fmla="*/ 109 h 1407"/>
                <a:gd name="T8" fmla="*/ 477 w 802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1407">
                  <a:moveTo>
                    <a:pt x="477" y="0"/>
                  </a:moveTo>
                  <a:lnTo>
                    <a:pt x="0" y="1267"/>
                  </a:lnTo>
                  <a:lnTo>
                    <a:pt x="423" y="1407"/>
                  </a:lnTo>
                  <a:lnTo>
                    <a:pt x="802" y="10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4408488" y="5137150"/>
              <a:ext cx="1628775" cy="2166938"/>
            </a:xfrm>
            <a:custGeom>
              <a:avLst/>
              <a:gdLst>
                <a:gd name="T0" fmla="*/ 728 w 1026"/>
                <a:gd name="T1" fmla="*/ 0 h 1365"/>
                <a:gd name="T2" fmla="*/ 0 w 1026"/>
                <a:gd name="T3" fmla="*/ 1140 h 1365"/>
                <a:gd name="T4" fmla="*/ 383 w 1026"/>
                <a:gd name="T5" fmla="*/ 1365 h 1365"/>
                <a:gd name="T6" fmla="*/ 1026 w 1026"/>
                <a:gd name="T7" fmla="*/ 174 h 1365"/>
                <a:gd name="T8" fmla="*/ 728 w 1026"/>
                <a:gd name="T9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1365">
                  <a:moveTo>
                    <a:pt x="728" y="0"/>
                  </a:moveTo>
                  <a:lnTo>
                    <a:pt x="0" y="1140"/>
                  </a:lnTo>
                  <a:lnTo>
                    <a:pt x="383" y="1365"/>
                  </a:lnTo>
                  <a:lnTo>
                    <a:pt x="1026" y="17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3252788" y="4468813"/>
              <a:ext cx="1909763" cy="2006600"/>
            </a:xfrm>
            <a:custGeom>
              <a:avLst/>
              <a:gdLst>
                <a:gd name="T0" fmla="*/ 949 w 1203"/>
                <a:gd name="T1" fmla="*/ 0 h 1264"/>
                <a:gd name="T2" fmla="*/ 0 w 1203"/>
                <a:gd name="T3" fmla="*/ 964 h 1264"/>
                <a:gd name="T4" fmla="*/ 327 w 1203"/>
                <a:gd name="T5" fmla="*/ 1264 h 1264"/>
                <a:gd name="T6" fmla="*/ 1203 w 1203"/>
                <a:gd name="T7" fmla="*/ 234 h 1264"/>
                <a:gd name="T8" fmla="*/ 949 w 1203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3" h="1264">
                  <a:moveTo>
                    <a:pt x="949" y="0"/>
                  </a:moveTo>
                  <a:lnTo>
                    <a:pt x="0" y="964"/>
                  </a:lnTo>
                  <a:lnTo>
                    <a:pt x="327" y="1264"/>
                  </a:lnTo>
                  <a:lnTo>
                    <a:pt x="1203" y="234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2317750" y="3648075"/>
              <a:ext cx="2109788" cy="1758950"/>
            </a:xfrm>
            <a:custGeom>
              <a:avLst/>
              <a:gdLst>
                <a:gd name="T0" fmla="*/ 1129 w 1329"/>
                <a:gd name="T1" fmla="*/ 0 h 1108"/>
                <a:gd name="T2" fmla="*/ 0 w 1329"/>
                <a:gd name="T3" fmla="*/ 747 h 1108"/>
                <a:gd name="T4" fmla="*/ 259 w 1329"/>
                <a:gd name="T5" fmla="*/ 1108 h 1108"/>
                <a:gd name="T6" fmla="*/ 1329 w 1329"/>
                <a:gd name="T7" fmla="*/ 282 h 1108"/>
                <a:gd name="T8" fmla="*/ 1129 w 1329"/>
                <a:gd name="T9" fmla="*/ 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108">
                  <a:moveTo>
                    <a:pt x="1129" y="0"/>
                  </a:moveTo>
                  <a:lnTo>
                    <a:pt x="0" y="747"/>
                  </a:lnTo>
                  <a:lnTo>
                    <a:pt x="259" y="1108"/>
                  </a:lnTo>
                  <a:lnTo>
                    <a:pt x="1329" y="282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1646238" y="2711450"/>
              <a:ext cx="2217738" cy="1431925"/>
            </a:xfrm>
            <a:custGeom>
              <a:avLst/>
              <a:gdLst>
                <a:gd name="T0" fmla="*/ 1259 w 1397"/>
                <a:gd name="T1" fmla="*/ 0 h 902"/>
                <a:gd name="T2" fmla="*/ 0 w 1397"/>
                <a:gd name="T3" fmla="*/ 495 h 902"/>
                <a:gd name="T4" fmla="*/ 177 w 1397"/>
                <a:gd name="T5" fmla="*/ 902 h 902"/>
                <a:gd name="T6" fmla="*/ 1397 w 1397"/>
                <a:gd name="T7" fmla="*/ 317 h 902"/>
                <a:gd name="T8" fmla="*/ 1259 w 1397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902">
                  <a:moveTo>
                    <a:pt x="1259" y="0"/>
                  </a:moveTo>
                  <a:lnTo>
                    <a:pt x="0" y="495"/>
                  </a:lnTo>
                  <a:lnTo>
                    <a:pt x="177" y="902"/>
                  </a:lnTo>
                  <a:lnTo>
                    <a:pt x="1397" y="317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1268413" y="1697038"/>
              <a:ext cx="2227263" cy="1046163"/>
            </a:xfrm>
            <a:custGeom>
              <a:avLst/>
              <a:gdLst>
                <a:gd name="T0" fmla="*/ 1333 w 1403"/>
                <a:gd name="T1" fmla="*/ 0 h 659"/>
                <a:gd name="T2" fmla="*/ 0 w 1403"/>
                <a:gd name="T3" fmla="*/ 224 h 659"/>
                <a:gd name="T4" fmla="*/ 88 w 1403"/>
                <a:gd name="T5" fmla="*/ 659 h 659"/>
                <a:gd name="T6" fmla="*/ 1403 w 1403"/>
                <a:gd name="T7" fmla="*/ 339 h 659"/>
                <a:gd name="T8" fmla="*/ 1333 w 1403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3" h="659">
                  <a:moveTo>
                    <a:pt x="1333" y="0"/>
                  </a:moveTo>
                  <a:lnTo>
                    <a:pt x="0" y="224"/>
                  </a:lnTo>
                  <a:lnTo>
                    <a:pt x="88" y="659"/>
                  </a:lnTo>
                  <a:lnTo>
                    <a:pt x="1403" y="33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1193800" y="557213"/>
              <a:ext cx="2149475" cy="706438"/>
            </a:xfrm>
            <a:custGeom>
              <a:avLst/>
              <a:gdLst>
                <a:gd name="T0" fmla="*/ 1354 w 1354"/>
                <a:gd name="T1" fmla="*/ 59 h 445"/>
                <a:gd name="T2" fmla="*/ 4 w 1354"/>
                <a:gd name="T3" fmla="*/ 0 h 445"/>
                <a:gd name="T4" fmla="*/ 0 w 1354"/>
                <a:gd name="T5" fmla="*/ 445 h 445"/>
                <a:gd name="T6" fmla="*/ 1352 w 1354"/>
                <a:gd name="T7" fmla="*/ 405 h 445"/>
                <a:gd name="T8" fmla="*/ 1354 w 1354"/>
                <a:gd name="T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445">
                  <a:moveTo>
                    <a:pt x="1354" y="59"/>
                  </a:moveTo>
                  <a:lnTo>
                    <a:pt x="4" y="0"/>
                  </a:lnTo>
                  <a:lnTo>
                    <a:pt x="0" y="445"/>
                  </a:lnTo>
                  <a:lnTo>
                    <a:pt x="1352" y="405"/>
                  </a:lnTo>
                  <a:lnTo>
                    <a:pt x="1354" y="59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12336463" y="5213350"/>
              <a:ext cx="2389188" cy="2452688"/>
            </a:xfrm>
            <a:custGeom>
              <a:avLst/>
              <a:gdLst>
                <a:gd name="T0" fmla="*/ 0 w 1505"/>
                <a:gd name="T1" fmla="*/ 294 h 1545"/>
                <a:gd name="T2" fmla="*/ 1106 w 1505"/>
                <a:gd name="T3" fmla="*/ 1545 h 1545"/>
                <a:gd name="T4" fmla="*/ 1505 w 1505"/>
                <a:gd name="T5" fmla="*/ 1168 h 1545"/>
                <a:gd name="T6" fmla="*/ 310 w 1505"/>
                <a:gd name="T7" fmla="*/ 0 h 1545"/>
                <a:gd name="T8" fmla="*/ 0 w 1505"/>
                <a:gd name="T9" fmla="*/ 294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5" h="1545">
                  <a:moveTo>
                    <a:pt x="0" y="294"/>
                  </a:moveTo>
                  <a:lnTo>
                    <a:pt x="1106" y="1545"/>
                  </a:lnTo>
                  <a:lnTo>
                    <a:pt x="1505" y="1168"/>
                  </a:lnTo>
                  <a:lnTo>
                    <a:pt x="310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11272838" y="6056313"/>
              <a:ext cx="2043113" cy="2662238"/>
            </a:xfrm>
            <a:custGeom>
              <a:avLst/>
              <a:gdLst>
                <a:gd name="T0" fmla="*/ 0 w 1287"/>
                <a:gd name="T1" fmla="*/ 222 h 1677"/>
                <a:gd name="T2" fmla="*/ 820 w 1287"/>
                <a:gd name="T3" fmla="*/ 1677 h 1677"/>
                <a:gd name="T4" fmla="*/ 1287 w 1287"/>
                <a:gd name="T5" fmla="*/ 1389 h 1677"/>
                <a:gd name="T6" fmla="*/ 361 w 1287"/>
                <a:gd name="T7" fmla="*/ 0 h 1677"/>
                <a:gd name="T8" fmla="*/ 0 w 1287"/>
                <a:gd name="T9" fmla="*/ 222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7" h="1677">
                  <a:moveTo>
                    <a:pt x="0" y="222"/>
                  </a:moveTo>
                  <a:lnTo>
                    <a:pt x="820" y="1677"/>
                  </a:lnTo>
                  <a:lnTo>
                    <a:pt x="1287" y="1389"/>
                  </a:lnTo>
                  <a:lnTo>
                    <a:pt x="361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10079038" y="6673850"/>
              <a:ext cx="1611313" cy="2754313"/>
            </a:xfrm>
            <a:custGeom>
              <a:avLst/>
              <a:gdLst>
                <a:gd name="T0" fmla="*/ 0 w 1015"/>
                <a:gd name="T1" fmla="*/ 142 h 1735"/>
                <a:gd name="T2" fmla="*/ 499 w 1015"/>
                <a:gd name="T3" fmla="*/ 1735 h 1735"/>
                <a:gd name="T4" fmla="*/ 1015 w 1015"/>
                <a:gd name="T5" fmla="*/ 1551 h 1735"/>
                <a:gd name="T6" fmla="*/ 401 w 1015"/>
                <a:gd name="T7" fmla="*/ 0 h 1735"/>
                <a:gd name="T8" fmla="*/ 0 w 1015"/>
                <a:gd name="T9" fmla="*/ 142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735">
                  <a:moveTo>
                    <a:pt x="0" y="142"/>
                  </a:moveTo>
                  <a:lnTo>
                    <a:pt x="499" y="1735"/>
                  </a:lnTo>
                  <a:lnTo>
                    <a:pt x="1015" y="1551"/>
                  </a:lnTo>
                  <a:lnTo>
                    <a:pt x="401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8805863" y="7042150"/>
              <a:ext cx="1114425" cy="2727325"/>
            </a:xfrm>
            <a:custGeom>
              <a:avLst/>
              <a:gdLst>
                <a:gd name="T0" fmla="*/ 0 w 702"/>
                <a:gd name="T1" fmla="*/ 56 h 1718"/>
                <a:gd name="T2" fmla="*/ 159 w 702"/>
                <a:gd name="T3" fmla="*/ 1718 h 1718"/>
                <a:gd name="T4" fmla="*/ 702 w 702"/>
                <a:gd name="T5" fmla="*/ 1646 h 1718"/>
                <a:gd name="T6" fmla="*/ 423 w 702"/>
                <a:gd name="T7" fmla="*/ 0 h 1718"/>
                <a:gd name="T8" fmla="*/ 0 w 702"/>
                <a:gd name="T9" fmla="*/ 56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718">
                  <a:moveTo>
                    <a:pt x="0" y="56"/>
                  </a:moveTo>
                  <a:lnTo>
                    <a:pt x="159" y="1718"/>
                  </a:lnTo>
                  <a:lnTo>
                    <a:pt x="702" y="1646"/>
                  </a:lnTo>
                  <a:lnTo>
                    <a:pt x="423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7212013" y="7096125"/>
              <a:ext cx="974725" cy="2698750"/>
            </a:xfrm>
            <a:custGeom>
              <a:avLst/>
              <a:gdLst>
                <a:gd name="T0" fmla="*/ 191 w 614"/>
                <a:gd name="T1" fmla="*/ 0 h 1700"/>
                <a:gd name="T2" fmla="*/ 0 w 614"/>
                <a:gd name="T3" fmla="*/ 1658 h 1700"/>
                <a:gd name="T4" fmla="*/ 547 w 614"/>
                <a:gd name="T5" fmla="*/ 1700 h 1700"/>
                <a:gd name="T6" fmla="*/ 614 w 614"/>
                <a:gd name="T7" fmla="*/ 32 h 1700"/>
                <a:gd name="T8" fmla="*/ 191 w 614"/>
                <a:gd name="T9" fmla="*/ 0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1700">
                  <a:moveTo>
                    <a:pt x="191" y="0"/>
                  </a:moveTo>
                  <a:lnTo>
                    <a:pt x="0" y="1658"/>
                  </a:lnTo>
                  <a:lnTo>
                    <a:pt x="547" y="1700"/>
                  </a:lnTo>
                  <a:lnTo>
                    <a:pt x="614" y="3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5414963" y="6788150"/>
              <a:ext cx="1492250" cy="2759075"/>
            </a:xfrm>
            <a:custGeom>
              <a:avLst/>
              <a:gdLst>
                <a:gd name="T0" fmla="*/ 533 w 940"/>
                <a:gd name="T1" fmla="*/ 0 h 1738"/>
                <a:gd name="T2" fmla="*/ 0 w 940"/>
                <a:gd name="T3" fmla="*/ 1585 h 1738"/>
                <a:gd name="T4" fmla="*/ 527 w 940"/>
                <a:gd name="T5" fmla="*/ 1738 h 1738"/>
                <a:gd name="T6" fmla="*/ 940 w 940"/>
                <a:gd name="T7" fmla="*/ 122 h 1738"/>
                <a:gd name="T8" fmla="*/ 533 w 940"/>
                <a:gd name="T9" fmla="*/ 0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738">
                  <a:moveTo>
                    <a:pt x="533" y="0"/>
                  </a:moveTo>
                  <a:lnTo>
                    <a:pt x="0" y="1585"/>
                  </a:lnTo>
                  <a:lnTo>
                    <a:pt x="527" y="1738"/>
                  </a:lnTo>
                  <a:lnTo>
                    <a:pt x="940" y="12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746500" y="6230938"/>
              <a:ext cx="1941513" cy="2695575"/>
            </a:xfrm>
            <a:custGeom>
              <a:avLst/>
              <a:gdLst>
                <a:gd name="T0" fmla="*/ 850 w 1223"/>
                <a:gd name="T1" fmla="*/ 0 h 1698"/>
                <a:gd name="T2" fmla="*/ 0 w 1223"/>
                <a:gd name="T3" fmla="*/ 1437 h 1698"/>
                <a:gd name="T4" fmla="*/ 483 w 1223"/>
                <a:gd name="T5" fmla="*/ 1698 h 1698"/>
                <a:gd name="T6" fmla="*/ 1223 w 1223"/>
                <a:gd name="T7" fmla="*/ 203 h 1698"/>
                <a:gd name="T8" fmla="*/ 850 w 1223"/>
                <a:gd name="T9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3" h="1698">
                  <a:moveTo>
                    <a:pt x="850" y="0"/>
                  </a:moveTo>
                  <a:lnTo>
                    <a:pt x="0" y="1437"/>
                  </a:lnTo>
                  <a:lnTo>
                    <a:pt x="483" y="1698"/>
                  </a:lnTo>
                  <a:lnTo>
                    <a:pt x="1223" y="20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2279650" y="5441950"/>
              <a:ext cx="2306638" cy="2516188"/>
            </a:xfrm>
            <a:custGeom>
              <a:avLst/>
              <a:gdLst>
                <a:gd name="T0" fmla="*/ 1129 w 1453"/>
                <a:gd name="T1" fmla="*/ 0 h 1585"/>
                <a:gd name="T2" fmla="*/ 0 w 1453"/>
                <a:gd name="T3" fmla="*/ 1229 h 1585"/>
                <a:gd name="T4" fmla="*/ 417 w 1453"/>
                <a:gd name="T5" fmla="*/ 1585 h 1585"/>
                <a:gd name="T6" fmla="*/ 1453 w 1453"/>
                <a:gd name="T7" fmla="*/ 275 h 1585"/>
                <a:gd name="T8" fmla="*/ 1129 w 1453"/>
                <a:gd name="T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1585">
                  <a:moveTo>
                    <a:pt x="1129" y="0"/>
                  </a:moveTo>
                  <a:lnTo>
                    <a:pt x="0" y="1229"/>
                  </a:lnTo>
                  <a:lnTo>
                    <a:pt x="417" y="1585"/>
                  </a:lnTo>
                  <a:lnTo>
                    <a:pt x="1453" y="27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1076325" y="4456113"/>
              <a:ext cx="2571750" cy="2227263"/>
            </a:xfrm>
            <a:custGeom>
              <a:avLst/>
              <a:gdLst>
                <a:gd name="T0" fmla="*/ 1361 w 1620"/>
                <a:gd name="T1" fmla="*/ 0 h 1403"/>
                <a:gd name="T2" fmla="*/ 0 w 1620"/>
                <a:gd name="T3" fmla="*/ 968 h 1403"/>
                <a:gd name="T4" fmla="*/ 335 w 1620"/>
                <a:gd name="T5" fmla="*/ 1403 h 1403"/>
                <a:gd name="T6" fmla="*/ 1620 w 1620"/>
                <a:gd name="T7" fmla="*/ 338 h 1403"/>
                <a:gd name="T8" fmla="*/ 1361 w 1620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403">
                  <a:moveTo>
                    <a:pt x="1361" y="0"/>
                  </a:moveTo>
                  <a:lnTo>
                    <a:pt x="0" y="968"/>
                  </a:lnTo>
                  <a:lnTo>
                    <a:pt x="335" y="1403"/>
                  </a:lnTo>
                  <a:lnTo>
                    <a:pt x="1620" y="338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192088" y="3319463"/>
              <a:ext cx="2720975" cy="1839913"/>
            </a:xfrm>
            <a:custGeom>
              <a:avLst/>
              <a:gdLst>
                <a:gd name="T0" fmla="*/ 1530 w 1714"/>
                <a:gd name="T1" fmla="*/ 0 h 1159"/>
                <a:gd name="T2" fmla="*/ 0 w 1714"/>
                <a:gd name="T3" fmla="*/ 664 h 1159"/>
                <a:gd name="T4" fmla="*/ 235 w 1714"/>
                <a:gd name="T5" fmla="*/ 1159 h 1159"/>
                <a:gd name="T6" fmla="*/ 1714 w 1714"/>
                <a:gd name="T7" fmla="*/ 385 h 1159"/>
                <a:gd name="T8" fmla="*/ 1530 w 1714"/>
                <a:gd name="T9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4" h="1159">
                  <a:moveTo>
                    <a:pt x="1530" y="0"/>
                  </a:moveTo>
                  <a:lnTo>
                    <a:pt x="0" y="664"/>
                  </a:lnTo>
                  <a:lnTo>
                    <a:pt x="235" y="1159"/>
                  </a:lnTo>
                  <a:lnTo>
                    <a:pt x="1714" y="38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-336550" y="2079625"/>
              <a:ext cx="2755900" cy="1373188"/>
            </a:xfrm>
            <a:custGeom>
              <a:avLst/>
              <a:gdLst>
                <a:gd name="T0" fmla="*/ 1636 w 1736"/>
                <a:gd name="T1" fmla="*/ 0 h 865"/>
                <a:gd name="T2" fmla="*/ 0 w 1736"/>
                <a:gd name="T3" fmla="*/ 332 h 865"/>
                <a:gd name="T4" fmla="*/ 128 w 1736"/>
                <a:gd name="T5" fmla="*/ 865 h 865"/>
                <a:gd name="T6" fmla="*/ 1736 w 1736"/>
                <a:gd name="T7" fmla="*/ 414 h 865"/>
                <a:gd name="T8" fmla="*/ 1636 w 173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6" h="865">
                  <a:moveTo>
                    <a:pt x="1636" y="0"/>
                  </a:moveTo>
                  <a:lnTo>
                    <a:pt x="0" y="332"/>
                  </a:lnTo>
                  <a:lnTo>
                    <a:pt x="128" y="865"/>
                  </a:lnTo>
                  <a:lnTo>
                    <a:pt x="1736" y="414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-488950" y="765175"/>
              <a:ext cx="2670175" cy="871538"/>
            </a:xfrm>
            <a:custGeom>
              <a:avLst/>
              <a:gdLst>
                <a:gd name="T0" fmla="*/ 1670 w 1682"/>
                <a:gd name="T1" fmla="*/ 18 h 549"/>
                <a:gd name="T2" fmla="*/ 0 w 1682"/>
                <a:gd name="T3" fmla="*/ 0 h 549"/>
                <a:gd name="T4" fmla="*/ 16 w 1682"/>
                <a:gd name="T5" fmla="*/ 549 h 549"/>
                <a:gd name="T6" fmla="*/ 1682 w 1682"/>
                <a:gd name="T7" fmla="*/ 443 h 549"/>
                <a:gd name="T8" fmla="*/ 1670 w 1682"/>
                <a:gd name="T9" fmla="*/ 1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549">
                  <a:moveTo>
                    <a:pt x="1670" y="18"/>
                  </a:moveTo>
                  <a:lnTo>
                    <a:pt x="0" y="0"/>
                  </a:lnTo>
                  <a:lnTo>
                    <a:pt x="16" y="549"/>
                  </a:lnTo>
                  <a:lnTo>
                    <a:pt x="1682" y="443"/>
                  </a:lnTo>
                  <a:lnTo>
                    <a:pt x="1670" y="18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10/31/2019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</a:rPr>
              <a:t>(c) Gas Networks Ireland 2019 - AD Intro</a:t>
            </a:r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92" y="630654"/>
            <a:ext cx="2821500" cy="10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 marL="1616075" indent="-276225">
              <a:buFont typeface="Courier New" panose="02070309020205020404" pitchFamily="49" charset="0"/>
              <a:buChar char="–"/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qu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30600" y="322200"/>
            <a:ext cx="11530800" cy="6213600"/>
          </a:xfrm>
          <a:prstGeom prst="rect">
            <a:avLst/>
          </a:prstGeom>
          <a:gradFill>
            <a:gsLst>
              <a:gs pos="80000">
                <a:srgbClr val="009AD8"/>
              </a:gs>
              <a:gs pos="100000">
                <a:srgbClr val="0099FF"/>
              </a:gs>
              <a:gs pos="60000">
                <a:srgbClr val="009BBE"/>
              </a:gs>
              <a:gs pos="25000">
                <a:srgbClr val="009CA9"/>
              </a:gs>
              <a:gs pos="0">
                <a:srgbClr val="009CA6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492125" y="-590550"/>
            <a:ext cx="15217776" cy="10388600"/>
            <a:chOff x="-492125" y="-590550"/>
            <a:chExt cx="15217776" cy="10388600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92125" y="-590550"/>
              <a:ext cx="15214600" cy="1038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2084050" y="4646613"/>
              <a:ext cx="2189163" cy="2166938"/>
            </a:xfrm>
            <a:custGeom>
              <a:avLst/>
              <a:gdLst>
                <a:gd name="T0" fmla="*/ 0 w 1379"/>
                <a:gd name="T1" fmla="*/ 273 h 1365"/>
                <a:gd name="T2" fmla="*/ 1033 w 1379"/>
                <a:gd name="T3" fmla="*/ 1365 h 1365"/>
                <a:gd name="T4" fmla="*/ 1379 w 1379"/>
                <a:gd name="T5" fmla="*/ 1012 h 1365"/>
                <a:gd name="T6" fmla="*/ 267 w 1379"/>
                <a:gd name="T7" fmla="*/ 0 h 1365"/>
                <a:gd name="T8" fmla="*/ 0 w 1379"/>
                <a:gd name="T9" fmla="*/ 273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1365">
                  <a:moveTo>
                    <a:pt x="0" y="273"/>
                  </a:moveTo>
                  <a:lnTo>
                    <a:pt x="1033" y="1365"/>
                  </a:lnTo>
                  <a:lnTo>
                    <a:pt x="1379" y="1012"/>
                  </a:lnTo>
                  <a:lnTo>
                    <a:pt x="267" y="0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1145838" y="5432425"/>
              <a:ext cx="1897063" cy="2373313"/>
            </a:xfrm>
            <a:custGeom>
              <a:avLst/>
              <a:gdLst>
                <a:gd name="T0" fmla="*/ 0 w 1195"/>
                <a:gd name="T1" fmla="*/ 214 h 1495"/>
                <a:gd name="T2" fmla="*/ 784 w 1195"/>
                <a:gd name="T3" fmla="*/ 1495 h 1495"/>
                <a:gd name="T4" fmla="*/ 1195 w 1195"/>
                <a:gd name="T5" fmla="*/ 1221 h 1495"/>
                <a:gd name="T6" fmla="*/ 319 w 1195"/>
                <a:gd name="T7" fmla="*/ 0 h 1495"/>
                <a:gd name="T8" fmla="*/ 0 w 1195"/>
                <a:gd name="T9" fmla="*/ 21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5" h="1495">
                  <a:moveTo>
                    <a:pt x="0" y="214"/>
                  </a:moveTo>
                  <a:lnTo>
                    <a:pt x="784" y="1495"/>
                  </a:lnTo>
                  <a:lnTo>
                    <a:pt x="1195" y="1221"/>
                  </a:lnTo>
                  <a:lnTo>
                    <a:pt x="319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088563" y="6024563"/>
              <a:ext cx="1524000" cy="2474913"/>
            </a:xfrm>
            <a:custGeom>
              <a:avLst/>
              <a:gdLst>
                <a:gd name="T0" fmla="*/ 0 w 960"/>
                <a:gd name="T1" fmla="*/ 142 h 1559"/>
                <a:gd name="T2" fmla="*/ 501 w 960"/>
                <a:gd name="T3" fmla="*/ 1559 h 1559"/>
                <a:gd name="T4" fmla="*/ 960 w 960"/>
                <a:gd name="T5" fmla="*/ 1377 h 1559"/>
                <a:gd name="T6" fmla="*/ 357 w 960"/>
                <a:gd name="T7" fmla="*/ 0 h 1559"/>
                <a:gd name="T8" fmla="*/ 0 w 960"/>
                <a:gd name="T9" fmla="*/ 14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1559">
                  <a:moveTo>
                    <a:pt x="0" y="142"/>
                  </a:moveTo>
                  <a:lnTo>
                    <a:pt x="501" y="1559"/>
                  </a:lnTo>
                  <a:lnTo>
                    <a:pt x="960" y="1377"/>
                  </a:lnTo>
                  <a:lnTo>
                    <a:pt x="357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8953500" y="6399213"/>
              <a:ext cx="1081088" cy="2463800"/>
            </a:xfrm>
            <a:custGeom>
              <a:avLst/>
              <a:gdLst>
                <a:gd name="T0" fmla="*/ 0 w 681"/>
                <a:gd name="T1" fmla="*/ 62 h 1552"/>
                <a:gd name="T2" fmla="*/ 194 w 681"/>
                <a:gd name="T3" fmla="*/ 1552 h 1552"/>
                <a:gd name="T4" fmla="*/ 681 w 681"/>
                <a:gd name="T5" fmla="*/ 1470 h 1552"/>
                <a:gd name="T6" fmla="*/ 377 w 681"/>
                <a:gd name="T7" fmla="*/ 0 h 1552"/>
                <a:gd name="T8" fmla="*/ 0 w 681"/>
                <a:gd name="T9" fmla="*/ 62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" h="1552">
                  <a:moveTo>
                    <a:pt x="0" y="62"/>
                  </a:moveTo>
                  <a:lnTo>
                    <a:pt x="194" y="1552"/>
                  </a:lnTo>
                  <a:lnTo>
                    <a:pt x="681" y="1470"/>
                  </a:lnTo>
                  <a:lnTo>
                    <a:pt x="37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7600950" y="6507163"/>
              <a:ext cx="795338" cy="2409825"/>
            </a:xfrm>
            <a:custGeom>
              <a:avLst/>
              <a:gdLst>
                <a:gd name="T0" fmla="*/ 120 w 501"/>
                <a:gd name="T1" fmla="*/ 0 h 1518"/>
                <a:gd name="T2" fmla="*/ 0 w 501"/>
                <a:gd name="T3" fmla="*/ 1496 h 1518"/>
                <a:gd name="T4" fmla="*/ 493 w 501"/>
                <a:gd name="T5" fmla="*/ 1518 h 1518"/>
                <a:gd name="T6" fmla="*/ 501 w 501"/>
                <a:gd name="T7" fmla="*/ 16 h 1518"/>
                <a:gd name="T8" fmla="*/ 120 w 501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518">
                  <a:moveTo>
                    <a:pt x="120" y="0"/>
                  </a:moveTo>
                  <a:lnTo>
                    <a:pt x="0" y="1496"/>
                  </a:lnTo>
                  <a:lnTo>
                    <a:pt x="493" y="1518"/>
                  </a:lnTo>
                  <a:lnTo>
                    <a:pt x="501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5970588" y="6272213"/>
              <a:ext cx="1270000" cy="2479675"/>
            </a:xfrm>
            <a:custGeom>
              <a:avLst/>
              <a:gdLst>
                <a:gd name="T0" fmla="*/ 429 w 800"/>
                <a:gd name="T1" fmla="*/ 0 h 1562"/>
                <a:gd name="T2" fmla="*/ 0 w 800"/>
                <a:gd name="T3" fmla="*/ 1439 h 1562"/>
                <a:gd name="T4" fmla="*/ 479 w 800"/>
                <a:gd name="T5" fmla="*/ 1562 h 1562"/>
                <a:gd name="T6" fmla="*/ 800 w 800"/>
                <a:gd name="T7" fmla="*/ 94 h 1562"/>
                <a:gd name="T8" fmla="*/ 429 w 800"/>
                <a:gd name="T9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562">
                  <a:moveTo>
                    <a:pt x="429" y="0"/>
                  </a:moveTo>
                  <a:lnTo>
                    <a:pt x="0" y="1439"/>
                  </a:lnTo>
                  <a:lnTo>
                    <a:pt x="479" y="1562"/>
                  </a:lnTo>
                  <a:lnTo>
                    <a:pt x="800" y="9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4446588" y="5802313"/>
              <a:ext cx="1684338" cy="2446338"/>
            </a:xfrm>
            <a:custGeom>
              <a:avLst/>
              <a:gdLst>
                <a:gd name="T0" fmla="*/ 718 w 1061"/>
                <a:gd name="T1" fmla="*/ 0 h 1541"/>
                <a:gd name="T2" fmla="*/ 0 w 1061"/>
                <a:gd name="T3" fmla="*/ 1322 h 1541"/>
                <a:gd name="T4" fmla="*/ 441 w 1061"/>
                <a:gd name="T5" fmla="*/ 1541 h 1541"/>
                <a:gd name="T6" fmla="*/ 1061 w 1061"/>
                <a:gd name="T7" fmla="*/ 172 h 1541"/>
                <a:gd name="T8" fmla="*/ 718 w 1061"/>
                <a:gd name="T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1541">
                  <a:moveTo>
                    <a:pt x="718" y="0"/>
                  </a:moveTo>
                  <a:lnTo>
                    <a:pt x="0" y="1322"/>
                  </a:lnTo>
                  <a:lnTo>
                    <a:pt x="441" y="1541"/>
                  </a:lnTo>
                  <a:lnTo>
                    <a:pt x="1061" y="17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3090863" y="5124450"/>
              <a:ext cx="2027238" cy="2300288"/>
            </a:xfrm>
            <a:custGeom>
              <a:avLst/>
              <a:gdLst>
                <a:gd name="T0" fmla="*/ 978 w 1277"/>
                <a:gd name="T1" fmla="*/ 0 h 1449"/>
                <a:gd name="T2" fmla="*/ 0 w 1277"/>
                <a:gd name="T3" fmla="*/ 1144 h 1449"/>
                <a:gd name="T4" fmla="*/ 387 w 1277"/>
                <a:gd name="T5" fmla="*/ 1449 h 1449"/>
                <a:gd name="T6" fmla="*/ 1277 w 1277"/>
                <a:gd name="T7" fmla="*/ 240 h 1449"/>
                <a:gd name="T8" fmla="*/ 978 w 1277"/>
                <a:gd name="T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49">
                  <a:moveTo>
                    <a:pt x="978" y="0"/>
                  </a:moveTo>
                  <a:lnTo>
                    <a:pt x="0" y="1144"/>
                  </a:lnTo>
                  <a:lnTo>
                    <a:pt x="387" y="1449"/>
                  </a:lnTo>
                  <a:lnTo>
                    <a:pt x="1277" y="240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1965325" y="4267200"/>
              <a:ext cx="2281238" cy="2055813"/>
            </a:xfrm>
            <a:custGeom>
              <a:avLst/>
              <a:gdLst>
                <a:gd name="T0" fmla="*/ 1194 w 1437"/>
                <a:gd name="T1" fmla="*/ 0 h 1295"/>
                <a:gd name="T2" fmla="*/ 0 w 1437"/>
                <a:gd name="T3" fmla="*/ 914 h 1295"/>
                <a:gd name="T4" fmla="*/ 314 w 1437"/>
                <a:gd name="T5" fmla="*/ 1295 h 1295"/>
                <a:gd name="T6" fmla="*/ 1437 w 1437"/>
                <a:gd name="T7" fmla="*/ 295 h 1295"/>
                <a:gd name="T8" fmla="*/ 1194 w 1437"/>
                <a:gd name="T9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1295">
                  <a:moveTo>
                    <a:pt x="1194" y="0"/>
                  </a:moveTo>
                  <a:lnTo>
                    <a:pt x="0" y="914"/>
                  </a:lnTo>
                  <a:lnTo>
                    <a:pt x="314" y="1295"/>
                  </a:lnTo>
                  <a:lnTo>
                    <a:pt x="1437" y="295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1117600" y="3265488"/>
              <a:ext cx="2435225" cy="1717675"/>
            </a:xfrm>
            <a:custGeom>
              <a:avLst/>
              <a:gdLst>
                <a:gd name="T0" fmla="*/ 1357 w 1534"/>
                <a:gd name="T1" fmla="*/ 0 h 1082"/>
                <a:gd name="T2" fmla="*/ 0 w 1534"/>
                <a:gd name="T3" fmla="*/ 645 h 1082"/>
                <a:gd name="T4" fmla="*/ 229 w 1534"/>
                <a:gd name="T5" fmla="*/ 1082 h 1082"/>
                <a:gd name="T6" fmla="*/ 1534 w 1534"/>
                <a:gd name="T7" fmla="*/ 339 h 1082"/>
                <a:gd name="T8" fmla="*/ 1357 w 1534"/>
                <a:gd name="T9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082">
                  <a:moveTo>
                    <a:pt x="1357" y="0"/>
                  </a:moveTo>
                  <a:lnTo>
                    <a:pt x="0" y="645"/>
                  </a:lnTo>
                  <a:lnTo>
                    <a:pt x="229" y="1082"/>
                  </a:lnTo>
                  <a:lnTo>
                    <a:pt x="1534" y="339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584200" y="2159000"/>
              <a:ext cx="2484438" cy="1312863"/>
            </a:xfrm>
            <a:custGeom>
              <a:avLst/>
              <a:gdLst>
                <a:gd name="T0" fmla="*/ 1463 w 1565"/>
                <a:gd name="T1" fmla="*/ 0 h 827"/>
                <a:gd name="T2" fmla="*/ 0 w 1565"/>
                <a:gd name="T3" fmla="*/ 350 h 827"/>
                <a:gd name="T4" fmla="*/ 134 w 1565"/>
                <a:gd name="T5" fmla="*/ 827 h 827"/>
                <a:gd name="T6" fmla="*/ 1565 w 1565"/>
                <a:gd name="T7" fmla="*/ 370 h 827"/>
                <a:gd name="T8" fmla="*/ 1463 w 1565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827">
                  <a:moveTo>
                    <a:pt x="1463" y="0"/>
                  </a:moveTo>
                  <a:lnTo>
                    <a:pt x="0" y="350"/>
                  </a:lnTo>
                  <a:lnTo>
                    <a:pt x="134" y="827"/>
                  </a:lnTo>
                  <a:lnTo>
                    <a:pt x="1565" y="37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92113" y="1006475"/>
              <a:ext cx="2422525" cy="842963"/>
            </a:xfrm>
            <a:custGeom>
              <a:avLst/>
              <a:gdLst>
                <a:gd name="T0" fmla="*/ 1502 w 1526"/>
                <a:gd name="T1" fmla="*/ 0 h 531"/>
                <a:gd name="T2" fmla="*/ 0 w 1526"/>
                <a:gd name="T3" fmla="*/ 38 h 531"/>
                <a:gd name="T4" fmla="*/ 32 w 1526"/>
                <a:gd name="T5" fmla="*/ 531 h 531"/>
                <a:gd name="T6" fmla="*/ 1526 w 1526"/>
                <a:gd name="T7" fmla="*/ 381 h 531"/>
                <a:gd name="T8" fmla="*/ 1502 w 1526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6" h="531">
                  <a:moveTo>
                    <a:pt x="1502" y="0"/>
                  </a:moveTo>
                  <a:lnTo>
                    <a:pt x="0" y="38"/>
                  </a:lnTo>
                  <a:lnTo>
                    <a:pt x="32" y="531"/>
                  </a:lnTo>
                  <a:lnTo>
                    <a:pt x="1526" y="381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433388" y="-587375"/>
              <a:ext cx="2457450" cy="1036638"/>
            </a:xfrm>
            <a:custGeom>
              <a:avLst/>
              <a:gdLst>
                <a:gd name="T0" fmla="*/ 1548 w 1548"/>
                <a:gd name="T1" fmla="*/ 273 h 653"/>
                <a:gd name="T2" fmla="*/ 71 w 1548"/>
                <a:gd name="T3" fmla="*/ 0 h 653"/>
                <a:gd name="T4" fmla="*/ 0 w 1548"/>
                <a:gd name="T5" fmla="*/ 487 h 653"/>
                <a:gd name="T6" fmla="*/ 1492 w 1548"/>
                <a:gd name="T7" fmla="*/ 653 h 653"/>
                <a:gd name="T8" fmla="*/ 1548 w 1548"/>
                <a:gd name="T9" fmla="*/ 27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653">
                  <a:moveTo>
                    <a:pt x="1548" y="273"/>
                  </a:moveTo>
                  <a:lnTo>
                    <a:pt x="71" y="0"/>
                  </a:lnTo>
                  <a:lnTo>
                    <a:pt x="0" y="487"/>
                  </a:lnTo>
                  <a:lnTo>
                    <a:pt x="1492" y="653"/>
                  </a:lnTo>
                  <a:lnTo>
                    <a:pt x="1548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1444288" y="4532313"/>
              <a:ext cx="1890713" cy="2020888"/>
            </a:xfrm>
            <a:custGeom>
              <a:avLst/>
              <a:gdLst>
                <a:gd name="T0" fmla="*/ 0 w 1191"/>
                <a:gd name="T1" fmla="*/ 230 h 1273"/>
                <a:gd name="T2" fmla="*/ 858 w 1191"/>
                <a:gd name="T3" fmla="*/ 1273 h 1273"/>
                <a:gd name="T4" fmla="*/ 1191 w 1191"/>
                <a:gd name="T5" fmla="*/ 978 h 1273"/>
                <a:gd name="T6" fmla="*/ 257 w 1191"/>
                <a:gd name="T7" fmla="*/ 0 h 1273"/>
                <a:gd name="T8" fmla="*/ 0 w 1191"/>
                <a:gd name="T9" fmla="*/ 23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1273">
                  <a:moveTo>
                    <a:pt x="0" y="230"/>
                  </a:moveTo>
                  <a:lnTo>
                    <a:pt x="858" y="1273"/>
                  </a:lnTo>
                  <a:lnTo>
                    <a:pt x="1191" y="978"/>
                  </a:lnTo>
                  <a:lnTo>
                    <a:pt x="257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560050" y="5184775"/>
              <a:ext cx="1603375" cy="2176463"/>
            </a:xfrm>
            <a:custGeom>
              <a:avLst/>
              <a:gdLst>
                <a:gd name="T0" fmla="*/ 0 w 1010"/>
                <a:gd name="T1" fmla="*/ 170 h 1371"/>
                <a:gd name="T2" fmla="*/ 623 w 1010"/>
                <a:gd name="T3" fmla="*/ 1371 h 1371"/>
                <a:gd name="T4" fmla="*/ 1010 w 1010"/>
                <a:gd name="T5" fmla="*/ 1152 h 1371"/>
                <a:gd name="T6" fmla="*/ 299 w 1010"/>
                <a:gd name="T7" fmla="*/ 0 h 1371"/>
                <a:gd name="T8" fmla="*/ 0 w 1010"/>
                <a:gd name="T9" fmla="*/ 17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371">
                  <a:moveTo>
                    <a:pt x="0" y="170"/>
                  </a:moveTo>
                  <a:lnTo>
                    <a:pt x="623" y="1371"/>
                  </a:lnTo>
                  <a:lnTo>
                    <a:pt x="1010" y="1152"/>
                  </a:lnTo>
                  <a:lnTo>
                    <a:pt x="299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9577388" y="5654675"/>
              <a:ext cx="1246188" cy="2236788"/>
            </a:xfrm>
            <a:custGeom>
              <a:avLst/>
              <a:gdLst>
                <a:gd name="T0" fmla="*/ 0 w 785"/>
                <a:gd name="T1" fmla="*/ 103 h 1409"/>
                <a:gd name="T2" fmla="*/ 360 w 785"/>
                <a:gd name="T3" fmla="*/ 1409 h 1409"/>
                <a:gd name="T4" fmla="*/ 785 w 785"/>
                <a:gd name="T5" fmla="*/ 1273 h 1409"/>
                <a:gd name="T6" fmla="*/ 330 w 785"/>
                <a:gd name="T7" fmla="*/ 0 h 1409"/>
                <a:gd name="T8" fmla="*/ 0 w 785"/>
                <a:gd name="T9" fmla="*/ 10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409">
                  <a:moveTo>
                    <a:pt x="0" y="103"/>
                  </a:moveTo>
                  <a:lnTo>
                    <a:pt x="360" y="1409"/>
                  </a:lnTo>
                  <a:lnTo>
                    <a:pt x="785" y="1273"/>
                  </a:lnTo>
                  <a:lnTo>
                    <a:pt x="33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8542338" y="5919788"/>
              <a:ext cx="830263" cy="2195513"/>
            </a:xfrm>
            <a:custGeom>
              <a:avLst/>
              <a:gdLst>
                <a:gd name="T0" fmla="*/ 0 w 523"/>
                <a:gd name="T1" fmla="*/ 32 h 1383"/>
                <a:gd name="T2" fmla="*/ 82 w 523"/>
                <a:gd name="T3" fmla="*/ 1383 h 1383"/>
                <a:gd name="T4" fmla="*/ 523 w 523"/>
                <a:gd name="T5" fmla="*/ 1339 h 1383"/>
                <a:gd name="T6" fmla="*/ 343 w 523"/>
                <a:gd name="T7" fmla="*/ 0 h 1383"/>
                <a:gd name="T8" fmla="*/ 0 w 523"/>
                <a:gd name="T9" fmla="*/ 32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383">
                  <a:moveTo>
                    <a:pt x="0" y="32"/>
                  </a:moveTo>
                  <a:lnTo>
                    <a:pt x="82" y="1383"/>
                  </a:lnTo>
                  <a:lnTo>
                    <a:pt x="523" y="1339"/>
                  </a:lnTo>
                  <a:lnTo>
                    <a:pt x="3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7180263" y="5903913"/>
              <a:ext cx="862013" cy="2201863"/>
            </a:xfrm>
            <a:custGeom>
              <a:avLst/>
              <a:gdLst>
                <a:gd name="T0" fmla="*/ 201 w 543"/>
                <a:gd name="T1" fmla="*/ 0 h 1387"/>
                <a:gd name="T2" fmla="*/ 0 w 543"/>
                <a:gd name="T3" fmla="*/ 1337 h 1387"/>
                <a:gd name="T4" fmla="*/ 441 w 543"/>
                <a:gd name="T5" fmla="*/ 1387 h 1387"/>
                <a:gd name="T6" fmla="*/ 543 w 543"/>
                <a:gd name="T7" fmla="*/ 40 h 1387"/>
                <a:gd name="T8" fmla="*/ 201 w 543"/>
                <a:gd name="T9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1387">
                  <a:moveTo>
                    <a:pt x="201" y="0"/>
                  </a:moveTo>
                  <a:lnTo>
                    <a:pt x="0" y="1337"/>
                  </a:lnTo>
                  <a:lnTo>
                    <a:pt x="441" y="1387"/>
                  </a:lnTo>
                  <a:lnTo>
                    <a:pt x="543" y="4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5735638" y="5622925"/>
              <a:ext cx="1273175" cy="2233613"/>
            </a:xfrm>
            <a:custGeom>
              <a:avLst/>
              <a:gdLst>
                <a:gd name="T0" fmla="*/ 477 w 802"/>
                <a:gd name="T1" fmla="*/ 0 h 1407"/>
                <a:gd name="T2" fmla="*/ 0 w 802"/>
                <a:gd name="T3" fmla="*/ 1267 h 1407"/>
                <a:gd name="T4" fmla="*/ 423 w 802"/>
                <a:gd name="T5" fmla="*/ 1407 h 1407"/>
                <a:gd name="T6" fmla="*/ 802 w 802"/>
                <a:gd name="T7" fmla="*/ 109 h 1407"/>
                <a:gd name="T8" fmla="*/ 477 w 802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1407">
                  <a:moveTo>
                    <a:pt x="477" y="0"/>
                  </a:moveTo>
                  <a:lnTo>
                    <a:pt x="0" y="1267"/>
                  </a:lnTo>
                  <a:lnTo>
                    <a:pt x="423" y="1407"/>
                  </a:lnTo>
                  <a:lnTo>
                    <a:pt x="802" y="10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4408488" y="5137150"/>
              <a:ext cx="1628775" cy="2166938"/>
            </a:xfrm>
            <a:custGeom>
              <a:avLst/>
              <a:gdLst>
                <a:gd name="T0" fmla="*/ 728 w 1026"/>
                <a:gd name="T1" fmla="*/ 0 h 1365"/>
                <a:gd name="T2" fmla="*/ 0 w 1026"/>
                <a:gd name="T3" fmla="*/ 1140 h 1365"/>
                <a:gd name="T4" fmla="*/ 383 w 1026"/>
                <a:gd name="T5" fmla="*/ 1365 h 1365"/>
                <a:gd name="T6" fmla="*/ 1026 w 1026"/>
                <a:gd name="T7" fmla="*/ 174 h 1365"/>
                <a:gd name="T8" fmla="*/ 728 w 1026"/>
                <a:gd name="T9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1365">
                  <a:moveTo>
                    <a:pt x="728" y="0"/>
                  </a:moveTo>
                  <a:lnTo>
                    <a:pt x="0" y="1140"/>
                  </a:lnTo>
                  <a:lnTo>
                    <a:pt x="383" y="1365"/>
                  </a:lnTo>
                  <a:lnTo>
                    <a:pt x="1026" y="17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3252788" y="4468813"/>
              <a:ext cx="1909763" cy="2006600"/>
            </a:xfrm>
            <a:custGeom>
              <a:avLst/>
              <a:gdLst>
                <a:gd name="T0" fmla="*/ 949 w 1203"/>
                <a:gd name="T1" fmla="*/ 0 h 1264"/>
                <a:gd name="T2" fmla="*/ 0 w 1203"/>
                <a:gd name="T3" fmla="*/ 964 h 1264"/>
                <a:gd name="T4" fmla="*/ 327 w 1203"/>
                <a:gd name="T5" fmla="*/ 1264 h 1264"/>
                <a:gd name="T6" fmla="*/ 1203 w 1203"/>
                <a:gd name="T7" fmla="*/ 234 h 1264"/>
                <a:gd name="T8" fmla="*/ 949 w 1203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3" h="1264">
                  <a:moveTo>
                    <a:pt x="949" y="0"/>
                  </a:moveTo>
                  <a:lnTo>
                    <a:pt x="0" y="964"/>
                  </a:lnTo>
                  <a:lnTo>
                    <a:pt x="327" y="1264"/>
                  </a:lnTo>
                  <a:lnTo>
                    <a:pt x="1203" y="234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2317750" y="3648075"/>
              <a:ext cx="2109788" cy="1758950"/>
            </a:xfrm>
            <a:custGeom>
              <a:avLst/>
              <a:gdLst>
                <a:gd name="T0" fmla="*/ 1129 w 1329"/>
                <a:gd name="T1" fmla="*/ 0 h 1108"/>
                <a:gd name="T2" fmla="*/ 0 w 1329"/>
                <a:gd name="T3" fmla="*/ 747 h 1108"/>
                <a:gd name="T4" fmla="*/ 259 w 1329"/>
                <a:gd name="T5" fmla="*/ 1108 h 1108"/>
                <a:gd name="T6" fmla="*/ 1329 w 1329"/>
                <a:gd name="T7" fmla="*/ 282 h 1108"/>
                <a:gd name="T8" fmla="*/ 1129 w 1329"/>
                <a:gd name="T9" fmla="*/ 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108">
                  <a:moveTo>
                    <a:pt x="1129" y="0"/>
                  </a:moveTo>
                  <a:lnTo>
                    <a:pt x="0" y="747"/>
                  </a:lnTo>
                  <a:lnTo>
                    <a:pt x="259" y="1108"/>
                  </a:lnTo>
                  <a:lnTo>
                    <a:pt x="1329" y="282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1646238" y="2711450"/>
              <a:ext cx="2217738" cy="1431925"/>
            </a:xfrm>
            <a:custGeom>
              <a:avLst/>
              <a:gdLst>
                <a:gd name="T0" fmla="*/ 1259 w 1397"/>
                <a:gd name="T1" fmla="*/ 0 h 902"/>
                <a:gd name="T2" fmla="*/ 0 w 1397"/>
                <a:gd name="T3" fmla="*/ 495 h 902"/>
                <a:gd name="T4" fmla="*/ 177 w 1397"/>
                <a:gd name="T5" fmla="*/ 902 h 902"/>
                <a:gd name="T6" fmla="*/ 1397 w 1397"/>
                <a:gd name="T7" fmla="*/ 317 h 902"/>
                <a:gd name="T8" fmla="*/ 1259 w 1397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902">
                  <a:moveTo>
                    <a:pt x="1259" y="0"/>
                  </a:moveTo>
                  <a:lnTo>
                    <a:pt x="0" y="495"/>
                  </a:lnTo>
                  <a:lnTo>
                    <a:pt x="177" y="902"/>
                  </a:lnTo>
                  <a:lnTo>
                    <a:pt x="1397" y="317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268413" y="1697038"/>
              <a:ext cx="2227263" cy="1046163"/>
            </a:xfrm>
            <a:custGeom>
              <a:avLst/>
              <a:gdLst>
                <a:gd name="T0" fmla="*/ 1333 w 1403"/>
                <a:gd name="T1" fmla="*/ 0 h 659"/>
                <a:gd name="T2" fmla="*/ 0 w 1403"/>
                <a:gd name="T3" fmla="*/ 224 h 659"/>
                <a:gd name="T4" fmla="*/ 88 w 1403"/>
                <a:gd name="T5" fmla="*/ 659 h 659"/>
                <a:gd name="T6" fmla="*/ 1403 w 1403"/>
                <a:gd name="T7" fmla="*/ 339 h 659"/>
                <a:gd name="T8" fmla="*/ 1333 w 1403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3" h="659">
                  <a:moveTo>
                    <a:pt x="1333" y="0"/>
                  </a:moveTo>
                  <a:lnTo>
                    <a:pt x="0" y="224"/>
                  </a:lnTo>
                  <a:lnTo>
                    <a:pt x="88" y="659"/>
                  </a:lnTo>
                  <a:lnTo>
                    <a:pt x="1403" y="33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193800" y="557213"/>
              <a:ext cx="2149475" cy="706438"/>
            </a:xfrm>
            <a:custGeom>
              <a:avLst/>
              <a:gdLst>
                <a:gd name="T0" fmla="*/ 1354 w 1354"/>
                <a:gd name="T1" fmla="*/ 59 h 445"/>
                <a:gd name="T2" fmla="*/ 4 w 1354"/>
                <a:gd name="T3" fmla="*/ 0 h 445"/>
                <a:gd name="T4" fmla="*/ 0 w 1354"/>
                <a:gd name="T5" fmla="*/ 445 h 445"/>
                <a:gd name="T6" fmla="*/ 1352 w 1354"/>
                <a:gd name="T7" fmla="*/ 405 h 445"/>
                <a:gd name="T8" fmla="*/ 1354 w 1354"/>
                <a:gd name="T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445">
                  <a:moveTo>
                    <a:pt x="1354" y="59"/>
                  </a:moveTo>
                  <a:lnTo>
                    <a:pt x="4" y="0"/>
                  </a:lnTo>
                  <a:lnTo>
                    <a:pt x="0" y="445"/>
                  </a:lnTo>
                  <a:lnTo>
                    <a:pt x="1352" y="405"/>
                  </a:lnTo>
                  <a:lnTo>
                    <a:pt x="1354" y="59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12336463" y="5213350"/>
              <a:ext cx="2389188" cy="2452688"/>
            </a:xfrm>
            <a:custGeom>
              <a:avLst/>
              <a:gdLst>
                <a:gd name="T0" fmla="*/ 0 w 1505"/>
                <a:gd name="T1" fmla="*/ 294 h 1545"/>
                <a:gd name="T2" fmla="*/ 1106 w 1505"/>
                <a:gd name="T3" fmla="*/ 1545 h 1545"/>
                <a:gd name="T4" fmla="*/ 1505 w 1505"/>
                <a:gd name="T5" fmla="*/ 1168 h 1545"/>
                <a:gd name="T6" fmla="*/ 310 w 1505"/>
                <a:gd name="T7" fmla="*/ 0 h 1545"/>
                <a:gd name="T8" fmla="*/ 0 w 1505"/>
                <a:gd name="T9" fmla="*/ 294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5" h="1545">
                  <a:moveTo>
                    <a:pt x="0" y="294"/>
                  </a:moveTo>
                  <a:lnTo>
                    <a:pt x="1106" y="1545"/>
                  </a:lnTo>
                  <a:lnTo>
                    <a:pt x="1505" y="1168"/>
                  </a:lnTo>
                  <a:lnTo>
                    <a:pt x="310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11272838" y="6056313"/>
              <a:ext cx="2043113" cy="2662238"/>
            </a:xfrm>
            <a:custGeom>
              <a:avLst/>
              <a:gdLst>
                <a:gd name="T0" fmla="*/ 0 w 1287"/>
                <a:gd name="T1" fmla="*/ 222 h 1677"/>
                <a:gd name="T2" fmla="*/ 820 w 1287"/>
                <a:gd name="T3" fmla="*/ 1677 h 1677"/>
                <a:gd name="T4" fmla="*/ 1287 w 1287"/>
                <a:gd name="T5" fmla="*/ 1389 h 1677"/>
                <a:gd name="T6" fmla="*/ 361 w 1287"/>
                <a:gd name="T7" fmla="*/ 0 h 1677"/>
                <a:gd name="T8" fmla="*/ 0 w 1287"/>
                <a:gd name="T9" fmla="*/ 222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7" h="1677">
                  <a:moveTo>
                    <a:pt x="0" y="222"/>
                  </a:moveTo>
                  <a:lnTo>
                    <a:pt x="820" y="1677"/>
                  </a:lnTo>
                  <a:lnTo>
                    <a:pt x="1287" y="1389"/>
                  </a:lnTo>
                  <a:lnTo>
                    <a:pt x="361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0079038" y="6673850"/>
              <a:ext cx="1611313" cy="2754313"/>
            </a:xfrm>
            <a:custGeom>
              <a:avLst/>
              <a:gdLst>
                <a:gd name="T0" fmla="*/ 0 w 1015"/>
                <a:gd name="T1" fmla="*/ 142 h 1735"/>
                <a:gd name="T2" fmla="*/ 499 w 1015"/>
                <a:gd name="T3" fmla="*/ 1735 h 1735"/>
                <a:gd name="T4" fmla="*/ 1015 w 1015"/>
                <a:gd name="T5" fmla="*/ 1551 h 1735"/>
                <a:gd name="T6" fmla="*/ 401 w 1015"/>
                <a:gd name="T7" fmla="*/ 0 h 1735"/>
                <a:gd name="T8" fmla="*/ 0 w 1015"/>
                <a:gd name="T9" fmla="*/ 142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735">
                  <a:moveTo>
                    <a:pt x="0" y="142"/>
                  </a:moveTo>
                  <a:lnTo>
                    <a:pt x="499" y="1735"/>
                  </a:lnTo>
                  <a:lnTo>
                    <a:pt x="1015" y="1551"/>
                  </a:lnTo>
                  <a:lnTo>
                    <a:pt x="401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8805863" y="7042150"/>
              <a:ext cx="1114425" cy="2727325"/>
            </a:xfrm>
            <a:custGeom>
              <a:avLst/>
              <a:gdLst>
                <a:gd name="T0" fmla="*/ 0 w 702"/>
                <a:gd name="T1" fmla="*/ 56 h 1718"/>
                <a:gd name="T2" fmla="*/ 159 w 702"/>
                <a:gd name="T3" fmla="*/ 1718 h 1718"/>
                <a:gd name="T4" fmla="*/ 702 w 702"/>
                <a:gd name="T5" fmla="*/ 1646 h 1718"/>
                <a:gd name="T6" fmla="*/ 423 w 702"/>
                <a:gd name="T7" fmla="*/ 0 h 1718"/>
                <a:gd name="T8" fmla="*/ 0 w 702"/>
                <a:gd name="T9" fmla="*/ 56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718">
                  <a:moveTo>
                    <a:pt x="0" y="56"/>
                  </a:moveTo>
                  <a:lnTo>
                    <a:pt x="159" y="1718"/>
                  </a:lnTo>
                  <a:lnTo>
                    <a:pt x="702" y="1646"/>
                  </a:lnTo>
                  <a:lnTo>
                    <a:pt x="423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7212013" y="7096125"/>
              <a:ext cx="974725" cy="2698750"/>
            </a:xfrm>
            <a:custGeom>
              <a:avLst/>
              <a:gdLst>
                <a:gd name="T0" fmla="*/ 191 w 614"/>
                <a:gd name="T1" fmla="*/ 0 h 1700"/>
                <a:gd name="T2" fmla="*/ 0 w 614"/>
                <a:gd name="T3" fmla="*/ 1658 h 1700"/>
                <a:gd name="T4" fmla="*/ 547 w 614"/>
                <a:gd name="T5" fmla="*/ 1700 h 1700"/>
                <a:gd name="T6" fmla="*/ 614 w 614"/>
                <a:gd name="T7" fmla="*/ 32 h 1700"/>
                <a:gd name="T8" fmla="*/ 191 w 614"/>
                <a:gd name="T9" fmla="*/ 0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1700">
                  <a:moveTo>
                    <a:pt x="191" y="0"/>
                  </a:moveTo>
                  <a:lnTo>
                    <a:pt x="0" y="1658"/>
                  </a:lnTo>
                  <a:lnTo>
                    <a:pt x="547" y="1700"/>
                  </a:lnTo>
                  <a:lnTo>
                    <a:pt x="614" y="3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414963" y="6788150"/>
              <a:ext cx="1492250" cy="2759075"/>
            </a:xfrm>
            <a:custGeom>
              <a:avLst/>
              <a:gdLst>
                <a:gd name="T0" fmla="*/ 533 w 940"/>
                <a:gd name="T1" fmla="*/ 0 h 1738"/>
                <a:gd name="T2" fmla="*/ 0 w 940"/>
                <a:gd name="T3" fmla="*/ 1585 h 1738"/>
                <a:gd name="T4" fmla="*/ 527 w 940"/>
                <a:gd name="T5" fmla="*/ 1738 h 1738"/>
                <a:gd name="T6" fmla="*/ 940 w 940"/>
                <a:gd name="T7" fmla="*/ 122 h 1738"/>
                <a:gd name="T8" fmla="*/ 533 w 940"/>
                <a:gd name="T9" fmla="*/ 0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738">
                  <a:moveTo>
                    <a:pt x="533" y="0"/>
                  </a:moveTo>
                  <a:lnTo>
                    <a:pt x="0" y="1585"/>
                  </a:lnTo>
                  <a:lnTo>
                    <a:pt x="527" y="1738"/>
                  </a:lnTo>
                  <a:lnTo>
                    <a:pt x="940" y="12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746500" y="6230938"/>
              <a:ext cx="1941513" cy="2695575"/>
            </a:xfrm>
            <a:custGeom>
              <a:avLst/>
              <a:gdLst>
                <a:gd name="T0" fmla="*/ 850 w 1223"/>
                <a:gd name="T1" fmla="*/ 0 h 1698"/>
                <a:gd name="T2" fmla="*/ 0 w 1223"/>
                <a:gd name="T3" fmla="*/ 1437 h 1698"/>
                <a:gd name="T4" fmla="*/ 483 w 1223"/>
                <a:gd name="T5" fmla="*/ 1698 h 1698"/>
                <a:gd name="T6" fmla="*/ 1223 w 1223"/>
                <a:gd name="T7" fmla="*/ 203 h 1698"/>
                <a:gd name="T8" fmla="*/ 850 w 1223"/>
                <a:gd name="T9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3" h="1698">
                  <a:moveTo>
                    <a:pt x="850" y="0"/>
                  </a:moveTo>
                  <a:lnTo>
                    <a:pt x="0" y="1437"/>
                  </a:lnTo>
                  <a:lnTo>
                    <a:pt x="483" y="1698"/>
                  </a:lnTo>
                  <a:lnTo>
                    <a:pt x="1223" y="20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2279650" y="5441950"/>
              <a:ext cx="2306638" cy="2516188"/>
            </a:xfrm>
            <a:custGeom>
              <a:avLst/>
              <a:gdLst>
                <a:gd name="T0" fmla="*/ 1129 w 1453"/>
                <a:gd name="T1" fmla="*/ 0 h 1585"/>
                <a:gd name="T2" fmla="*/ 0 w 1453"/>
                <a:gd name="T3" fmla="*/ 1229 h 1585"/>
                <a:gd name="T4" fmla="*/ 417 w 1453"/>
                <a:gd name="T5" fmla="*/ 1585 h 1585"/>
                <a:gd name="T6" fmla="*/ 1453 w 1453"/>
                <a:gd name="T7" fmla="*/ 275 h 1585"/>
                <a:gd name="T8" fmla="*/ 1129 w 1453"/>
                <a:gd name="T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1585">
                  <a:moveTo>
                    <a:pt x="1129" y="0"/>
                  </a:moveTo>
                  <a:lnTo>
                    <a:pt x="0" y="1229"/>
                  </a:lnTo>
                  <a:lnTo>
                    <a:pt x="417" y="1585"/>
                  </a:lnTo>
                  <a:lnTo>
                    <a:pt x="1453" y="27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1076325" y="4456113"/>
              <a:ext cx="2571750" cy="2227263"/>
            </a:xfrm>
            <a:custGeom>
              <a:avLst/>
              <a:gdLst>
                <a:gd name="T0" fmla="*/ 1361 w 1620"/>
                <a:gd name="T1" fmla="*/ 0 h 1403"/>
                <a:gd name="T2" fmla="*/ 0 w 1620"/>
                <a:gd name="T3" fmla="*/ 968 h 1403"/>
                <a:gd name="T4" fmla="*/ 335 w 1620"/>
                <a:gd name="T5" fmla="*/ 1403 h 1403"/>
                <a:gd name="T6" fmla="*/ 1620 w 1620"/>
                <a:gd name="T7" fmla="*/ 338 h 1403"/>
                <a:gd name="T8" fmla="*/ 1361 w 1620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403">
                  <a:moveTo>
                    <a:pt x="1361" y="0"/>
                  </a:moveTo>
                  <a:lnTo>
                    <a:pt x="0" y="968"/>
                  </a:lnTo>
                  <a:lnTo>
                    <a:pt x="335" y="1403"/>
                  </a:lnTo>
                  <a:lnTo>
                    <a:pt x="1620" y="338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192088" y="3319463"/>
              <a:ext cx="2720975" cy="1839913"/>
            </a:xfrm>
            <a:custGeom>
              <a:avLst/>
              <a:gdLst>
                <a:gd name="T0" fmla="*/ 1530 w 1714"/>
                <a:gd name="T1" fmla="*/ 0 h 1159"/>
                <a:gd name="T2" fmla="*/ 0 w 1714"/>
                <a:gd name="T3" fmla="*/ 664 h 1159"/>
                <a:gd name="T4" fmla="*/ 235 w 1714"/>
                <a:gd name="T5" fmla="*/ 1159 h 1159"/>
                <a:gd name="T6" fmla="*/ 1714 w 1714"/>
                <a:gd name="T7" fmla="*/ 385 h 1159"/>
                <a:gd name="T8" fmla="*/ 1530 w 1714"/>
                <a:gd name="T9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4" h="1159">
                  <a:moveTo>
                    <a:pt x="1530" y="0"/>
                  </a:moveTo>
                  <a:lnTo>
                    <a:pt x="0" y="664"/>
                  </a:lnTo>
                  <a:lnTo>
                    <a:pt x="235" y="1159"/>
                  </a:lnTo>
                  <a:lnTo>
                    <a:pt x="1714" y="38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-336550" y="2079625"/>
              <a:ext cx="2755900" cy="1373188"/>
            </a:xfrm>
            <a:custGeom>
              <a:avLst/>
              <a:gdLst>
                <a:gd name="T0" fmla="*/ 1636 w 1736"/>
                <a:gd name="T1" fmla="*/ 0 h 865"/>
                <a:gd name="T2" fmla="*/ 0 w 1736"/>
                <a:gd name="T3" fmla="*/ 332 h 865"/>
                <a:gd name="T4" fmla="*/ 128 w 1736"/>
                <a:gd name="T5" fmla="*/ 865 h 865"/>
                <a:gd name="T6" fmla="*/ 1736 w 1736"/>
                <a:gd name="T7" fmla="*/ 414 h 865"/>
                <a:gd name="T8" fmla="*/ 1636 w 173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6" h="865">
                  <a:moveTo>
                    <a:pt x="1636" y="0"/>
                  </a:moveTo>
                  <a:lnTo>
                    <a:pt x="0" y="332"/>
                  </a:lnTo>
                  <a:lnTo>
                    <a:pt x="128" y="865"/>
                  </a:lnTo>
                  <a:lnTo>
                    <a:pt x="1736" y="414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-488950" y="765175"/>
              <a:ext cx="2670175" cy="871538"/>
            </a:xfrm>
            <a:custGeom>
              <a:avLst/>
              <a:gdLst>
                <a:gd name="T0" fmla="*/ 1670 w 1682"/>
                <a:gd name="T1" fmla="*/ 18 h 549"/>
                <a:gd name="T2" fmla="*/ 0 w 1682"/>
                <a:gd name="T3" fmla="*/ 0 h 549"/>
                <a:gd name="T4" fmla="*/ 16 w 1682"/>
                <a:gd name="T5" fmla="*/ 549 h 549"/>
                <a:gd name="T6" fmla="*/ 1682 w 1682"/>
                <a:gd name="T7" fmla="*/ 443 h 549"/>
                <a:gd name="T8" fmla="*/ 1670 w 1682"/>
                <a:gd name="T9" fmla="*/ 1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549">
                  <a:moveTo>
                    <a:pt x="1670" y="18"/>
                  </a:moveTo>
                  <a:lnTo>
                    <a:pt x="0" y="0"/>
                  </a:lnTo>
                  <a:lnTo>
                    <a:pt x="16" y="549"/>
                  </a:lnTo>
                  <a:lnTo>
                    <a:pt x="1682" y="443"/>
                  </a:lnTo>
                  <a:lnTo>
                    <a:pt x="1670" y="18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12192000" cy="189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10/31/2019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(c) Gas Networks Ireland 2019 - AD Intro</a:t>
            </a:r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92" y="574335"/>
            <a:ext cx="2922416" cy="11304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" y="863211"/>
            <a:ext cx="1298451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357BC"/>
              </a:gs>
              <a:gs pos="100000">
                <a:schemeClr val="accent2"/>
              </a:gs>
              <a:gs pos="6000">
                <a:srgbClr val="042BA3"/>
              </a:gs>
              <a:gs pos="0">
                <a:schemeClr val="tx2"/>
              </a:gs>
              <a:gs pos="0">
                <a:schemeClr val="tx2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8" y="6014314"/>
            <a:ext cx="1396057" cy="508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 marL="1616075" indent="-276225">
              <a:buFont typeface="Courier New" panose="02070309020205020404" pitchFamily="49" charset="0"/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(c) Gas Networks Ireland 2019 - AD Intro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9C4D5-18C8-4FD5-8DD3-707473F66EE9}" type="slidenum">
              <a:rPr lang="en-IE" smtClean="0">
                <a:solidFill>
                  <a:srgbClr val="FFFFFF"/>
                </a:solidFill>
              </a:rPr>
              <a:pPr/>
              <a:t>‹#›</a:t>
            </a:fld>
            <a:endParaRPr lang="en-I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9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65113" indent="-265113">
              <a:defRPr/>
            </a:lvl2pPr>
            <a:lvl3pPr marL="719138" indent="-274638">
              <a:defRPr/>
            </a:lvl3pPr>
            <a:lvl4pPr marL="1252538" indent="-266700">
              <a:defRPr/>
            </a:lvl4pPr>
            <a:lvl5pPr marL="1704975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0800" y="1589127"/>
            <a:ext cx="10871200" cy="4122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68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12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32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04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31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68000" y="1589127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60000" y="3722741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68000" y="3722741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42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0000">
                <a:srgbClr val="0357BC"/>
              </a:gs>
              <a:gs pos="100000">
                <a:schemeClr val="accent2"/>
              </a:gs>
              <a:gs pos="60000">
                <a:srgbClr val="042BA3"/>
              </a:gs>
              <a:gs pos="25000">
                <a:schemeClr val="tx2"/>
              </a:gs>
              <a:gs pos="0">
                <a:schemeClr val="tx2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8" y="6014314"/>
            <a:ext cx="1396057" cy="508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616075" indent="-276225">
              <a:buFont typeface="Courier New" panose="02070309020205020404" pitchFamily="49" charset="0"/>
              <a:buChar char="–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(c) Gas Networks Ireland 2019 - AD Intro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9C4D5-18C8-4FD5-8DD3-707473F66EE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72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414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68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922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7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32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04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60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332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8004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6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414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68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922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60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3414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168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8922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8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00" y="1589127"/>
            <a:ext cx="5364000" cy="72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89127"/>
            <a:ext cx="5364000" cy="72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60000" y="2451941"/>
            <a:ext cx="5364000" cy="32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172200" y="2451941"/>
            <a:ext cx="5364000" cy="32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60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no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7" y="5998436"/>
            <a:ext cx="139606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65113" indent="-265113">
              <a:defRPr/>
            </a:lvl2pPr>
            <a:lvl3pPr marL="719138" indent="-274638">
              <a:defRPr/>
            </a:lvl3pPr>
            <a:lvl4pPr marL="1252538" indent="-266700">
              <a:defRPr/>
            </a:lvl4pPr>
            <a:lvl5pPr marL="1704975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0800" y="1589127"/>
            <a:ext cx="10871200" cy="4122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330600" y="322200"/>
            <a:ext cx="11530800" cy="6213600"/>
          </a:xfrm>
          <a:prstGeom prst="rect">
            <a:avLst/>
          </a:prstGeom>
          <a:gradFill>
            <a:gsLst>
              <a:gs pos="80000">
                <a:srgbClr val="0357BC"/>
              </a:gs>
              <a:gs pos="100000">
                <a:schemeClr val="accent2"/>
              </a:gs>
              <a:gs pos="60000">
                <a:srgbClr val="042BA3"/>
              </a:gs>
              <a:gs pos="25000">
                <a:schemeClr val="tx2"/>
              </a:gs>
              <a:gs pos="0">
                <a:schemeClr val="tx2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492125" y="-590550"/>
            <a:ext cx="15217776" cy="10388600"/>
            <a:chOff x="-492125" y="-590550"/>
            <a:chExt cx="15217776" cy="10388600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92125" y="-590550"/>
              <a:ext cx="15214600" cy="1038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2084050" y="4646613"/>
              <a:ext cx="2189163" cy="2166938"/>
            </a:xfrm>
            <a:custGeom>
              <a:avLst/>
              <a:gdLst>
                <a:gd name="T0" fmla="*/ 0 w 1379"/>
                <a:gd name="T1" fmla="*/ 273 h 1365"/>
                <a:gd name="T2" fmla="*/ 1033 w 1379"/>
                <a:gd name="T3" fmla="*/ 1365 h 1365"/>
                <a:gd name="T4" fmla="*/ 1379 w 1379"/>
                <a:gd name="T5" fmla="*/ 1012 h 1365"/>
                <a:gd name="T6" fmla="*/ 267 w 1379"/>
                <a:gd name="T7" fmla="*/ 0 h 1365"/>
                <a:gd name="T8" fmla="*/ 0 w 1379"/>
                <a:gd name="T9" fmla="*/ 273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1365">
                  <a:moveTo>
                    <a:pt x="0" y="273"/>
                  </a:moveTo>
                  <a:lnTo>
                    <a:pt x="1033" y="1365"/>
                  </a:lnTo>
                  <a:lnTo>
                    <a:pt x="1379" y="1012"/>
                  </a:lnTo>
                  <a:lnTo>
                    <a:pt x="267" y="0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1145838" y="5432425"/>
              <a:ext cx="1897063" cy="2373313"/>
            </a:xfrm>
            <a:custGeom>
              <a:avLst/>
              <a:gdLst>
                <a:gd name="T0" fmla="*/ 0 w 1195"/>
                <a:gd name="T1" fmla="*/ 214 h 1495"/>
                <a:gd name="T2" fmla="*/ 784 w 1195"/>
                <a:gd name="T3" fmla="*/ 1495 h 1495"/>
                <a:gd name="T4" fmla="*/ 1195 w 1195"/>
                <a:gd name="T5" fmla="*/ 1221 h 1495"/>
                <a:gd name="T6" fmla="*/ 319 w 1195"/>
                <a:gd name="T7" fmla="*/ 0 h 1495"/>
                <a:gd name="T8" fmla="*/ 0 w 1195"/>
                <a:gd name="T9" fmla="*/ 21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5" h="1495">
                  <a:moveTo>
                    <a:pt x="0" y="214"/>
                  </a:moveTo>
                  <a:lnTo>
                    <a:pt x="784" y="1495"/>
                  </a:lnTo>
                  <a:lnTo>
                    <a:pt x="1195" y="1221"/>
                  </a:lnTo>
                  <a:lnTo>
                    <a:pt x="319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088563" y="6024563"/>
              <a:ext cx="1524000" cy="2474913"/>
            </a:xfrm>
            <a:custGeom>
              <a:avLst/>
              <a:gdLst>
                <a:gd name="T0" fmla="*/ 0 w 960"/>
                <a:gd name="T1" fmla="*/ 142 h 1559"/>
                <a:gd name="T2" fmla="*/ 501 w 960"/>
                <a:gd name="T3" fmla="*/ 1559 h 1559"/>
                <a:gd name="T4" fmla="*/ 960 w 960"/>
                <a:gd name="T5" fmla="*/ 1377 h 1559"/>
                <a:gd name="T6" fmla="*/ 357 w 960"/>
                <a:gd name="T7" fmla="*/ 0 h 1559"/>
                <a:gd name="T8" fmla="*/ 0 w 960"/>
                <a:gd name="T9" fmla="*/ 14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1559">
                  <a:moveTo>
                    <a:pt x="0" y="142"/>
                  </a:moveTo>
                  <a:lnTo>
                    <a:pt x="501" y="1559"/>
                  </a:lnTo>
                  <a:lnTo>
                    <a:pt x="960" y="1377"/>
                  </a:lnTo>
                  <a:lnTo>
                    <a:pt x="357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8953500" y="6399213"/>
              <a:ext cx="1081088" cy="2463800"/>
            </a:xfrm>
            <a:custGeom>
              <a:avLst/>
              <a:gdLst>
                <a:gd name="T0" fmla="*/ 0 w 681"/>
                <a:gd name="T1" fmla="*/ 62 h 1552"/>
                <a:gd name="T2" fmla="*/ 194 w 681"/>
                <a:gd name="T3" fmla="*/ 1552 h 1552"/>
                <a:gd name="T4" fmla="*/ 681 w 681"/>
                <a:gd name="T5" fmla="*/ 1470 h 1552"/>
                <a:gd name="T6" fmla="*/ 377 w 681"/>
                <a:gd name="T7" fmla="*/ 0 h 1552"/>
                <a:gd name="T8" fmla="*/ 0 w 681"/>
                <a:gd name="T9" fmla="*/ 62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" h="1552">
                  <a:moveTo>
                    <a:pt x="0" y="62"/>
                  </a:moveTo>
                  <a:lnTo>
                    <a:pt x="194" y="1552"/>
                  </a:lnTo>
                  <a:lnTo>
                    <a:pt x="681" y="1470"/>
                  </a:lnTo>
                  <a:lnTo>
                    <a:pt x="37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7600950" y="6507163"/>
              <a:ext cx="795338" cy="2409825"/>
            </a:xfrm>
            <a:custGeom>
              <a:avLst/>
              <a:gdLst>
                <a:gd name="T0" fmla="*/ 120 w 501"/>
                <a:gd name="T1" fmla="*/ 0 h 1518"/>
                <a:gd name="T2" fmla="*/ 0 w 501"/>
                <a:gd name="T3" fmla="*/ 1496 h 1518"/>
                <a:gd name="T4" fmla="*/ 493 w 501"/>
                <a:gd name="T5" fmla="*/ 1518 h 1518"/>
                <a:gd name="T6" fmla="*/ 501 w 501"/>
                <a:gd name="T7" fmla="*/ 16 h 1518"/>
                <a:gd name="T8" fmla="*/ 120 w 501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518">
                  <a:moveTo>
                    <a:pt x="120" y="0"/>
                  </a:moveTo>
                  <a:lnTo>
                    <a:pt x="0" y="1496"/>
                  </a:lnTo>
                  <a:lnTo>
                    <a:pt x="493" y="1518"/>
                  </a:lnTo>
                  <a:lnTo>
                    <a:pt x="501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5970588" y="6272213"/>
              <a:ext cx="1270000" cy="2479675"/>
            </a:xfrm>
            <a:custGeom>
              <a:avLst/>
              <a:gdLst>
                <a:gd name="T0" fmla="*/ 429 w 800"/>
                <a:gd name="T1" fmla="*/ 0 h 1562"/>
                <a:gd name="T2" fmla="*/ 0 w 800"/>
                <a:gd name="T3" fmla="*/ 1439 h 1562"/>
                <a:gd name="T4" fmla="*/ 479 w 800"/>
                <a:gd name="T5" fmla="*/ 1562 h 1562"/>
                <a:gd name="T6" fmla="*/ 800 w 800"/>
                <a:gd name="T7" fmla="*/ 94 h 1562"/>
                <a:gd name="T8" fmla="*/ 429 w 800"/>
                <a:gd name="T9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562">
                  <a:moveTo>
                    <a:pt x="429" y="0"/>
                  </a:moveTo>
                  <a:lnTo>
                    <a:pt x="0" y="1439"/>
                  </a:lnTo>
                  <a:lnTo>
                    <a:pt x="479" y="1562"/>
                  </a:lnTo>
                  <a:lnTo>
                    <a:pt x="800" y="9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4446588" y="5802313"/>
              <a:ext cx="1684338" cy="2446338"/>
            </a:xfrm>
            <a:custGeom>
              <a:avLst/>
              <a:gdLst>
                <a:gd name="T0" fmla="*/ 718 w 1061"/>
                <a:gd name="T1" fmla="*/ 0 h 1541"/>
                <a:gd name="T2" fmla="*/ 0 w 1061"/>
                <a:gd name="T3" fmla="*/ 1322 h 1541"/>
                <a:gd name="T4" fmla="*/ 441 w 1061"/>
                <a:gd name="T5" fmla="*/ 1541 h 1541"/>
                <a:gd name="T6" fmla="*/ 1061 w 1061"/>
                <a:gd name="T7" fmla="*/ 172 h 1541"/>
                <a:gd name="T8" fmla="*/ 718 w 1061"/>
                <a:gd name="T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1541">
                  <a:moveTo>
                    <a:pt x="718" y="0"/>
                  </a:moveTo>
                  <a:lnTo>
                    <a:pt x="0" y="1322"/>
                  </a:lnTo>
                  <a:lnTo>
                    <a:pt x="441" y="1541"/>
                  </a:lnTo>
                  <a:lnTo>
                    <a:pt x="1061" y="17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3090863" y="5124450"/>
              <a:ext cx="2027238" cy="2300288"/>
            </a:xfrm>
            <a:custGeom>
              <a:avLst/>
              <a:gdLst>
                <a:gd name="T0" fmla="*/ 978 w 1277"/>
                <a:gd name="T1" fmla="*/ 0 h 1449"/>
                <a:gd name="T2" fmla="*/ 0 w 1277"/>
                <a:gd name="T3" fmla="*/ 1144 h 1449"/>
                <a:gd name="T4" fmla="*/ 387 w 1277"/>
                <a:gd name="T5" fmla="*/ 1449 h 1449"/>
                <a:gd name="T6" fmla="*/ 1277 w 1277"/>
                <a:gd name="T7" fmla="*/ 240 h 1449"/>
                <a:gd name="T8" fmla="*/ 978 w 1277"/>
                <a:gd name="T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49">
                  <a:moveTo>
                    <a:pt x="978" y="0"/>
                  </a:moveTo>
                  <a:lnTo>
                    <a:pt x="0" y="1144"/>
                  </a:lnTo>
                  <a:lnTo>
                    <a:pt x="387" y="1449"/>
                  </a:lnTo>
                  <a:lnTo>
                    <a:pt x="1277" y="240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1965325" y="4267200"/>
              <a:ext cx="2281238" cy="2055813"/>
            </a:xfrm>
            <a:custGeom>
              <a:avLst/>
              <a:gdLst>
                <a:gd name="T0" fmla="*/ 1194 w 1437"/>
                <a:gd name="T1" fmla="*/ 0 h 1295"/>
                <a:gd name="T2" fmla="*/ 0 w 1437"/>
                <a:gd name="T3" fmla="*/ 914 h 1295"/>
                <a:gd name="T4" fmla="*/ 314 w 1437"/>
                <a:gd name="T5" fmla="*/ 1295 h 1295"/>
                <a:gd name="T6" fmla="*/ 1437 w 1437"/>
                <a:gd name="T7" fmla="*/ 295 h 1295"/>
                <a:gd name="T8" fmla="*/ 1194 w 1437"/>
                <a:gd name="T9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1295">
                  <a:moveTo>
                    <a:pt x="1194" y="0"/>
                  </a:moveTo>
                  <a:lnTo>
                    <a:pt x="0" y="914"/>
                  </a:lnTo>
                  <a:lnTo>
                    <a:pt x="314" y="1295"/>
                  </a:lnTo>
                  <a:lnTo>
                    <a:pt x="1437" y="295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1117600" y="3265488"/>
              <a:ext cx="2435225" cy="1717675"/>
            </a:xfrm>
            <a:custGeom>
              <a:avLst/>
              <a:gdLst>
                <a:gd name="T0" fmla="*/ 1357 w 1534"/>
                <a:gd name="T1" fmla="*/ 0 h 1082"/>
                <a:gd name="T2" fmla="*/ 0 w 1534"/>
                <a:gd name="T3" fmla="*/ 645 h 1082"/>
                <a:gd name="T4" fmla="*/ 229 w 1534"/>
                <a:gd name="T5" fmla="*/ 1082 h 1082"/>
                <a:gd name="T6" fmla="*/ 1534 w 1534"/>
                <a:gd name="T7" fmla="*/ 339 h 1082"/>
                <a:gd name="T8" fmla="*/ 1357 w 1534"/>
                <a:gd name="T9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082">
                  <a:moveTo>
                    <a:pt x="1357" y="0"/>
                  </a:moveTo>
                  <a:lnTo>
                    <a:pt x="0" y="645"/>
                  </a:lnTo>
                  <a:lnTo>
                    <a:pt x="229" y="1082"/>
                  </a:lnTo>
                  <a:lnTo>
                    <a:pt x="1534" y="339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584200" y="2159000"/>
              <a:ext cx="2484438" cy="1312863"/>
            </a:xfrm>
            <a:custGeom>
              <a:avLst/>
              <a:gdLst>
                <a:gd name="T0" fmla="*/ 1463 w 1565"/>
                <a:gd name="T1" fmla="*/ 0 h 827"/>
                <a:gd name="T2" fmla="*/ 0 w 1565"/>
                <a:gd name="T3" fmla="*/ 350 h 827"/>
                <a:gd name="T4" fmla="*/ 134 w 1565"/>
                <a:gd name="T5" fmla="*/ 827 h 827"/>
                <a:gd name="T6" fmla="*/ 1565 w 1565"/>
                <a:gd name="T7" fmla="*/ 370 h 827"/>
                <a:gd name="T8" fmla="*/ 1463 w 1565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827">
                  <a:moveTo>
                    <a:pt x="1463" y="0"/>
                  </a:moveTo>
                  <a:lnTo>
                    <a:pt x="0" y="350"/>
                  </a:lnTo>
                  <a:lnTo>
                    <a:pt x="134" y="827"/>
                  </a:lnTo>
                  <a:lnTo>
                    <a:pt x="1565" y="37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92113" y="1006475"/>
              <a:ext cx="2422525" cy="842963"/>
            </a:xfrm>
            <a:custGeom>
              <a:avLst/>
              <a:gdLst>
                <a:gd name="T0" fmla="*/ 1502 w 1526"/>
                <a:gd name="T1" fmla="*/ 0 h 531"/>
                <a:gd name="T2" fmla="*/ 0 w 1526"/>
                <a:gd name="T3" fmla="*/ 38 h 531"/>
                <a:gd name="T4" fmla="*/ 32 w 1526"/>
                <a:gd name="T5" fmla="*/ 531 h 531"/>
                <a:gd name="T6" fmla="*/ 1526 w 1526"/>
                <a:gd name="T7" fmla="*/ 381 h 531"/>
                <a:gd name="T8" fmla="*/ 1502 w 1526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6" h="531">
                  <a:moveTo>
                    <a:pt x="1502" y="0"/>
                  </a:moveTo>
                  <a:lnTo>
                    <a:pt x="0" y="38"/>
                  </a:lnTo>
                  <a:lnTo>
                    <a:pt x="32" y="531"/>
                  </a:lnTo>
                  <a:lnTo>
                    <a:pt x="1526" y="381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433388" y="-587375"/>
              <a:ext cx="2457450" cy="1036638"/>
            </a:xfrm>
            <a:custGeom>
              <a:avLst/>
              <a:gdLst>
                <a:gd name="T0" fmla="*/ 1548 w 1548"/>
                <a:gd name="T1" fmla="*/ 273 h 653"/>
                <a:gd name="T2" fmla="*/ 71 w 1548"/>
                <a:gd name="T3" fmla="*/ 0 h 653"/>
                <a:gd name="T4" fmla="*/ 0 w 1548"/>
                <a:gd name="T5" fmla="*/ 487 h 653"/>
                <a:gd name="T6" fmla="*/ 1492 w 1548"/>
                <a:gd name="T7" fmla="*/ 653 h 653"/>
                <a:gd name="T8" fmla="*/ 1548 w 1548"/>
                <a:gd name="T9" fmla="*/ 27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653">
                  <a:moveTo>
                    <a:pt x="1548" y="273"/>
                  </a:moveTo>
                  <a:lnTo>
                    <a:pt x="71" y="0"/>
                  </a:lnTo>
                  <a:lnTo>
                    <a:pt x="0" y="487"/>
                  </a:lnTo>
                  <a:lnTo>
                    <a:pt x="1492" y="653"/>
                  </a:lnTo>
                  <a:lnTo>
                    <a:pt x="1548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1444288" y="4532313"/>
              <a:ext cx="1890713" cy="2020888"/>
            </a:xfrm>
            <a:custGeom>
              <a:avLst/>
              <a:gdLst>
                <a:gd name="T0" fmla="*/ 0 w 1191"/>
                <a:gd name="T1" fmla="*/ 230 h 1273"/>
                <a:gd name="T2" fmla="*/ 858 w 1191"/>
                <a:gd name="T3" fmla="*/ 1273 h 1273"/>
                <a:gd name="T4" fmla="*/ 1191 w 1191"/>
                <a:gd name="T5" fmla="*/ 978 h 1273"/>
                <a:gd name="T6" fmla="*/ 257 w 1191"/>
                <a:gd name="T7" fmla="*/ 0 h 1273"/>
                <a:gd name="T8" fmla="*/ 0 w 1191"/>
                <a:gd name="T9" fmla="*/ 23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1273">
                  <a:moveTo>
                    <a:pt x="0" y="230"/>
                  </a:moveTo>
                  <a:lnTo>
                    <a:pt x="858" y="1273"/>
                  </a:lnTo>
                  <a:lnTo>
                    <a:pt x="1191" y="978"/>
                  </a:lnTo>
                  <a:lnTo>
                    <a:pt x="257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560050" y="5184775"/>
              <a:ext cx="1603375" cy="2176463"/>
            </a:xfrm>
            <a:custGeom>
              <a:avLst/>
              <a:gdLst>
                <a:gd name="T0" fmla="*/ 0 w 1010"/>
                <a:gd name="T1" fmla="*/ 170 h 1371"/>
                <a:gd name="T2" fmla="*/ 623 w 1010"/>
                <a:gd name="T3" fmla="*/ 1371 h 1371"/>
                <a:gd name="T4" fmla="*/ 1010 w 1010"/>
                <a:gd name="T5" fmla="*/ 1152 h 1371"/>
                <a:gd name="T6" fmla="*/ 299 w 1010"/>
                <a:gd name="T7" fmla="*/ 0 h 1371"/>
                <a:gd name="T8" fmla="*/ 0 w 1010"/>
                <a:gd name="T9" fmla="*/ 17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371">
                  <a:moveTo>
                    <a:pt x="0" y="170"/>
                  </a:moveTo>
                  <a:lnTo>
                    <a:pt x="623" y="1371"/>
                  </a:lnTo>
                  <a:lnTo>
                    <a:pt x="1010" y="1152"/>
                  </a:lnTo>
                  <a:lnTo>
                    <a:pt x="299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9577388" y="5654675"/>
              <a:ext cx="1246188" cy="2236788"/>
            </a:xfrm>
            <a:custGeom>
              <a:avLst/>
              <a:gdLst>
                <a:gd name="T0" fmla="*/ 0 w 785"/>
                <a:gd name="T1" fmla="*/ 103 h 1409"/>
                <a:gd name="T2" fmla="*/ 360 w 785"/>
                <a:gd name="T3" fmla="*/ 1409 h 1409"/>
                <a:gd name="T4" fmla="*/ 785 w 785"/>
                <a:gd name="T5" fmla="*/ 1273 h 1409"/>
                <a:gd name="T6" fmla="*/ 330 w 785"/>
                <a:gd name="T7" fmla="*/ 0 h 1409"/>
                <a:gd name="T8" fmla="*/ 0 w 785"/>
                <a:gd name="T9" fmla="*/ 10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409">
                  <a:moveTo>
                    <a:pt x="0" y="103"/>
                  </a:moveTo>
                  <a:lnTo>
                    <a:pt x="360" y="1409"/>
                  </a:lnTo>
                  <a:lnTo>
                    <a:pt x="785" y="1273"/>
                  </a:lnTo>
                  <a:lnTo>
                    <a:pt x="33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8542338" y="5919788"/>
              <a:ext cx="830263" cy="2195513"/>
            </a:xfrm>
            <a:custGeom>
              <a:avLst/>
              <a:gdLst>
                <a:gd name="T0" fmla="*/ 0 w 523"/>
                <a:gd name="T1" fmla="*/ 32 h 1383"/>
                <a:gd name="T2" fmla="*/ 82 w 523"/>
                <a:gd name="T3" fmla="*/ 1383 h 1383"/>
                <a:gd name="T4" fmla="*/ 523 w 523"/>
                <a:gd name="T5" fmla="*/ 1339 h 1383"/>
                <a:gd name="T6" fmla="*/ 343 w 523"/>
                <a:gd name="T7" fmla="*/ 0 h 1383"/>
                <a:gd name="T8" fmla="*/ 0 w 523"/>
                <a:gd name="T9" fmla="*/ 32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383">
                  <a:moveTo>
                    <a:pt x="0" y="32"/>
                  </a:moveTo>
                  <a:lnTo>
                    <a:pt x="82" y="1383"/>
                  </a:lnTo>
                  <a:lnTo>
                    <a:pt x="523" y="1339"/>
                  </a:lnTo>
                  <a:lnTo>
                    <a:pt x="3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7180263" y="5903913"/>
              <a:ext cx="862013" cy="2201863"/>
            </a:xfrm>
            <a:custGeom>
              <a:avLst/>
              <a:gdLst>
                <a:gd name="T0" fmla="*/ 201 w 543"/>
                <a:gd name="T1" fmla="*/ 0 h 1387"/>
                <a:gd name="T2" fmla="*/ 0 w 543"/>
                <a:gd name="T3" fmla="*/ 1337 h 1387"/>
                <a:gd name="T4" fmla="*/ 441 w 543"/>
                <a:gd name="T5" fmla="*/ 1387 h 1387"/>
                <a:gd name="T6" fmla="*/ 543 w 543"/>
                <a:gd name="T7" fmla="*/ 40 h 1387"/>
                <a:gd name="T8" fmla="*/ 201 w 543"/>
                <a:gd name="T9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1387">
                  <a:moveTo>
                    <a:pt x="201" y="0"/>
                  </a:moveTo>
                  <a:lnTo>
                    <a:pt x="0" y="1337"/>
                  </a:lnTo>
                  <a:lnTo>
                    <a:pt x="441" y="1387"/>
                  </a:lnTo>
                  <a:lnTo>
                    <a:pt x="543" y="4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5735638" y="5622925"/>
              <a:ext cx="1273175" cy="2233613"/>
            </a:xfrm>
            <a:custGeom>
              <a:avLst/>
              <a:gdLst>
                <a:gd name="T0" fmla="*/ 477 w 802"/>
                <a:gd name="T1" fmla="*/ 0 h 1407"/>
                <a:gd name="T2" fmla="*/ 0 w 802"/>
                <a:gd name="T3" fmla="*/ 1267 h 1407"/>
                <a:gd name="T4" fmla="*/ 423 w 802"/>
                <a:gd name="T5" fmla="*/ 1407 h 1407"/>
                <a:gd name="T6" fmla="*/ 802 w 802"/>
                <a:gd name="T7" fmla="*/ 109 h 1407"/>
                <a:gd name="T8" fmla="*/ 477 w 802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1407">
                  <a:moveTo>
                    <a:pt x="477" y="0"/>
                  </a:moveTo>
                  <a:lnTo>
                    <a:pt x="0" y="1267"/>
                  </a:lnTo>
                  <a:lnTo>
                    <a:pt x="423" y="1407"/>
                  </a:lnTo>
                  <a:lnTo>
                    <a:pt x="802" y="10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4408488" y="5137150"/>
              <a:ext cx="1628775" cy="2166938"/>
            </a:xfrm>
            <a:custGeom>
              <a:avLst/>
              <a:gdLst>
                <a:gd name="T0" fmla="*/ 728 w 1026"/>
                <a:gd name="T1" fmla="*/ 0 h 1365"/>
                <a:gd name="T2" fmla="*/ 0 w 1026"/>
                <a:gd name="T3" fmla="*/ 1140 h 1365"/>
                <a:gd name="T4" fmla="*/ 383 w 1026"/>
                <a:gd name="T5" fmla="*/ 1365 h 1365"/>
                <a:gd name="T6" fmla="*/ 1026 w 1026"/>
                <a:gd name="T7" fmla="*/ 174 h 1365"/>
                <a:gd name="T8" fmla="*/ 728 w 1026"/>
                <a:gd name="T9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1365">
                  <a:moveTo>
                    <a:pt x="728" y="0"/>
                  </a:moveTo>
                  <a:lnTo>
                    <a:pt x="0" y="1140"/>
                  </a:lnTo>
                  <a:lnTo>
                    <a:pt x="383" y="1365"/>
                  </a:lnTo>
                  <a:lnTo>
                    <a:pt x="1026" y="17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3252788" y="4468813"/>
              <a:ext cx="1909763" cy="2006600"/>
            </a:xfrm>
            <a:custGeom>
              <a:avLst/>
              <a:gdLst>
                <a:gd name="T0" fmla="*/ 949 w 1203"/>
                <a:gd name="T1" fmla="*/ 0 h 1264"/>
                <a:gd name="T2" fmla="*/ 0 w 1203"/>
                <a:gd name="T3" fmla="*/ 964 h 1264"/>
                <a:gd name="T4" fmla="*/ 327 w 1203"/>
                <a:gd name="T5" fmla="*/ 1264 h 1264"/>
                <a:gd name="T6" fmla="*/ 1203 w 1203"/>
                <a:gd name="T7" fmla="*/ 234 h 1264"/>
                <a:gd name="T8" fmla="*/ 949 w 1203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3" h="1264">
                  <a:moveTo>
                    <a:pt x="949" y="0"/>
                  </a:moveTo>
                  <a:lnTo>
                    <a:pt x="0" y="964"/>
                  </a:lnTo>
                  <a:lnTo>
                    <a:pt x="327" y="1264"/>
                  </a:lnTo>
                  <a:lnTo>
                    <a:pt x="1203" y="234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2317750" y="3648075"/>
              <a:ext cx="2109788" cy="1758950"/>
            </a:xfrm>
            <a:custGeom>
              <a:avLst/>
              <a:gdLst>
                <a:gd name="T0" fmla="*/ 1129 w 1329"/>
                <a:gd name="T1" fmla="*/ 0 h 1108"/>
                <a:gd name="T2" fmla="*/ 0 w 1329"/>
                <a:gd name="T3" fmla="*/ 747 h 1108"/>
                <a:gd name="T4" fmla="*/ 259 w 1329"/>
                <a:gd name="T5" fmla="*/ 1108 h 1108"/>
                <a:gd name="T6" fmla="*/ 1329 w 1329"/>
                <a:gd name="T7" fmla="*/ 282 h 1108"/>
                <a:gd name="T8" fmla="*/ 1129 w 1329"/>
                <a:gd name="T9" fmla="*/ 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108">
                  <a:moveTo>
                    <a:pt x="1129" y="0"/>
                  </a:moveTo>
                  <a:lnTo>
                    <a:pt x="0" y="747"/>
                  </a:lnTo>
                  <a:lnTo>
                    <a:pt x="259" y="1108"/>
                  </a:lnTo>
                  <a:lnTo>
                    <a:pt x="1329" y="282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1646238" y="2711450"/>
              <a:ext cx="2217738" cy="1431925"/>
            </a:xfrm>
            <a:custGeom>
              <a:avLst/>
              <a:gdLst>
                <a:gd name="T0" fmla="*/ 1259 w 1397"/>
                <a:gd name="T1" fmla="*/ 0 h 902"/>
                <a:gd name="T2" fmla="*/ 0 w 1397"/>
                <a:gd name="T3" fmla="*/ 495 h 902"/>
                <a:gd name="T4" fmla="*/ 177 w 1397"/>
                <a:gd name="T5" fmla="*/ 902 h 902"/>
                <a:gd name="T6" fmla="*/ 1397 w 1397"/>
                <a:gd name="T7" fmla="*/ 317 h 902"/>
                <a:gd name="T8" fmla="*/ 1259 w 1397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902">
                  <a:moveTo>
                    <a:pt x="1259" y="0"/>
                  </a:moveTo>
                  <a:lnTo>
                    <a:pt x="0" y="495"/>
                  </a:lnTo>
                  <a:lnTo>
                    <a:pt x="177" y="902"/>
                  </a:lnTo>
                  <a:lnTo>
                    <a:pt x="1397" y="317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268413" y="1697038"/>
              <a:ext cx="2227263" cy="1046163"/>
            </a:xfrm>
            <a:custGeom>
              <a:avLst/>
              <a:gdLst>
                <a:gd name="T0" fmla="*/ 1333 w 1403"/>
                <a:gd name="T1" fmla="*/ 0 h 659"/>
                <a:gd name="T2" fmla="*/ 0 w 1403"/>
                <a:gd name="T3" fmla="*/ 224 h 659"/>
                <a:gd name="T4" fmla="*/ 88 w 1403"/>
                <a:gd name="T5" fmla="*/ 659 h 659"/>
                <a:gd name="T6" fmla="*/ 1403 w 1403"/>
                <a:gd name="T7" fmla="*/ 339 h 659"/>
                <a:gd name="T8" fmla="*/ 1333 w 1403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3" h="659">
                  <a:moveTo>
                    <a:pt x="1333" y="0"/>
                  </a:moveTo>
                  <a:lnTo>
                    <a:pt x="0" y="224"/>
                  </a:lnTo>
                  <a:lnTo>
                    <a:pt x="88" y="659"/>
                  </a:lnTo>
                  <a:lnTo>
                    <a:pt x="1403" y="33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193800" y="557213"/>
              <a:ext cx="2149475" cy="706438"/>
            </a:xfrm>
            <a:custGeom>
              <a:avLst/>
              <a:gdLst>
                <a:gd name="T0" fmla="*/ 1354 w 1354"/>
                <a:gd name="T1" fmla="*/ 59 h 445"/>
                <a:gd name="T2" fmla="*/ 4 w 1354"/>
                <a:gd name="T3" fmla="*/ 0 h 445"/>
                <a:gd name="T4" fmla="*/ 0 w 1354"/>
                <a:gd name="T5" fmla="*/ 445 h 445"/>
                <a:gd name="T6" fmla="*/ 1352 w 1354"/>
                <a:gd name="T7" fmla="*/ 405 h 445"/>
                <a:gd name="T8" fmla="*/ 1354 w 1354"/>
                <a:gd name="T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445">
                  <a:moveTo>
                    <a:pt x="1354" y="59"/>
                  </a:moveTo>
                  <a:lnTo>
                    <a:pt x="4" y="0"/>
                  </a:lnTo>
                  <a:lnTo>
                    <a:pt x="0" y="445"/>
                  </a:lnTo>
                  <a:lnTo>
                    <a:pt x="1352" y="405"/>
                  </a:lnTo>
                  <a:lnTo>
                    <a:pt x="1354" y="59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12336463" y="5213350"/>
              <a:ext cx="2389188" cy="2452688"/>
            </a:xfrm>
            <a:custGeom>
              <a:avLst/>
              <a:gdLst>
                <a:gd name="T0" fmla="*/ 0 w 1505"/>
                <a:gd name="T1" fmla="*/ 294 h 1545"/>
                <a:gd name="T2" fmla="*/ 1106 w 1505"/>
                <a:gd name="T3" fmla="*/ 1545 h 1545"/>
                <a:gd name="T4" fmla="*/ 1505 w 1505"/>
                <a:gd name="T5" fmla="*/ 1168 h 1545"/>
                <a:gd name="T6" fmla="*/ 310 w 1505"/>
                <a:gd name="T7" fmla="*/ 0 h 1545"/>
                <a:gd name="T8" fmla="*/ 0 w 1505"/>
                <a:gd name="T9" fmla="*/ 294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5" h="1545">
                  <a:moveTo>
                    <a:pt x="0" y="294"/>
                  </a:moveTo>
                  <a:lnTo>
                    <a:pt x="1106" y="1545"/>
                  </a:lnTo>
                  <a:lnTo>
                    <a:pt x="1505" y="1168"/>
                  </a:lnTo>
                  <a:lnTo>
                    <a:pt x="310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11272838" y="6056313"/>
              <a:ext cx="2043113" cy="2662238"/>
            </a:xfrm>
            <a:custGeom>
              <a:avLst/>
              <a:gdLst>
                <a:gd name="T0" fmla="*/ 0 w 1287"/>
                <a:gd name="T1" fmla="*/ 222 h 1677"/>
                <a:gd name="T2" fmla="*/ 820 w 1287"/>
                <a:gd name="T3" fmla="*/ 1677 h 1677"/>
                <a:gd name="T4" fmla="*/ 1287 w 1287"/>
                <a:gd name="T5" fmla="*/ 1389 h 1677"/>
                <a:gd name="T6" fmla="*/ 361 w 1287"/>
                <a:gd name="T7" fmla="*/ 0 h 1677"/>
                <a:gd name="T8" fmla="*/ 0 w 1287"/>
                <a:gd name="T9" fmla="*/ 222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7" h="1677">
                  <a:moveTo>
                    <a:pt x="0" y="222"/>
                  </a:moveTo>
                  <a:lnTo>
                    <a:pt x="820" y="1677"/>
                  </a:lnTo>
                  <a:lnTo>
                    <a:pt x="1287" y="1389"/>
                  </a:lnTo>
                  <a:lnTo>
                    <a:pt x="361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0079038" y="6673850"/>
              <a:ext cx="1611313" cy="2754313"/>
            </a:xfrm>
            <a:custGeom>
              <a:avLst/>
              <a:gdLst>
                <a:gd name="T0" fmla="*/ 0 w 1015"/>
                <a:gd name="T1" fmla="*/ 142 h 1735"/>
                <a:gd name="T2" fmla="*/ 499 w 1015"/>
                <a:gd name="T3" fmla="*/ 1735 h 1735"/>
                <a:gd name="T4" fmla="*/ 1015 w 1015"/>
                <a:gd name="T5" fmla="*/ 1551 h 1735"/>
                <a:gd name="T6" fmla="*/ 401 w 1015"/>
                <a:gd name="T7" fmla="*/ 0 h 1735"/>
                <a:gd name="T8" fmla="*/ 0 w 1015"/>
                <a:gd name="T9" fmla="*/ 142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735">
                  <a:moveTo>
                    <a:pt x="0" y="142"/>
                  </a:moveTo>
                  <a:lnTo>
                    <a:pt x="499" y="1735"/>
                  </a:lnTo>
                  <a:lnTo>
                    <a:pt x="1015" y="1551"/>
                  </a:lnTo>
                  <a:lnTo>
                    <a:pt x="401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8805863" y="7042150"/>
              <a:ext cx="1114425" cy="2727325"/>
            </a:xfrm>
            <a:custGeom>
              <a:avLst/>
              <a:gdLst>
                <a:gd name="T0" fmla="*/ 0 w 702"/>
                <a:gd name="T1" fmla="*/ 56 h 1718"/>
                <a:gd name="T2" fmla="*/ 159 w 702"/>
                <a:gd name="T3" fmla="*/ 1718 h 1718"/>
                <a:gd name="T4" fmla="*/ 702 w 702"/>
                <a:gd name="T5" fmla="*/ 1646 h 1718"/>
                <a:gd name="T6" fmla="*/ 423 w 702"/>
                <a:gd name="T7" fmla="*/ 0 h 1718"/>
                <a:gd name="T8" fmla="*/ 0 w 702"/>
                <a:gd name="T9" fmla="*/ 56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718">
                  <a:moveTo>
                    <a:pt x="0" y="56"/>
                  </a:moveTo>
                  <a:lnTo>
                    <a:pt x="159" y="1718"/>
                  </a:lnTo>
                  <a:lnTo>
                    <a:pt x="702" y="1646"/>
                  </a:lnTo>
                  <a:lnTo>
                    <a:pt x="423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7212013" y="7096125"/>
              <a:ext cx="974725" cy="2698750"/>
            </a:xfrm>
            <a:custGeom>
              <a:avLst/>
              <a:gdLst>
                <a:gd name="T0" fmla="*/ 191 w 614"/>
                <a:gd name="T1" fmla="*/ 0 h 1700"/>
                <a:gd name="T2" fmla="*/ 0 w 614"/>
                <a:gd name="T3" fmla="*/ 1658 h 1700"/>
                <a:gd name="T4" fmla="*/ 547 w 614"/>
                <a:gd name="T5" fmla="*/ 1700 h 1700"/>
                <a:gd name="T6" fmla="*/ 614 w 614"/>
                <a:gd name="T7" fmla="*/ 32 h 1700"/>
                <a:gd name="T8" fmla="*/ 191 w 614"/>
                <a:gd name="T9" fmla="*/ 0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1700">
                  <a:moveTo>
                    <a:pt x="191" y="0"/>
                  </a:moveTo>
                  <a:lnTo>
                    <a:pt x="0" y="1658"/>
                  </a:lnTo>
                  <a:lnTo>
                    <a:pt x="547" y="1700"/>
                  </a:lnTo>
                  <a:lnTo>
                    <a:pt x="614" y="3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414963" y="6788150"/>
              <a:ext cx="1492250" cy="2759075"/>
            </a:xfrm>
            <a:custGeom>
              <a:avLst/>
              <a:gdLst>
                <a:gd name="T0" fmla="*/ 533 w 940"/>
                <a:gd name="T1" fmla="*/ 0 h 1738"/>
                <a:gd name="T2" fmla="*/ 0 w 940"/>
                <a:gd name="T3" fmla="*/ 1585 h 1738"/>
                <a:gd name="T4" fmla="*/ 527 w 940"/>
                <a:gd name="T5" fmla="*/ 1738 h 1738"/>
                <a:gd name="T6" fmla="*/ 940 w 940"/>
                <a:gd name="T7" fmla="*/ 122 h 1738"/>
                <a:gd name="T8" fmla="*/ 533 w 940"/>
                <a:gd name="T9" fmla="*/ 0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738">
                  <a:moveTo>
                    <a:pt x="533" y="0"/>
                  </a:moveTo>
                  <a:lnTo>
                    <a:pt x="0" y="1585"/>
                  </a:lnTo>
                  <a:lnTo>
                    <a:pt x="527" y="1738"/>
                  </a:lnTo>
                  <a:lnTo>
                    <a:pt x="940" y="12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746500" y="6230938"/>
              <a:ext cx="1941513" cy="2695575"/>
            </a:xfrm>
            <a:custGeom>
              <a:avLst/>
              <a:gdLst>
                <a:gd name="T0" fmla="*/ 850 w 1223"/>
                <a:gd name="T1" fmla="*/ 0 h 1698"/>
                <a:gd name="T2" fmla="*/ 0 w 1223"/>
                <a:gd name="T3" fmla="*/ 1437 h 1698"/>
                <a:gd name="T4" fmla="*/ 483 w 1223"/>
                <a:gd name="T5" fmla="*/ 1698 h 1698"/>
                <a:gd name="T6" fmla="*/ 1223 w 1223"/>
                <a:gd name="T7" fmla="*/ 203 h 1698"/>
                <a:gd name="T8" fmla="*/ 850 w 1223"/>
                <a:gd name="T9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3" h="1698">
                  <a:moveTo>
                    <a:pt x="850" y="0"/>
                  </a:moveTo>
                  <a:lnTo>
                    <a:pt x="0" y="1437"/>
                  </a:lnTo>
                  <a:lnTo>
                    <a:pt x="483" y="1698"/>
                  </a:lnTo>
                  <a:lnTo>
                    <a:pt x="1223" y="20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2279650" y="5441950"/>
              <a:ext cx="2306638" cy="2516188"/>
            </a:xfrm>
            <a:custGeom>
              <a:avLst/>
              <a:gdLst>
                <a:gd name="T0" fmla="*/ 1129 w 1453"/>
                <a:gd name="T1" fmla="*/ 0 h 1585"/>
                <a:gd name="T2" fmla="*/ 0 w 1453"/>
                <a:gd name="T3" fmla="*/ 1229 h 1585"/>
                <a:gd name="T4" fmla="*/ 417 w 1453"/>
                <a:gd name="T5" fmla="*/ 1585 h 1585"/>
                <a:gd name="T6" fmla="*/ 1453 w 1453"/>
                <a:gd name="T7" fmla="*/ 275 h 1585"/>
                <a:gd name="T8" fmla="*/ 1129 w 1453"/>
                <a:gd name="T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1585">
                  <a:moveTo>
                    <a:pt x="1129" y="0"/>
                  </a:moveTo>
                  <a:lnTo>
                    <a:pt x="0" y="1229"/>
                  </a:lnTo>
                  <a:lnTo>
                    <a:pt x="417" y="1585"/>
                  </a:lnTo>
                  <a:lnTo>
                    <a:pt x="1453" y="27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1076325" y="4456113"/>
              <a:ext cx="2571750" cy="2227263"/>
            </a:xfrm>
            <a:custGeom>
              <a:avLst/>
              <a:gdLst>
                <a:gd name="T0" fmla="*/ 1361 w 1620"/>
                <a:gd name="T1" fmla="*/ 0 h 1403"/>
                <a:gd name="T2" fmla="*/ 0 w 1620"/>
                <a:gd name="T3" fmla="*/ 968 h 1403"/>
                <a:gd name="T4" fmla="*/ 335 w 1620"/>
                <a:gd name="T5" fmla="*/ 1403 h 1403"/>
                <a:gd name="T6" fmla="*/ 1620 w 1620"/>
                <a:gd name="T7" fmla="*/ 338 h 1403"/>
                <a:gd name="T8" fmla="*/ 1361 w 1620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403">
                  <a:moveTo>
                    <a:pt x="1361" y="0"/>
                  </a:moveTo>
                  <a:lnTo>
                    <a:pt x="0" y="968"/>
                  </a:lnTo>
                  <a:lnTo>
                    <a:pt x="335" y="1403"/>
                  </a:lnTo>
                  <a:lnTo>
                    <a:pt x="1620" y="338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192088" y="3319463"/>
              <a:ext cx="2720975" cy="1839913"/>
            </a:xfrm>
            <a:custGeom>
              <a:avLst/>
              <a:gdLst>
                <a:gd name="T0" fmla="*/ 1530 w 1714"/>
                <a:gd name="T1" fmla="*/ 0 h 1159"/>
                <a:gd name="T2" fmla="*/ 0 w 1714"/>
                <a:gd name="T3" fmla="*/ 664 h 1159"/>
                <a:gd name="T4" fmla="*/ 235 w 1714"/>
                <a:gd name="T5" fmla="*/ 1159 h 1159"/>
                <a:gd name="T6" fmla="*/ 1714 w 1714"/>
                <a:gd name="T7" fmla="*/ 385 h 1159"/>
                <a:gd name="T8" fmla="*/ 1530 w 1714"/>
                <a:gd name="T9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4" h="1159">
                  <a:moveTo>
                    <a:pt x="1530" y="0"/>
                  </a:moveTo>
                  <a:lnTo>
                    <a:pt x="0" y="664"/>
                  </a:lnTo>
                  <a:lnTo>
                    <a:pt x="235" y="1159"/>
                  </a:lnTo>
                  <a:lnTo>
                    <a:pt x="1714" y="38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-336550" y="2079625"/>
              <a:ext cx="2755900" cy="1373188"/>
            </a:xfrm>
            <a:custGeom>
              <a:avLst/>
              <a:gdLst>
                <a:gd name="T0" fmla="*/ 1636 w 1736"/>
                <a:gd name="T1" fmla="*/ 0 h 865"/>
                <a:gd name="T2" fmla="*/ 0 w 1736"/>
                <a:gd name="T3" fmla="*/ 332 h 865"/>
                <a:gd name="T4" fmla="*/ 128 w 1736"/>
                <a:gd name="T5" fmla="*/ 865 h 865"/>
                <a:gd name="T6" fmla="*/ 1736 w 1736"/>
                <a:gd name="T7" fmla="*/ 414 h 865"/>
                <a:gd name="T8" fmla="*/ 1636 w 173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6" h="865">
                  <a:moveTo>
                    <a:pt x="1636" y="0"/>
                  </a:moveTo>
                  <a:lnTo>
                    <a:pt x="0" y="332"/>
                  </a:lnTo>
                  <a:lnTo>
                    <a:pt x="128" y="865"/>
                  </a:lnTo>
                  <a:lnTo>
                    <a:pt x="1736" y="414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-488950" y="765175"/>
              <a:ext cx="2670175" cy="871538"/>
            </a:xfrm>
            <a:custGeom>
              <a:avLst/>
              <a:gdLst>
                <a:gd name="T0" fmla="*/ 1670 w 1682"/>
                <a:gd name="T1" fmla="*/ 18 h 549"/>
                <a:gd name="T2" fmla="*/ 0 w 1682"/>
                <a:gd name="T3" fmla="*/ 0 h 549"/>
                <a:gd name="T4" fmla="*/ 16 w 1682"/>
                <a:gd name="T5" fmla="*/ 549 h 549"/>
                <a:gd name="T6" fmla="*/ 1682 w 1682"/>
                <a:gd name="T7" fmla="*/ 443 h 549"/>
                <a:gd name="T8" fmla="*/ 1670 w 1682"/>
                <a:gd name="T9" fmla="*/ 1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549">
                  <a:moveTo>
                    <a:pt x="1670" y="18"/>
                  </a:moveTo>
                  <a:lnTo>
                    <a:pt x="0" y="0"/>
                  </a:lnTo>
                  <a:lnTo>
                    <a:pt x="16" y="549"/>
                  </a:lnTo>
                  <a:lnTo>
                    <a:pt x="1682" y="443"/>
                  </a:lnTo>
                  <a:lnTo>
                    <a:pt x="1670" y="18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89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10/31/2019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(c) Gas Networks Ireland 2019 - AD Intro</a:t>
            </a:r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92" y="574335"/>
            <a:ext cx="2922416" cy="11304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" y="863211"/>
            <a:ext cx="1298451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qu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330600" y="322200"/>
            <a:ext cx="11530800" cy="6213600"/>
          </a:xfrm>
          <a:prstGeom prst="rect">
            <a:avLst/>
          </a:prstGeom>
          <a:gradFill>
            <a:gsLst>
              <a:gs pos="80000">
                <a:srgbClr val="009AD8"/>
              </a:gs>
              <a:gs pos="100000">
                <a:srgbClr val="0099FF"/>
              </a:gs>
              <a:gs pos="60000">
                <a:srgbClr val="009BBE"/>
              </a:gs>
              <a:gs pos="25000">
                <a:srgbClr val="009CA9"/>
              </a:gs>
              <a:gs pos="0">
                <a:srgbClr val="009CA6"/>
              </a:gs>
            </a:gsLst>
            <a:lin ang="20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492125" y="-590550"/>
            <a:ext cx="15217776" cy="10388600"/>
            <a:chOff x="-492125" y="-590550"/>
            <a:chExt cx="15217776" cy="10388600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92125" y="-590550"/>
              <a:ext cx="15214600" cy="1038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2084050" y="4646613"/>
              <a:ext cx="2189163" cy="2166938"/>
            </a:xfrm>
            <a:custGeom>
              <a:avLst/>
              <a:gdLst>
                <a:gd name="T0" fmla="*/ 0 w 1379"/>
                <a:gd name="T1" fmla="*/ 273 h 1365"/>
                <a:gd name="T2" fmla="*/ 1033 w 1379"/>
                <a:gd name="T3" fmla="*/ 1365 h 1365"/>
                <a:gd name="T4" fmla="*/ 1379 w 1379"/>
                <a:gd name="T5" fmla="*/ 1012 h 1365"/>
                <a:gd name="T6" fmla="*/ 267 w 1379"/>
                <a:gd name="T7" fmla="*/ 0 h 1365"/>
                <a:gd name="T8" fmla="*/ 0 w 1379"/>
                <a:gd name="T9" fmla="*/ 273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1365">
                  <a:moveTo>
                    <a:pt x="0" y="273"/>
                  </a:moveTo>
                  <a:lnTo>
                    <a:pt x="1033" y="1365"/>
                  </a:lnTo>
                  <a:lnTo>
                    <a:pt x="1379" y="1012"/>
                  </a:lnTo>
                  <a:lnTo>
                    <a:pt x="267" y="0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1145838" y="5432425"/>
              <a:ext cx="1897063" cy="2373313"/>
            </a:xfrm>
            <a:custGeom>
              <a:avLst/>
              <a:gdLst>
                <a:gd name="T0" fmla="*/ 0 w 1195"/>
                <a:gd name="T1" fmla="*/ 214 h 1495"/>
                <a:gd name="T2" fmla="*/ 784 w 1195"/>
                <a:gd name="T3" fmla="*/ 1495 h 1495"/>
                <a:gd name="T4" fmla="*/ 1195 w 1195"/>
                <a:gd name="T5" fmla="*/ 1221 h 1495"/>
                <a:gd name="T6" fmla="*/ 319 w 1195"/>
                <a:gd name="T7" fmla="*/ 0 h 1495"/>
                <a:gd name="T8" fmla="*/ 0 w 1195"/>
                <a:gd name="T9" fmla="*/ 21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5" h="1495">
                  <a:moveTo>
                    <a:pt x="0" y="214"/>
                  </a:moveTo>
                  <a:lnTo>
                    <a:pt x="784" y="1495"/>
                  </a:lnTo>
                  <a:lnTo>
                    <a:pt x="1195" y="1221"/>
                  </a:lnTo>
                  <a:lnTo>
                    <a:pt x="319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088563" y="6024563"/>
              <a:ext cx="1524000" cy="2474913"/>
            </a:xfrm>
            <a:custGeom>
              <a:avLst/>
              <a:gdLst>
                <a:gd name="T0" fmla="*/ 0 w 960"/>
                <a:gd name="T1" fmla="*/ 142 h 1559"/>
                <a:gd name="T2" fmla="*/ 501 w 960"/>
                <a:gd name="T3" fmla="*/ 1559 h 1559"/>
                <a:gd name="T4" fmla="*/ 960 w 960"/>
                <a:gd name="T5" fmla="*/ 1377 h 1559"/>
                <a:gd name="T6" fmla="*/ 357 w 960"/>
                <a:gd name="T7" fmla="*/ 0 h 1559"/>
                <a:gd name="T8" fmla="*/ 0 w 960"/>
                <a:gd name="T9" fmla="*/ 14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1559">
                  <a:moveTo>
                    <a:pt x="0" y="142"/>
                  </a:moveTo>
                  <a:lnTo>
                    <a:pt x="501" y="1559"/>
                  </a:lnTo>
                  <a:lnTo>
                    <a:pt x="960" y="1377"/>
                  </a:lnTo>
                  <a:lnTo>
                    <a:pt x="357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8953500" y="6399213"/>
              <a:ext cx="1081088" cy="2463800"/>
            </a:xfrm>
            <a:custGeom>
              <a:avLst/>
              <a:gdLst>
                <a:gd name="T0" fmla="*/ 0 w 681"/>
                <a:gd name="T1" fmla="*/ 62 h 1552"/>
                <a:gd name="T2" fmla="*/ 194 w 681"/>
                <a:gd name="T3" fmla="*/ 1552 h 1552"/>
                <a:gd name="T4" fmla="*/ 681 w 681"/>
                <a:gd name="T5" fmla="*/ 1470 h 1552"/>
                <a:gd name="T6" fmla="*/ 377 w 681"/>
                <a:gd name="T7" fmla="*/ 0 h 1552"/>
                <a:gd name="T8" fmla="*/ 0 w 681"/>
                <a:gd name="T9" fmla="*/ 62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" h="1552">
                  <a:moveTo>
                    <a:pt x="0" y="62"/>
                  </a:moveTo>
                  <a:lnTo>
                    <a:pt x="194" y="1552"/>
                  </a:lnTo>
                  <a:lnTo>
                    <a:pt x="681" y="1470"/>
                  </a:lnTo>
                  <a:lnTo>
                    <a:pt x="37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7600950" y="6507163"/>
              <a:ext cx="795338" cy="2409825"/>
            </a:xfrm>
            <a:custGeom>
              <a:avLst/>
              <a:gdLst>
                <a:gd name="T0" fmla="*/ 120 w 501"/>
                <a:gd name="T1" fmla="*/ 0 h 1518"/>
                <a:gd name="T2" fmla="*/ 0 w 501"/>
                <a:gd name="T3" fmla="*/ 1496 h 1518"/>
                <a:gd name="T4" fmla="*/ 493 w 501"/>
                <a:gd name="T5" fmla="*/ 1518 h 1518"/>
                <a:gd name="T6" fmla="*/ 501 w 501"/>
                <a:gd name="T7" fmla="*/ 16 h 1518"/>
                <a:gd name="T8" fmla="*/ 120 w 501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518">
                  <a:moveTo>
                    <a:pt x="120" y="0"/>
                  </a:moveTo>
                  <a:lnTo>
                    <a:pt x="0" y="1496"/>
                  </a:lnTo>
                  <a:lnTo>
                    <a:pt x="493" y="1518"/>
                  </a:lnTo>
                  <a:lnTo>
                    <a:pt x="501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5970588" y="6272213"/>
              <a:ext cx="1270000" cy="2479675"/>
            </a:xfrm>
            <a:custGeom>
              <a:avLst/>
              <a:gdLst>
                <a:gd name="T0" fmla="*/ 429 w 800"/>
                <a:gd name="T1" fmla="*/ 0 h 1562"/>
                <a:gd name="T2" fmla="*/ 0 w 800"/>
                <a:gd name="T3" fmla="*/ 1439 h 1562"/>
                <a:gd name="T4" fmla="*/ 479 w 800"/>
                <a:gd name="T5" fmla="*/ 1562 h 1562"/>
                <a:gd name="T6" fmla="*/ 800 w 800"/>
                <a:gd name="T7" fmla="*/ 94 h 1562"/>
                <a:gd name="T8" fmla="*/ 429 w 800"/>
                <a:gd name="T9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562">
                  <a:moveTo>
                    <a:pt x="429" y="0"/>
                  </a:moveTo>
                  <a:lnTo>
                    <a:pt x="0" y="1439"/>
                  </a:lnTo>
                  <a:lnTo>
                    <a:pt x="479" y="1562"/>
                  </a:lnTo>
                  <a:lnTo>
                    <a:pt x="800" y="9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4446588" y="5802313"/>
              <a:ext cx="1684338" cy="2446338"/>
            </a:xfrm>
            <a:custGeom>
              <a:avLst/>
              <a:gdLst>
                <a:gd name="T0" fmla="*/ 718 w 1061"/>
                <a:gd name="T1" fmla="*/ 0 h 1541"/>
                <a:gd name="T2" fmla="*/ 0 w 1061"/>
                <a:gd name="T3" fmla="*/ 1322 h 1541"/>
                <a:gd name="T4" fmla="*/ 441 w 1061"/>
                <a:gd name="T5" fmla="*/ 1541 h 1541"/>
                <a:gd name="T6" fmla="*/ 1061 w 1061"/>
                <a:gd name="T7" fmla="*/ 172 h 1541"/>
                <a:gd name="T8" fmla="*/ 718 w 1061"/>
                <a:gd name="T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1" h="1541">
                  <a:moveTo>
                    <a:pt x="718" y="0"/>
                  </a:moveTo>
                  <a:lnTo>
                    <a:pt x="0" y="1322"/>
                  </a:lnTo>
                  <a:lnTo>
                    <a:pt x="441" y="1541"/>
                  </a:lnTo>
                  <a:lnTo>
                    <a:pt x="1061" y="17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3090863" y="5124450"/>
              <a:ext cx="2027238" cy="2300288"/>
            </a:xfrm>
            <a:custGeom>
              <a:avLst/>
              <a:gdLst>
                <a:gd name="T0" fmla="*/ 978 w 1277"/>
                <a:gd name="T1" fmla="*/ 0 h 1449"/>
                <a:gd name="T2" fmla="*/ 0 w 1277"/>
                <a:gd name="T3" fmla="*/ 1144 h 1449"/>
                <a:gd name="T4" fmla="*/ 387 w 1277"/>
                <a:gd name="T5" fmla="*/ 1449 h 1449"/>
                <a:gd name="T6" fmla="*/ 1277 w 1277"/>
                <a:gd name="T7" fmla="*/ 240 h 1449"/>
                <a:gd name="T8" fmla="*/ 978 w 1277"/>
                <a:gd name="T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49">
                  <a:moveTo>
                    <a:pt x="978" y="0"/>
                  </a:moveTo>
                  <a:lnTo>
                    <a:pt x="0" y="1144"/>
                  </a:lnTo>
                  <a:lnTo>
                    <a:pt x="387" y="1449"/>
                  </a:lnTo>
                  <a:lnTo>
                    <a:pt x="1277" y="240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1965325" y="4267200"/>
              <a:ext cx="2281238" cy="2055813"/>
            </a:xfrm>
            <a:custGeom>
              <a:avLst/>
              <a:gdLst>
                <a:gd name="T0" fmla="*/ 1194 w 1437"/>
                <a:gd name="T1" fmla="*/ 0 h 1295"/>
                <a:gd name="T2" fmla="*/ 0 w 1437"/>
                <a:gd name="T3" fmla="*/ 914 h 1295"/>
                <a:gd name="T4" fmla="*/ 314 w 1437"/>
                <a:gd name="T5" fmla="*/ 1295 h 1295"/>
                <a:gd name="T6" fmla="*/ 1437 w 1437"/>
                <a:gd name="T7" fmla="*/ 295 h 1295"/>
                <a:gd name="T8" fmla="*/ 1194 w 1437"/>
                <a:gd name="T9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1295">
                  <a:moveTo>
                    <a:pt x="1194" y="0"/>
                  </a:moveTo>
                  <a:lnTo>
                    <a:pt x="0" y="914"/>
                  </a:lnTo>
                  <a:lnTo>
                    <a:pt x="314" y="1295"/>
                  </a:lnTo>
                  <a:lnTo>
                    <a:pt x="1437" y="295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1117600" y="3265488"/>
              <a:ext cx="2435225" cy="1717675"/>
            </a:xfrm>
            <a:custGeom>
              <a:avLst/>
              <a:gdLst>
                <a:gd name="T0" fmla="*/ 1357 w 1534"/>
                <a:gd name="T1" fmla="*/ 0 h 1082"/>
                <a:gd name="T2" fmla="*/ 0 w 1534"/>
                <a:gd name="T3" fmla="*/ 645 h 1082"/>
                <a:gd name="T4" fmla="*/ 229 w 1534"/>
                <a:gd name="T5" fmla="*/ 1082 h 1082"/>
                <a:gd name="T6" fmla="*/ 1534 w 1534"/>
                <a:gd name="T7" fmla="*/ 339 h 1082"/>
                <a:gd name="T8" fmla="*/ 1357 w 1534"/>
                <a:gd name="T9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082">
                  <a:moveTo>
                    <a:pt x="1357" y="0"/>
                  </a:moveTo>
                  <a:lnTo>
                    <a:pt x="0" y="645"/>
                  </a:lnTo>
                  <a:lnTo>
                    <a:pt x="229" y="1082"/>
                  </a:lnTo>
                  <a:lnTo>
                    <a:pt x="1534" y="339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584200" y="2159000"/>
              <a:ext cx="2484438" cy="1312863"/>
            </a:xfrm>
            <a:custGeom>
              <a:avLst/>
              <a:gdLst>
                <a:gd name="T0" fmla="*/ 1463 w 1565"/>
                <a:gd name="T1" fmla="*/ 0 h 827"/>
                <a:gd name="T2" fmla="*/ 0 w 1565"/>
                <a:gd name="T3" fmla="*/ 350 h 827"/>
                <a:gd name="T4" fmla="*/ 134 w 1565"/>
                <a:gd name="T5" fmla="*/ 827 h 827"/>
                <a:gd name="T6" fmla="*/ 1565 w 1565"/>
                <a:gd name="T7" fmla="*/ 370 h 827"/>
                <a:gd name="T8" fmla="*/ 1463 w 1565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827">
                  <a:moveTo>
                    <a:pt x="1463" y="0"/>
                  </a:moveTo>
                  <a:lnTo>
                    <a:pt x="0" y="350"/>
                  </a:lnTo>
                  <a:lnTo>
                    <a:pt x="134" y="827"/>
                  </a:lnTo>
                  <a:lnTo>
                    <a:pt x="1565" y="37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92113" y="1006475"/>
              <a:ext cx="2422525" cy="842963"/>
            </a:xfrm>
            <a:custGeom>
              <a:avLst/>
              <a:gdLst>
                <a:gd name="T0" fmla="*/ 1502 w 1526"/>
                <a:gd name="T1" fmla="*/ 0 h 531"/>
                <a:gd name="T2" fmla="*/ 0 w 1526"/>
                <a:gd name="T3" fmla="*/ 38 h 531"/>
                <a:gd name="T4" fmla="*/ 32 w 1526"/>
                <a:gd name="T5" fmla="*/ 531 h 531"/>
                <a:gd name="T6" fmla="*/ 1526 w 1526"/>
                <a:gd name="T7" fmla="*/ 381 h 531"/>
                <a:gd name="T8" fmla="*/ 1502 w 1526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6" h="531">
                  <a:moveTo>
                    <a:pt x="1502" y="0"/>
                  </a:moveTo>
                  <a:lnTo>
                    <a:pt x="0" y="38"/>
                  </a:lnTo>
                  <a:lnTo>
                    <a:pt x="32" y="531"/>
                  </a:lnTo>
                  <a:lnTo>
                    <a:pt x="1526" y="381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433388" y="-587375"/>
              <a:ext cx="2457450" cy="1036638"/>
            </a:xfrm>
            <a:custGeom>
              <a:avLst/>
              <a:gdLst>
                <a:gd name="T0" fmla="*/ 1548 w 1548"/>
                <a:gd name="T1" fmla="*/ 273 h 653"/>
                <a:gd name="T2" fmla="*/ 71 w 1548"/>
                <a:gd name="T3" fmla="*/ 0 h 653"/>
                <a:gd name="T4" fmla="*/ 0 w 1548"/>
                <a:gd name="T5" fmla="*/ 487 h 653"/>
                <a:gd name="T6" fmla="*/ 1492 w 1548"/>
                <a:gd name="T7" fmla="*/ 653 h 653"/>
                <a:gd name="T8" fmla="*/ 1548 w 1548"/>
                <a:gd name="T9" fmla="*/ 27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653">
                  <a:moveTo>
                    <a:pt x="1548" y="273"/>
                  </a:moveTo>
                  <a:lnTo>
                    <a:pt x="71" y="0"/>
                  </a:lnTo>
                  <a:lnTo>
                    <a:pt x="0" y="487"/>
                  </a:lnTo>
                  <a:lnTo>
                    <a:pt x="1492" y="653"/>
                  </a:lnTo>
                  <a:lnTo>
                    <a:pt x="1548" y="27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1444288" y="4532313"/>
              <a:ext cx="1890713" cy="2020888"/>
            </a:xfrm>
            <a:custGeom>
              <a:avLst/>
              <a:gdLst>
                <a:gd name="T0" fmla="*/ 0 w 1191"/>
                <a:gd name="T1" fmla="*/ 230 h 1273"/>
                <a:gd name="T2" fmla="*/ 858 w 1191"/>
                <a:gd name="T3" fmla="*/ 1273 h 1273"/>
                <a:gd name="T4" fmla="*/ 1191 w 1191"/>
                <a:gd name="T5" fmla="*/ 978 h 1273"/>
                <a:gd name="T6" fmla="*/ 257 w 1191"/>
                <a:gd name="T7" fmla="*/ 0 h 1273"/>
                <a:gd name="T8" fmla="*/ 0 w 1191"/>
                <a:gd name="T9" fmla="*/ 23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1273">
                  <a:moveTo>
                    <a:pt x="0" y="230"/>
                  </a:moveTo>
                  <a:lnTo>
                    <a:pt x="858" y="1273"/>
                  </a:lnTo>
                  <a:lnTo>
                    <a:pt x="1191" y="978"/>
                  </a:lnTo>
                  <a:lnTo>
                    <a:pt x="257" y="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560050" y="5184775"/>
              <a:ext cx="1603375" cy="2176463"/>
            </a:xfrm>
            <a:custGeom>
              <a:avLst/>
              <a:gdLst>
                <a:gd name="T0" fmla="*/ 0 w 1010"/>
                <a:gd name="T1" fmla="*/ 170 h 1371"/>
                <a:gd name="T2" fmla="*/ 623 w 1010"/>
                <a:gd name="T3" fmla="*/ 1371 h 1371"/>
                <a:gd name="T4" fmla="*/ 1010 w 1010"/>
                <a:gd name="T5" fmla="*/ 1152 h 1371"/>
                <a:gd name="T6" fmla="*/ 299 w 1010"/>
                <a:gd name="T7" fmla="*/ 0 h 1371"/>
                <a:gd name="T8" fmla="*/ 0 w 1010"/>
                <a:gd name="T9" fmla="*/ 17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371">
                  <a:moveTo>
                    <a:pt x="0" y="170"/>
                  </a:moveTo>
                  <a:lnTo>
                    <a:pt x="623" y="1371"/>
                  </a:lnTo>
                  <a:lnTo>
                    <a:pt x="1010" y="1152"/>
                  </a:lnTo>
                  <a:lnTo>
                    <a:pt x="299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9577388" y="5654675"/>
              <a:ext cx="1246188" cy="2236788"/>
            </a:xfrm>
            <a:custGeom>
              <a:avLst/>
              <a:gdLst>
                <a:gd name="T0" fmla="*/ 0 w 785"/>
                <a:gd name="T1" fmla="*/ 103 h 1409"/>
                <a:gd name="T2" fmla="*/ 360 w 785"/>
                <a:gd name="T3" fmla="*/ 1409 h 1409"/>
                <a:gd name="T4" fmla="*/ 785 w 785"/>
                <a:gd name="T5" fmla="*/ 1273 h 1409"/>
                <a:gd name="T6" fmla="*/ 330 w 785"/>
                <a:gd name="T7" fmla="*/ 0 h 1409"/>
                <a:gd name="T8" fmla="*/ 0 w 785"/>
                <a:gd name="T9" fmla="*/ 10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409">
                  <a:moveTo>
                    <a:pt x="0" y="103"/>
                  </a:moveTo>
                  <a:lnTo>
                    <a:pt x="360" y="1409"/>
                  </a:lnTo>
                  <a:lnTo>
                    <a:pt x="785" y="1273"/>
                  </a:lnTo>
                  <a:lnTo>
                    <a:pt x="33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8542338" y="5919788"/>
              <a:ext cx="830263" cy="2195513"/>
            </a:xfrm>
            <a:custGeom>
              <a:avLst/>
              <a:gdLst>
                <a:gd name="T0" fmla="*/ 0 w 523"/>
                <a:gd name="T1" fmla="*/ 32 h 1383"/>
                <a:gd name="T2" fmla="*/ 82 w 523"/>
                <a:gd name="T3" fmla="*/ 1383 h 1383"/>
                <a:gd name="T4" fmla="*/ 523 w 523"/>
                <a:gd name="T5" fmla="*/ 1339 h 1383"/>
                <a:gd name="T6" fmla="*/ 343 w 523"/>
                <a:gd name="T7" fmla="*/ 0 h 1383"/>
                <a:gd name="T8" fmla="*/ 0 w 523"/>
                <a:gd name="T9" fmla="*/ 32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383">
                  <a:moveTo>
                    <a:pt x="0" y="32"/>
                  </a:moveTo>
                  <a:lnTo>
                    <a:pt x="82" y="1383"/>
                  </a:lnTo>
                  <a:lnTo>
                    <a:pt x="523" y="1339"/>
                  </a:lnTo>
                  <a:lnTo>
                    <a:pt x="3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7180263" y="5903913"/>
              <a:ext cx="862013" cy="2201863"/>
            </a:xfrm>
            <a:custGeom>
              <a:avLst/>
              <a:gdLst>
                <a:gd name="T0" fmla="*/ 201 w 543"/>
                <a:gd name="T1" fmla="*/ 0 h 1387"/>
                <a:gd name="T2" fmla="*/ 0 w 543"/>
                <a:gd name="T3" fmla="*/ 1337 h 1387"/>
                <a:gd name="T4" fmla="*/ 441 w 543"/>
                <a:gd name="T5" fmla="*/ 1387 h 1387"/>
                <a:gd name="T6" fmla="*/ 543 w 543"/>
                <a:gd name="T7" fmla="*/ 40 h 1387"/>
                <a:gd name="T8" fmla="*/ 201 w 543"/>
                <a:gd name="T9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1387">
                  <a:moveTo>
                    <a:pt x="201" y="0"/>
                  </a:moveTo>
                  <a:lnTo>
                    <a:pt x="0" y="1337"/>
                  </a:lnTo>
                  <a:lnTo>
                    <a:pt x="441" y="1387"/>
                  </a:lnTo>
                  <a:lnTo>
                    <a:pt x="543" y="4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5735638" y="5622925"/>
              <a:ext cx="1273175" cy="2233613"/>
            </a:xfrm>
            <a:custGeom>
              <a:avLst/>
              <a:gdLst>
                <a:gd name="T0" fmla="*/ 477 w 802"/>
                <a:gd name="T1" fmla="*/ 0 h 1407"/>
                <a:gd name="T2" fmla="*/ 0 w 802"/>
                <a:gd name="T3" fmla="*/ 1267 h 1407"/>
                <a:gd name="T4" fmla="*/ 423 w 802"/>
                <a:gd name="T5" fmla="*/ 1407 h 1407"/>
                <a:gd name="T6" fmla="*/ 802 w 802"/>
                <a:gd name="T7" fmla="*/ 109 h 1407"/>
                <a:gd name="T8" fmla="*/ 477 w 802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1407">
                  <a:moveTo>
                    <a:pt x="477" y="0"/>
                  </a:moveTo>
                  <a:lnTo>
                    <a:pt x="0" y="1267"/>
                  </a:lnTo>
                  <a:lnTo>
                    <a:pt x="423" y="1407"/>
                  </a:lnTo>
                  <a:lnTo>
                    <a:pt x="802" y="10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4408488" y="5137150"/>
              <a:ext cx="1628775" cy="2166938"/>
            </a:xfrm>
            <a:custGeom>
              <a:avLst/>
              <a:gdLst>
                <a:gd name="T0" fmla="*/ 728 w 1026"/>
                <a:gd name="T1" fmla="*/ 0 h 1365"/>
                <a:gd name="T2" fmla="*/ 0 w 1026"/>
                <a:gd name="T3" fmla="*/ 1140 h 1365"/>
                <a:gd name="T4" fmla="*/ 383 w 1026"/>
                <a:gd name="T5" fmla="*/ 1365 h 1365"/>
                <a:gd name="T6" fmla="*/ 1026 w 1026"/>
                <a:gd name="T7" fmla="*/ 174 h 1365"/>
                <a:gd name="T8" fmla="*/ 728 w 1026"/>
                <a:gd name="T9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1365">
                  <a:moveTo>
                    <a:pt x="728" y="0"/>
                  </a:moveTo>
                  <a:lnTo>
                    <a:pt x="0" y="1140"/>
                  </a:lnTo>
                  <a:lnTo>
                    <a:pt x="383" y="1365"/>
                  </a:lnTo>
                  <a:lnTo>
                    <a:pt x="1026" y="17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3252788" y="4468813"/>
              <a:ext cx="1909763" cy="2006600"/>
            </a:xfrm>
            <a:custGeom>
              <a:avLst/>
              <a:gdLst>
                <a:gd name="T0" fmla="*/ 949 w 1203"/>
                <a:gd name="T1" fmla="*/ 0 h 1264"/>
                <a:gd name="T2" fmla="*/ 0 w 1203"/>
                <a:gd name="T3" fmla="*/ 964 h 1264"/>
                <a:gd name="T4" fmla="*/ 327 w 1203"/>
                <a:gd name="T5" fmla="*/ 1264 h 1264"/>
                <a:gd name="T6" fmla="*/ 1203 w 1203"/>
                <a:gd name="T7" fmla="*/ 234 h 1264"/>
                <a:gd name="T8" fmla="*/ 949 w 1203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3" h="1264">
                  <a:moveTo>
                    <a:pt x="949" y="0"/>
                  </a:moveTo>
                  <a:lnTo>
                    <a:pt x="0" y="964"/>
                  </a:lnTo>
                  <a:lnTo>
                    <a:pt x="327" y="1264"/>
                  </a:lnTo>
                  <a:lnTo>
                    <a:pt x="1203" y="234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2317750" y="3648075"/>
              <a:ext cx="2109788" cy="1758950"/>
            </a:xfrm>
            <a:custGeom>
              <a:avLst/>
              <a:gdLst>
                <a:gd name="T0" fmla="*/ 1129 w 1329"/>
                <a:gd name="T1" fmla="*/ 0 h 1108"/>
                <a:gd name="T2" fmla="*/ 0 w 1329"/>
                <a:gd name="T3" fmla="*/ 747 h 1108"/>
                <a:gd name="T4" fmla="*/ 259 w 1329"/>
                <a:gd name="T5" fmla="*/ 1108 h 1108"/>
                <a:gd name="T6" fmla="*/ 1329 w 1329"/>
                <a:gd name="T7" fmla="*/ 282 h 1108"/>
                <a:gd name="T8" fmla="*/ 1129 w 1329"/>
                <a:gd name="T9" fmla="*/ 0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108">
                  <a:moveTo>
                    <a:pt x="1129" y="0"/>
                  </a:moveTo>
                  <a:lnTo>
                    <a:pt x="0" y="747"/>
                  </a:lnTo>
                  <a:lnTo>
                    <a:pt x="259" y="1108"/>
                  </a:lnTo>
                  <a:lnTo>
                    <a:pt x="1329" y="282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1646238" y="2711450"/>
              <a:ext cx="2217738" cy="1431925"/>
            </a:xfrm>
            <a:custGeom>
              <a:avLst/>
              <a:gdLst>
                <a:gd name="T0" fmla="*/ 1259 w 1397"/>
                <a:gd name="T1" fmla="*/ 0 h 902"/>
                <a:gd name="T2" fmla="*/ 0 w 1397"/>
                <a:gd name="T3" fmla="*/ 495 h 902"/>
                <a:gd name="T4" fmla="*/ 177 w 1397"/>
                <a:gd name="T5" fmla="*/ 902 h 902"/>
                <a:gd name="T6" fmla="*/ 1397 w 1397"/>
                <a:gd name="T7" fmla="*/ 317 h 902"/>
                <a:gd name="T8" fmla="*/ 1259 w 1397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902">
                  <a:moveTo>
                    <a:pt x="1259" y="0"/>
                  </a:moveTo>
                  <a:lnTo>
                    <a:pt x="0" y="495"/>
                  </a:lnTo>
                  <a:lnTo>
                    <a:pt x="177" y="902"/>
                  </a:lnTo>
                  <a:lnTo>
                    <a:pt x="1397" y="317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268413" y="1697038"/>
              <a:ext cx="2227263" cy="1046163"/>
            </a:xfrm>
            <a:custGeom>
              <a:avLst/>
              <a:gdLst>
                <a:gd name="T0" fmla="*/ 1333 w 1403"/>
                <a:gd name="T1" fmla="*/ 0 h 659"/>
                <a:gd name="T2" fmla="*/ 0 w 1403"/>
                <a:gd name="T3" fmla="*/ 224 h 659"/>
                <a:gd name="T4" fmla="*/ 88 w 1403"/>
                <a:gd name="T5" fmla="*/ 659 h 659"/>
                <a:gd name="T6" fmla="*/ 1403 w 1403"/>
                <a:gd name="T7" fmla="*/ 339 h 659"/>
                <a:gd name="T8" fmla="*/ 1333 w 1403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3" h="659">
                  <a:moveTo>
                    <a:pt x="1333" y="0"/>
                  </a:moveTo>
                  <a:lnTo>
                    <a:pt x="0" y="224"/>
                  </a:lnTo>
                  <a:lnTo>
                    <a:pt x="88" y="659"/>
                  </a:lnTo>
                  <a:lnTo>
                    <a:pt x="1403" y="33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193800" y="557213"/>
              <a:ext cx="2149475" cy="706438"/>
            </a:xfrm>
            <a:custGeom>
              <a:avLst/>
              <a:gdLst>
                <a:gd name="T0" fmla="*/ 1354 w 1354"/>
                <a:gd name="T1" fmla="*/ 59 h 445"/>
                <a:gd name="T2" fmla="*/ 4 w 1354"/>
                <a:gd name="T3" fmla="*/ 0 h 445"/>
                <a:gd name="T4" fmla="*/ 0 w 1354"/>
                <a:gd name="T5" fmla="*/ 445 h 445"/>
                <a:gd name="T6" fmla="*/ 1352 w 1354"/>
                <a:gd name="T7" fmla="*/ 405 h 445"/>
                <a:gd name="T8" fmla="*/ 1354 w 1354"/>
                <a:gd name="T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4" h="445">
                  <a:moveTo>
                    <a:pt x="1354" y="59"/>
                  </a:moveTo>
                  <a:lnTo>
                    <a:pt x="4" y="0"/>
                  </a:lnTo>
                  <a:lnTo>
                    <a:pt x="0" y="445"/>
                  </a:lnTo>
                  <a:lnTo>
                    <a:pt x="1352" y="405"/>
                  </a:lnTo>
                  <a:lnTo>
                    <a:pt x="1354" y="59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12336463" y="5213350"/>
              <a:ext cx="2389188" cy="2452688"/>
            </a:xfrm>
            <a:custGeom>
              <a:avLst/>
              <a:gdLst>
                <a:gd name="T0" fmla="*/ 0 w 1505"/>
                <a:gd name="T1" fmla="*/ 294 h 1545"/>
                <a:gd name="T2" fmla="*/ 1106 w 1505"/>
                <a:gd name="T3" fmla="*/ 1545 h 1545"/>
                <a:gd name="T4" fmla="*/ 1505 w 1505"/>
                <a:gd name="T5" fmla="*/ 1168 h 1545"/>
                <a:gd name="T6" fmla="*/ 310 w 1505"/>
                <a:gd name="T7" fmla="*/ 0 h 1545"/>
                <a:gd name="T8" fmla="*/ 0 w 1505"/>
                <a:gd name="T9" fmla="*/ 294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5" h="1545">
                  <a:moveTo>
                    <a:pt x="0" y="294"/>
                  </a:moveTo>
                  <a:lnTo>
                    <a:pt x="1106" y="1545"/>
                  </a:lnTo>
                  <a:lnTo>
                    <a:pt x="1505" y="1168"/>
                  </a:lnTo>
                  <a:lnTo>
                    <a:pt x="310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11272838" y="6056313"/>
              <a:ext cx="2043113" cy="2662238"/>
            </a:xfrm>
            <a:custGeom>
              <a:avLst/>
              <a:gdLst>
                <a:gd name="T0" fmla="*/ 0 w 1287"/>
                <a:gd name="T1" fmla="*/ 222 h 1677"/>
                <a:gd name="T2" fmla="*/ 820 w 1287"/>
                <a:gd name="T3" fmla="*/ 1677 h 1677"/>
                <a:gd name="T4" fmla="*/ 1287 w 1287"/>
                <a:gd name="T5" fmla="*/ 1389 h 1677"/>
                <a:gd name="T6" fmla="*/ 361 w 1287"/>
                <a:gd name="T7" fmla="*/ 0 h 1677"/>
                <a:gd name="T8" fmla="*/ 0 w 1287"/>
                <a:gd name="T9" fmla="*/ 222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7" h="1677">
                  <a:moveTo>
                    <a:pt x="0" y="222"/>
                  </a:moveTo>
                  <a:lnTo>
                    <a:pt x="820" y="1677"/>
                  </a:lnTo>
                  <a:lnTo>
                    <a:pt x="1287" y="1389"/>
                  </a:lnTo>
                  <a:lnTo>
                    <a:pt x="361" y="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0079038" y="6673850"/>
              <a:ext cx="1611313" cy="2754313"/>
            </a:xfrm>
            <a:custGeom>
              <a:avLst/>
              <a:gdLst>
                <a:gd name="T0" fmla="*/ 0 w 1015"/>
                <a:gd name="T1" fmla="*/ 142 h 1735"/>
                <a:gd name="T2" fmla="*/ 499 w 1015"/>
                <a:gd name="T3" fmla="*/ 1735 h 1735"/>
                <a:gd name="T4" fmla="*/ 1015 w 1015"/>
                <a:gd name="T5" fmla="*/ 1551 h 1735"/>
                <a:gd name="T6" fmla="*/ 401 w 1015"/>
                <a:gd name="T7" fmla="*/ 0 h 1735"/>
                <a:gd name="T8" fmla="*/ 0 w 1015"/>
                <a:gd name="T9" fmla="*/ 142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1735">
                  <a:moveTo>
                    <a:pt x="0" y="142"/>
                  </a:moveTo>
                  <a:lnTo>
                    <a:pt x="499" y="1735"/>
                  </a:lnTo>
                  <a:lnTo>
                    <a:pt x="1015" y="1551"/>
                  </a:lnTo>
                  <a:lnTo>
                    <a:pt x="401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8805863" y="7042150"/>
              <a:ext cx="1114425" cy="2727325"/>
            </a:xfrm>
            <a:custGeom>
              <a:avLst/>
              <a:gdLst>
                <a:gd name="T0" fmla="*/ 0 w 702"/>
                <a:gd name="T1" fmla="*/ 56 h 1718"/>
                <a:gd name="T2" fmla="*/ 159 w 702"/>
                <a:gd name="T3" fmla="*/ 1718 h 1718"/>
                <a:gd name="T4" fmla="*/ 702 w 702"/>
                <a:gd name="T5" fmla="*/ 1646 h 1718"/>
                <a:gd name="T6" fmla="*/ 423 w 702"/>
                <a:gd name="T7" fmla="*/ 0 h 1718"/>
                <a:gd name="T8" fmla="*/ 0 w 702"/>
                <a:gd name="T9" fmla="*/ 56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718">
                  <a:moveTo>
                    <a:pt x="0" y="56"/>
                  </a:moveTo>
                  <a:lnTo>
                    <a:pt x="159" y="1718"/>
                  </a:lnTo>
                  <a:lnTo>
                    <a:pt x="702" y="1646"/>
                  </a:lnTo>
                  <a:lnTo>
                    <a:pt x="423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7212013" y="7096125"/>
              <a:ext cx="974725" cy="2698750"/>
            </a:xfrm>
            <a:custGeom>
              <a:avLst/>
              <a:gdLst>
                <a:gd name="T0" fmla="*/ 191 w 614"/>
                <a:gd name="T1" fmla="*/ 0 h 1700"/>
                <a:gd name="T2" fmla="*/ 0 w 614"/>
                <a:gd name="T3" fmla="*/ 1658 h 1700"/>
                <a:gd name="T4" fmla="*/ 547 w 614"/>
                <a:gd name="T5" fmla="*/ 1700 h 1700"/>
                <a:gd name="T6" fmla="*/ 614 w 614"/>
                <a:gd name="T7" fmla="*/ 32 h 1700"/>
                <a:gd name="T8" fmla="*/ 191 w 614"/>
                <a:gd name="T9" fmla="*/ 0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1700">
                  <a:moveTo>
                    <a:pt x="191" y="0"/>
                  </a:moveTo>
                  <a:lnTo>
                    <a:pt x="0" y="1658"/>
                  </a:lnTo>
                  <a:lnTo>
                    <a:pt x="547" y="1700"/>
                  </a:lnTo>
                  <a:lnTo>
                    <a:pt x="614" y="3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414963" y="6788150"/>
              <a:ext cx="1492250" cy="2759075"/>
            </a:xfrm>
            <a:custGeom>
              <a:avLst/>
              <a:gdLst>
                <a:gd name="T0" fmla="*/ 533 w 940"/>
                <a:gd name="T1" fmla="*/ 0 h 1738"/>
                <a:gd name="T2" fmla="*/ 0 w 940"/>
                <a:gd name="T3" fmla="*/ 1585 h 1738"/>
                <a:gd name="T4" fmla="*/ 527 w 940"/>
                <a:gd name="T5" fmla="*/ 1738 h 1738"/>
                <a:gd name="T6" fmla="*/ 940 w 940"/>
                <a:gd name="T7" fmla="*/ 122 h 1738"/>
                <a:gd name="T8" fmla="*/ 533 w 940"/>
                <a:gd name="T9" fmla="*/ 0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738">
                  <a:moveTo>
                    <a:pt x="533" y="0"/>
                  </a:moveTo>
                  <a:lnTo>
                    <a:pt x="0" y="1585"/>
                  </a:lnTo>
                  <a:lnTo>
                    <a:pt x="527" y="1738"/>
                  </a:lnTo>
                  <a:lnTo>
                    <a:pt x="940" y="12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746500" y="6230938"/>
              <a:ext cx="1941513" cy="2695575"/>
            </a:xfrm>
            <a:custGeom>
              <a:avLst/>
              <a:gdLst>
                <a:gd name="T0" fmla="*/ 850 w 1223"/>
                <a:gd name="T1" fmla="*/ 0 h 1698"/>
                <a:gd name="T2" fmla="*/ 0 w 1223"/>
                <a:gd name="T3" fmla="*/ 1437 h 1698"/>
                <a:gd name="T4" fmla="*/ 483 w 1223"/>
                <a:gd name="T5" fmla="*/ 1698 h 1698"/>
                <a:gd name="T6" fmla="*/ 1223 w 1223"/>
                <a:gd name="T7" fmla="*/ 203 h 1698"/>
                <a:gd name="T8" fmla="*/ 850 w 1223"/>
                <a:gd name="T9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3" h="1698">
                  <a:moveTo>
                    <a:pt x="850" y="0"/>
                  </a:moveTo>
                  <a:lnTo>
                    <a:pt x="0" y="1437"/>
                  </a:lnTo>
                  <a:lnTo>
                    <a:pt x="483" y="1698"/>
                  </a:lnTo>
                  <a:lnTo>
                    <a:pt x="1223" y="20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2279650" y="5441950"/>
              <a:ext cx="2306638" cy="2516188"/>
            </a:xfrm>
            <a:custGeom>
              <a:avLst/>
              <a:gdLst>
                <a:gd name="T0" fmla="*/ 1129 w 1453"/>
                <a:gd name="T1" fmla="*/ 0 h 1585"/>
                <a:gd name="T2" fmla="*/ 0 w 1453"/>
                <a:gd name="T3" fmla="*/ 1229 h 1585"/>
                <a:gd name="T4" fmla="*/ 417 w 1453"/>
                <a:gd name="T5" fmla="*/ 1585 h 1585"/>
                <a:gd name="T6" fmla="*/ 1453 w 1453"/>
                <a:gd name="T7" fmla="*/ 275 h 1585"/>
                <a:gd name="T8" fmla="*/ 1129 w 1453"/>
                <a:gd name="T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1585">
                  <a:moveTo>
                    <a:pt x="1129" y="0"/>
                  </a:moveTo>
                  <a:lnTo>
                    <a:pt x="0" y="1229"/>
                  </a:lnTo>
                  <a:lnTo>
                    <a:pt x="417" y="1585"/>
                  </a:lnTo>
                  <a:lnTo>
                    <a:pt x="1453" y="27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1076325" y="4456113"/>
              <a:ext cx="2571750" cy="2227263"/>
            </a:xfrm>
            <a:custGeom>
              <a:avLst/>
              <a:gdLst>
                <a:gd name="T0" fmla="*/ 1361 w 1620"/>
                <a:gd name="T1" fmla="*/ 0 h 1403"/>
                <a:gd name="T2" fmla="*/ 0 w 1620"/>
                <a:gd name="T3" fmla="*/ 968 h 1403"/>
                <a:gd name="T4" fmla="*/ 335 w 1620"/>
                <a:gd name="T5" fmla="*/ 1403 h 1403"/>
                <a:gd name="T6" fmla="*/ 1620 w 1620"/>
                <a:gd name="T7" fmla="*/ 338 h 1403"/>
                <a:gd name="T8" fmla="*/ 1361 w 1620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403">
                  <a:moveTo>
                    <a:pt x="1361" y="0"/>
                  </a:moveTo>
                  <a:lnTo>
                    <a:pt x="0" y="968"/>
                  </a:lnTo>
                  <a:lnTo>
                    <a:pt x="335" y="1403"/>
                  </a:lnTo>
                  <a:lnTo>
                    <a:pt x="1620" y="338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192088" y="3319463"/>
              <a:ext cx="2720975" cy="1839913"/>
            </a:xfrm>
            <a:custGeom>
              <a:avLst/>
              <a:gdLst>
                <a:gd name="T0" fmla="*/ 1530 w 1714"/>
                <a:gd name="T1" fmla="*/ 0 h 1159"/>
                <a:gd name="T2" fmla="*/ 0 w 1714"/>
                <a:gd name="T3" fmla="*/ 664 h 1159"/>
                <a:gd name="T4" fmla="*/ 235 w 1714"/>
                <a:gd name="T5" fmla="*/ 1159 h 1159"/>
                <a:gd name="T6" fmla="*/ 1714 w 1714"/>
                <a:gd name="T7" fmla="*/ 385 h 1159"/>
                <a:gd name="T8" fmla="*/ 1530 w 1714"/>
                <a:gd name="T9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4" h="1159">
                  <a:moveTo>
                    <a:pt x="1530" y="0"/>
                  </a:moveTo>
                  <a:lnTo>
                    <a:pt x="0" y="664"/>
                  </a:lnTo>
                  <a:lnTo>
                    <a:pt x="235" y="1159"/>
                  </a:lnTo>
                  <a:lnTo>
                    <a:pt x="1714" y="38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-336550" y="2079625"/>
              <a:ext cx="2755900" cy="1373188"/>
            </a:xfrm>
            <a:custGeom>
              <a:avLst/>
              <a:gdLst>
                <a:gd name="T0" fmla="*/ 1636 w 1736"/>
                <a:gd name="T1" fmla="*/ 0 h 865"/>
                <a:gd name="T2" fmla="*/ 0 w 1736"/>
                <a:gd name="T3" fmla="*/ 332 h 865"/>
                <a:gd name="T4" fmla="*/ 128 w 1736"/>
                <a:gd name="T5" fmla="*/ 865 h 865"/>
                <a:gd name="T6" fmla="*/ 1736 w 1736"/>
                <a:gd name="T7" fmla="*/ 414 h 865"/>
                <a:gd name="T8" fmla="*/ 1636 w 173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6" h="865">
                  <a:moveTo>
                    <a:pt x="1636" y="0"/>
                  </a:moveTo>
                  <a:lnTo>
                    <a:pt x="0" y="332"/>
                  </a:lnTo>
                  <a:lnTo>
                    <a:pt x="128" y="865"/>
                  </a:lnTo>
                  <a:lnTo>
                    <a:pt x="1736" y="414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-488950" y="765175"/>
              <a:ext cx="2670175" cy="871538"/>
            </a:xfrm>
            <a:custGeom>
              <a:avLst/>
              <a:gdLst>
                <a:gd name="T0" fmla="*/ 1670 w 1682"/>
                <a:gd name="T1" fmla="*/ 18 h 549"/>
                <a:gd name="T2" fmla="*/ 0 w 1682"/>
                <a:gd name="T3" fmla="*/ 0 h 549"/>
                <a:gd name="T4" fmla="*/ 16 w 1682"/>
                <a:gd name="T5" fmla="*/ 549 h 549"/>
                <a:gd name="T6" fmla="*/ 1682 w 1682"/>
                <a:gd name="T7" fmla="*/ 443 h 549"/>
                <a:gd name="T8" fmla="*/ 1670 w 1682"/>
                <a:gd name="T9" fmla="*/ 1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549">
                  <a:moveTo>
                    <a:pt x="1670" y="18"/>
                  </a:moveTo>
                  <a:lnTo>
                    <a:pt x="0" y="0"/>
                  </a:lnTo>
                  <a:lnTo>
                    <a:pt x="16" y="549"/>
                  </a:lnTo>
                  <a:lnTo>
                    <a:pt x="1682" y="443"/>
                  </a:lnTo>
                  <a:lnTo>
                    <a:pt x="1670" y="18"/>
                  </a:lnTo>
                  <a:close/>
                </a:path>
              </a:pathLst>
            </a:custGeom>
            <a:solidFill>
              <a:srgbClr val="FFFFFF">
                <a:alpha val="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89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10/31/2019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(c) Gas Networks Ireland 2019 - AD Intro</a:t>
            </a:r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92" y="574335"/>
            <a:ext cx="2922416" cy="11304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" y="863211"/>
            <a:ext cx="1298451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68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34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00" y="1589127"/>
            <a:ext cx="10872000" cy="412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2400" y="6080083"/>
            <a:ext cx="849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00" y="6080083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7" y="6014314"/>
            <a:ext cx="1396060" cy="5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741" r:id="rId19"/>
    <p:sldLayoutId id="214748374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7463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638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075" indent="-276225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5113" algn="l" defTabSz="914400" rtl="0" eaLnBrk="1" latinLnBrk="0" hangingPunct="1">
        <a:lnSpc>
          <a:spcPct val="10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00" y="1589127"/>
            <a:ext cx="10872000" cy="412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6255" y="6049919"/>
            <a:ext cx="849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00" y="6054683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‹#›</a:t>
            </a:fld>
            <a:endParaRPr lang="en-IE" dirty="0">
              <a:solidFill>
                <a:srgbClr val="06038D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51374" y="6049919"/>
            <a:ext cx="1635125" cy="65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 r="40915" b="66879"/>
          <a:stretch/>
        </p:blipFill>
        <p:spPr>
          <a:xfrm>
            <a:off x="5094750" y="6445208"/>
            <a:ext cx="144187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accent4"/>
          </a:solidFill>
          <a:latin typeface="+mj-lt"/>
          <a:ea typeface="+mn-ea"/>
          <a:cs typeface="+mn-cs"/>
        </a:defRPr>
      </a:lvl1pPr>
      <a:lvl2pPr marL="7874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j-lt"/>
          <a:ea typeface="+mn-ea"/>
          <a:cs typeface="+mn-cs"/>
        </a:defRPr>
      </a:lvl2pPr>
      <a:lvl3pPr marL="1182688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j-lt"/>
          <a:ea typeface="+mn-ea"/>
          <a:cs typeface="+mn-cs"/>
        </a:defRPr>
      </a:lvl3pPr>
      <a:lvl4pPr marL="162560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j-lt"/>
          <a:ea typeface="+mn-ea"/>
          <a:cs typeface="+mn-cs"/>
        </a:defRPr>
      </a:lvl4pPr>
      <a:lvl5pPr marL="2079625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accent4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6.jpeg"/><Relationship Id="rId4" Type="http://schemas.openxmlformats.org/officeDocument/2006/relationships/image" Target="../media/image50.jpeg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g"/><Relationship Id="rId7" Type="http://schemas.openxmlformats.org/officeDocument/2006/relationships/image" Target="../media/image30.emf"/><Relationship Id="rId12" Type="http://schemas.openxmlformats.org/officeDocument/2006/relationships/image" Target="../media/image35.pn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asnetworks.ie/business/renewable-gas/renewable-gas-information/Gas-Networks-Ireland-Connections-Policy-Document-Revision-5.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799" y="2044306"/>
            <a:ext cx="9982723" cy="1024844"/>
          </a:xfrm>
        </p:spPr>
        <p:txBody>
          <a:bodyPr/>
          <a:lstStyle/>
          <a:p>
            <a:r>
              <a:rPr lang="en-IE" dirty="0"/>
              <a:t>Anaerobic Digestion -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i="1" dirty="0"/>
              <a:t>14 Slides from 120 Pack to support open discussion for </a:t>
            </a:r>
          </a:p>
          <a:p>
            <a:r>
              <a:rPr lang="en-IE" i="1" dirty="0"/>
              <a:t>Causeway Project Dissemination</a:t>
            </a:r>
          </a:p>
          <a:p>
            <a:r>
              <a:rPr lang="en-IE" i="1" dirty="0"/>
              <a:t>Copyright Gas Networks Ireland 2019</a:t>
            </a:r>
          </a:p>
          <a:p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7748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31" y="113551"/>
            <a:ext cx="10872000" cy="936000"/>
          </a:xfrm>
        </p:spPr>
        <p:txBody>
          <a:bodyPr>
            <a:normAutofit/>
          </a:bodyPr>
          <a:lstStyle/>
          <a:p>
            <a:r>
              <a:rPr lang="en-GB" dirty="0"/>
              <a:t>5. Anaerobic Digestion – RGFI Paper Oct 2019</a:t>
            </a:r>
            <a:endParaRPr lang="en-IE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19BDC-2750-44D1-BEDB-232CCF6D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242B-B5D7-4EA4-A078-AB7A7C4D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10</a:t>
            </a:fld>
            <a:endParaRPr lang="en-IE" dirty="0">
              <a:solidFill>
                <a:srgbClr val="06038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05586-6ECA-4F7B-B700-DB92C4F38D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00" y="1316182"/>
            <a:ext cx="7639309" cy="512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9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22B9-3A04-41B1-8638-B59B3C461CE3}"/>
              </a:ext>
            </a:extLst>
          </p:cNvPr>
          <p:cNvSpPr txBox="1"/>
          <p:nvPr/>
        </p:nvSpPr>
        <p:spPr>
          <a:xfrm>
            <a:off x="659994" y="363739"/>
            <a:ext cx="8773937" cy="935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 fontScale="92500"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000" b="1" i="0" u="none" strike="noStrike" kern="1200" cap="none" spc="0" baseline="0" dirty="0">
                <a:solidFill>
                  <a:srgbClr val="00B050"/>
                </a:solidFill>
                <a:uFillTx/>
                <a:latin typeface="Calibri Light"/>
              </a:rPr>
              <a:t>6. Green Gas Certification Scheme for Ireland</a:t>
            </a: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19D2DA98-76E7-410F-82EF-CFB6819B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5" y="5824810"/>
            <a:ext cx="2038417" cy="723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F7642-D70B-4919-9147-479E2949E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5" y="1340025"/>
            <a:ext cx="10058400" cy="45567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E42A799D-91A8-4DCE-A054-EB63315D61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288" t="15077" r="36653" b="11651"/>
          <a:stretch>
            <a:fillRect/>
          </a:stretch>
        </p:blipFill>
        <p:spPr>
          <a:xfrm>
            <a:off x="8574795" y="5539828"/>
            <a:ext cx="1180344" cy="12221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B7D60B5-8896-4546-8A6B-D8EB8809145A}"/>
              </a:ext>
            </a:extLst>
          </p:cNvPr>
          <p:cNvSpPr txBox="1"/>
          <p:nvPr/>
        </p:nvSpPr>
        <p:spPr>
          <a:xfrm>
            <a:off x="6889848" y="1723369"/>
            <a:ext cx="269962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200" b="0" i="1" u="none" strike="noStrike" kern="1200" cap="none" spc="0" baseline="0" dirty="0">
                <a:solidFill>
                  <a:srgbClr val="0036D8"/>
                </a:solidFill>
                <a:uFillTx/>
                <a:latin typeface="Calibri"/>
              </a:rPr>
              <a:t>Reference: dena BiogasRegister.de</a:t>
            </a:r>
          </a:p>
        </p:txBody>
      </p:sp>
      <p:pic>
        <p:nvPicPr>
          <p:cNvPr id="7" name="Picture 2" descr="https://encrypted-tbn0.gstatic.com/images?q=tbn:ANd9GcQDZLsV6HUEptoqbJko_SVFonsLqdtguue0_vLgfSOcwhz2OTTs1WFLLQ">
            <a:extLst>
              <a:ext uri="{FF2B5EF4-FFF2-40B4-BE49-F238E27FC236}">
                <a16:creationId xmlns:a16="http://schemas.microsoft.com/office/drawing/2014/main" id="{603AD5D1-B9FE-4744-9838-6C1B295672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06303" y="5611599"/>
            <a:ext cx="1941636" cy="11503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D67935B-CEF0-4D14-839A-73D705BF9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809" y="5752435"/>
            <a:ext cx="2095503" cy="8686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Image result for dbfz germany">
            <a:extLst>
              <a:ext uri="{FF2B5EF4-FFF2-40B4-BE49-F238E27FC236}">
                <a16:creationId xmlns:a16="http://schemas.microsoft.com/office/drawing/2014/main" id="{EFD4B82C-7BB5-4B90-B93A-BF4CBB49EE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74645" y="5611599"/>
            <a:ext cx="1389686" cy="11503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88CEF94-6394-4BB0-983A-038206A8CCEB}"/>
              </a:ext>
            </a:extLst>
          </p:cNvPr>
          <p:cNvSpPr txBox="1"/>
          <p:nvPr/>
        </p:nvSpPr>
        <p:spPr>
          <a:xfrm>
            <a:off x="11532001" y="6445212"/>
            <a:ext cx="53242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35848B-5C87-48E1-A237-ACA9E443B683}" type="slidenum">
              <a:t>11</a:t>
            </a:fld>
            <a:endParaRPr lang="en-IE" sz="1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631FB-AC87-4104-8682-5368E4DB5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04" y="5937076"/>
            <a:ext cx="1642439" cy="63530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95CD4F4-2F86-4E5D-B959-BFEC17A8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(c) Gas Networks Ireland 2019 - AD Intro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F0CEA7-C07D-4A40-9AE1-4FA3C5D7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52CA-686B-8A46-BA30-DB0EAA438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6780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E8BE-133E-4767-9FF3-D66B8291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Gas Networks Ireland 2019 - AD Intro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67EEC-18B3-434D-B001-651766D5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12</a:t>
            </a:fld>
            <a:endParaRPr lang="en-IE" dirty="0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1192269-6FA4-4AAE-8142-E29F733E8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ED6F-85D2-4130-B913-D0077545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Anaerobic Digestion – Development in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F549-0814-483F-BD36-4C5CEA6D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0" y="1487837"/>
            <a:ext cx="10872000" cy="444801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6400" b="1" dirty="0"/>
              <a:t>Causeway Project </a:t>
            </a:r>
          </a:p>
          <a:p>
            <a:r>
              <a:rPr lang="en-GB" sz="6400" dirty="0" err="1"/>
              <a:t>Nurney</a:t>
            </a:r>
            <a:r>
              <a:rPr lang="en-GB" sz="6400" dirty="0"/>
              <a:t> AD Plant with Biomethane Upgrade, compression and MEGC filling</a:t>
            </a:r>
          </a:p>
          <a:p>
            <a:r>
              <a:rPr lang="en-GB" sz="6400" dirty="0"/>
              <a:t>Cush RNG 2018, Co. Kildare MEGC receipt, heating and Gas to Grid.</a:t>
            </a:r>
          </a:p>
          <a:p>
            <a:pPr marL="0" indent="0">
              <a:buNone/>
            </a:pPr>
            <a:r>
              <a:rPr lang="en-GB" sz="6400" b="1" dirty="0"/>
              <a:t>Graze – Nov 2018</a:t>
            </a:r>
          </a:p>
          <a:p>
            <a:r>
              <a:rPr lang="en-GB" sz="6400" dirty="0"/>
              <a:t>Mitchelstown Central Grid Injection Facility, CGI, 2019 - 2022 and </a:t>
            </a:r>
          </a:p>
          <a:p>
            <a:r>
              <a:rPr lang="en-GB" sz="6400" dirty="0"/>
              <a:t>Biomethane logistics (MEGC) (First of 17 CGI in Ireland)</a:t>
            </a:r>
          </a:p>
          <a:p>
            <a:r>
              <a:rPr lang="en-GB" sz="6400" dirty="0"/>
              <a:t>Surrounded by 15 – 16 Agri-AD Facilities</a:t>
            </a:r>
          </a:p>
          <a:p>
            <a:r>
              <a:rPr lang="en-GB" sz="6400" dirty="0"/>
              <a:t>2 x CNG Stations (of 70 in Ireland)</a:t>
            </a:r>
            <a:endParaRPr lang="en-GB" sz="6600" dirty="0"/>
          </a:p>
          <a:p>
            <a:r>
              <a:rPr lang="en-GB" sz="6400" dirty="0"/>
              <a:t>74 Trucks, Vehicle Grant Funding.</a:t>
            </a:r>
          </a:p>
          <a:p>
            <a:pPr marL="0" indent="0">
              <a:buNone/>
            </a:pPr>
            <a:r>
              <a:rPr lang="en-GB" sz="6400" b="1" dirty="0"/>
              <a:t>Direct Gas Injection to the Grid – Oct 2018</a:t>
            </a:r>
          </a:p>
          <a:p>
            <a:r>
              <a:rPr lang="en-GB" sz="6400" dirty="0"/>
              <a:t>GNI – 170 Enquiries, 60 Connection offers	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38A03-1F06-4940-BC65-98FFB069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289BA-A285-401F-BA0A-90FF930D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13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ED6F-85D2-4130-B913-D0077545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 Anaerobic Digestion – 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F549-0814-483F-BD36-4C5CEA6D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0" y="1487837"/>
            <a:ext cx="10872000" cy="4448014"/>
          </a:xfrm>
        </p:spPr>
        <p:txBody>
          <a:bodyPr>
            <a:normAutofit/>
          </a:bodyPr>
          <a:lstStyle/>
          <a:p>
            <a:r>
              <a:rPr lang="en-GB" sz="4000" dirty="0"/>
              <a:t>120 Slides &amp; references on </a:t>
            </a:r>
          </a:p>
          <a:p>
            <a:pPr lvl="1"/>
            <a:r>
              <a:rPr lang="en-GB" sz="3800" dirty="0"/>
              <a:t>Causeway Project dissemination web site</a:t>
            </a:r>
          </a:p>
          <a:p>
            <a:pPr lvl="1"/>
            <a:r>
              <a:rPr lang="en-GB" sz="3800" dirty="0"/>
              <a:t>Linked to GenComm project</a:t>
            </a:r>
          </a:p>
          <a:p>
            <a:pPr lvl="1"/>
            <a:r>
              <a:rPr lang="en-GB" sz="3800" dirty="0"/>
              <a:t>Used </a:t>
            </a:r>
            <a:r>
              <a:rPr lang="en-GB" sz="3800" dirty="0" err="1"/>
              <a:t>Valorgas</a:t>
            </a:r>
            <a:r>
              <a:rPr lang="en-GB" sz="3800" dirty="0"/>
              <a:t> project </a:t>
            </a:r>
            <a:r>
              <a:rPr lang="en-GB" sz="3800"/>
              <a:t>2013 Data etc.</a:t>
            </a:r>
            <a:endParaRPr lang="en-GB" sz="3800" dirty="0"/>
          </a:p>
          <a:p>
            <a:r>
              <a:rPr lang="en-GB" sz="4000" dirty="0"/>
              <a:t>Attracting young people into industry</a:t>
            </a:r>
          </a:p>
          <a:p>
            <a:r>
              <a:rPr lang="en-GB" sz="4000" dirty="0"/>
              <a:t>3500 – 700 Agri Jobs across Ireland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38A03-1F06-4940-BC65-98FFB069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289BA-A285-401F-BA0A-90FF930D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14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31" y="113551"/>
            <a:ext cx="10872000" cy="936000"/>
          </a:xfrm>
        </p:spPr>
        <p:txBody>
          <a:bodyPr>
            <a:normAutofit/>
          </a:bodyPr>
          <a:lstStyle/>
          <a:p>
            <a:r>
              <a:rPr lang="en-GB" sz="4400" dirty="0"/>
              <a:t>1. Causeway Project</a:t>
            </a:r>
            <a:endParaRPr lang="en-IE" sz="1600" b="1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0" y="989575"/>
            <a:ext cx="5793084" cy="487260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19BDC-2750-44D1-BEDB-232CCF6D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242B-B5D7-4EA4-A078-AB7A7C4D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2</a:t>
            </a:fld>
            <a:endParaRPr lang="en-IE" dirty="0">
              <a:solidFill>
                <a:srgbClr val="06038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526C2-A08E-432A-95F4-2F74792A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165" y="5880629"/>
            <a:ext cx="7906214" cy="765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E0327-EC37-49DB-ABF9-0E98BCA95F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 t="15894"/>
          <a:stretch/>
        </p:blipFill>
        <p:spPr>
          <a:xfrm>
            <a:off x="6980584" y="1423797"/>
            <a:ext cx="4102572" cy="39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ED6F-85D2-4130-B913-D0077545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2. EU Report 2017 – Biogas potential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38A03-1F06-4940-BC65-98FFB069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289BA-A285-401F-BA0A-90FF930D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3</a:t>
            </a:fld>
            <a:endParaRPr lang="en-IE" dirty="0">
              <a:solidFill>
                <a:srgbClr val="06038D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71349-58FF-4281-922A-DA77EC5A81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01" y="1462087"/>
            <a:ext cx="7710342" cy="498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9BCD9C-1E23-46EB-B8FA-F0367BBF92A5}"/>
              </a:ext>
            </a:extLst>
          </p:cNvPr>
          <p:cNvSpPr txBox="1"/>
          <p:nvPr/>
        </p:nvSpPr>
        <p:spPr>
          <a:xfrm>
            <a:off x="8572500" y="2000251"/>
            <a:ext cx="325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Biogas Potential in Ireland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6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3. Anaerobic Digestion – Green Generation</a:t>
            </a:r>
            <a:endParaRPr lang="en-IE" sz="36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36B8-BD9F-41CA-8F7B-8856A85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4</a:t>
            </a:fld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3667C-E2B8-4520-A289-FA99ADE1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2" t="27317" b="18211"/>
          <a:stretch/>
        </p:blipFill>
        <p:spPr>
          <a:xfrm>
            <a:off x="1849691" y="1328368"/>
            <a:ext cx="7156523" cy="4936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336308-0206-42B1-B13A-11B3A598A4AE}"/>
              </a:ext>
            </a:extLst>
          </p:cNvPr>
          <p:cNvSpPr/>
          <p:nvPr/>
        </p:nvSpPr>
        <p:spPr>
          <a:xfrm>
            <a:off x="9889199" y="3248540"/>
            <a:ext cx="1914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Nurney</a:t>
            </a:r>
            <a:r>
              <a:rPr lang="en-GB" dirty="0"/>
              <a:t> AD</a:t>
            </a:r>
          </a:p>
          <a:p>
            <a:pPr algn="ctr"/>
            <a:r>
              <a:rPr lang="en-GB" dirty="0"/>
              <a:t>1MWe CHP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Biomethane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Business Culture</a:t>
            </a:r>
          </a:p>
        </p:txBody>
      </p:sp>
    </p:spTree>
    <p:extLst>
      <p:ext uri="{BB962C8B-B14F-4D97-AF65-F5344CB8AC3E}">
        <p14:creationId xmlns:p14="http://schemas.microsoft.com/office/powerpoint/2010/main" val="40551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8" y="55043"/>
            <a:ext cx="11270999" cy="954737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dirty="0"/>
              <a:t>4. Anaerobic Digestion : Agri – AD Plants</a:t>
            </a:r>
            <a:endParaRPr lang="en-IE" i="1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73289" y="866649"/>
            <a:ext cx="6287794" cy="30298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IE" sz="2400" dirty="0">
                <a:solidFill>
                  <a:schemeClr val="accent1"/>
                </a:solidFill>
                <a:highlight>
                  <a:srgbClr val="FFFF00"/>
                </a:highlight>
              </a:rPr>
              <a:t>20 GWh/yr.</a:t>
            </a:r>
            <a:endParaRPr lang="en-IE" sz="2400" dirty="0">
              <a:solidFill>
                <a:schemeClr val="accent1"/>
              </a:solidFill>
            </a:endParaRPr>
          </a:p>
          <a:p>
            <a:pPr algn="r">
              <a:lnSpc>
                <a:spcPct val="120000"/>
              </a:lnSpc>
            </a:pPr>
            <a:endParaRPr lang="en-IE" sz="2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1900" b="0" dirty="0">
                <a:solidFill>
                  <a:schemeClr val="tx1"/>
                </a:solidFill>
              </a:rPr>
              <a:t>3-4 tank system which can integrate within a </a:t>
            </a:r>
            <a:r>
              <a:rPr lang="en-IE" sz="2400" dirty="0">
                <a:solidFill>
                  <a:schemeClr val="accent1"/>
                </a:solidFill>
              </a:rPr>
              <a:t>rural farm setting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dirty="0">
                <a:solidFill>
                  <a:schemeClr val="tx1"/>
                </a:solidFill>
              </a:rPr>
              <a:t>16,000 tonnes </a:t>
            </a:r>
            <a:r>
              <a:rPr lang="en-IE" sz="1900" b="0" dirty="0">
                <a:solidFill>
                  <a:schemeClr val="tx1"/>
                </a:solidFill>
              </a:rPr>
              <a:t>slurry within </a:t>
            </a:r>
            <a:r>
              <a:rPr lang="en-IE" sz="1900" dirty="0">
                <a:solidFill>
                  <a:schemeClr val="tx1"/>
                </a:solidFill>
              </a:rPr>
              <a:t>3km radius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1900" b="0" dirty="0">
                <a:solidFill>
                  <a:schemeClr val="tx1"/>
                </a:solidFill>
              </a:rPr>
              <a:t>Land requirement of </a:t>
            </a:r>
            <a:r>
              <a:rPr lang="en-IE" sz="1900" dirty="0">
                <a:solidFill>
                  <a:schemeClr val="tx1"/>
                </a:solidFill>
              </a:rPr>
              <a:t>445 ha</a:t>
            </a:r>
            <a:r>
              <a:rPr lang="en-IE" sz="1900" b="0" dirty="0">
                <a:solidFill>
                  <a:schemeClr val="tx1"/>
                </a:solidFill>
              </a:rPr>
              <a:t> dedicated to organic feedstock delivering </a:t>
            </a:r>
            <a:r>
              <a:rPr lang="en-IE" sz="1900" dirty="0">
                <a:solidFill>
                  <a:schemeClr val="tx1"/>
                </a:solidFill>
              </a:rPr>
              <a:t>22,000 tonnes</a:t>
            </a:r>
            <a:r>
              <a:rPr lang="en-IE" sz="1900" b="0" dirty="0">
                <a:solidFill>
                  <a:schemeClr val="tx1"/>
                </a:solidFill>
              </a:rPr>
              <a:t> </a:t>
            </a:r>
            <a:endParaRPr lang="en-IE" sz="2000" b="0" dirty="0">
              <a:solidFill>
                <a:srgbClr val="272D87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2000" b="0" dirty="0">
                <a:solidFill>
                  <a:srgbClr val="272D87"/>
                </a:solidFill>
              </a:rPr>
              <a:t>2% land in 10km radius</a:t>
            </a:r>
          </a:p>
        </p:txBody>
      </p:sp>
      <p:sp>
        <p:nvSpPr>
          <p:cNvPr id="13" name="Oval 12"/>
          <p:cNvSpPr/>
          <p:nvPr/>
        </p:nvSpPr>
        <p:spPr>
          <a:xfrm>
            <a:off x="6662078" y="1387886"/>
            <a:ext cx="5428433" cy="53748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" y="3850872"/>
            <a:ext cx="2330474" cy="10677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9453"/>
          <a:stretch/>
        </p:blipFill>
        <p:spPr>
          <a:xfrm>
            <a:off x="427774" y="812016"/>
            <a:ext cx="2472521" cy="104247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837670" y="3580066"/>
            <a:ext cx="1056027" cy="1049867"/>
          </a:xfrm>
          <a:prstGeom prst="ellipse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Oval 14"/>
          <p:cNvSpPr/>
          <p:nvPr/>
        </p:nvSpPr>
        <p:spPr>
          <a:xfrm>
            <a:off x="7669253" y="2457234"/>
            <a:ext cx="3376067" cy="3295524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Oval 15"/>
          <p:cNvSpPr/>
          <p:nvPr/>
        </p:nvSpPr>
        <p:spPr>
          <a:xfrm>
            <a:off x="8454470" y="3234581"/>
            <a:ext cx="1832866" cy="1749605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09" y="3136772"/>
            <a:ext cx="953428" cy="5285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70" y="2642191"/>
            <a:ext cx="465703" cy="7228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05" y="5131868"/>
            <a:ext cx="476924" cy="5082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87" y="5453846"/>
            <a:ext cx="478264" cy="6107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94" y="2203107"/>
            <a:ext cx="476924" cy="508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86" y="3596745"/>
            <a:ext cx="476924" cy="508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26092"/>
          <a:stretch/>
        </p:blipFill>
        <p:spPr>
          <a:xfrm>
            <a:off x="10053507" y="4014326"/>
            <a:ext cx="857956" cy="6802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66" y="4609633"/>
            <a:ext cx="953428" cy="5285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5"/>
          <a:stretch/>
        </p:blipFill>
        <p:spPr>
          <a:xfrm>
            <a:off x="11206345" y="2048580"/>
            <a:ext cx="670475" cy="5936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57" y="5692736"/>
            <a:ext cx="1386077" cy="8586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73" y="2171271"/>
            <a:ext cx="830559" cy="52001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9328640" y="3405134"/>
            <a:ext cx="357390" cy="7673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54986" y="3234581"/>
            <a:ext cx="682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tx2"/>
                </a:solidFill>
              </a:rPr>
              <a:t>3km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769232" y="4172444"/>
            <a:ext cx="1563326" cy="5556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6427" y="4119405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solidFill>
                  <a:schemeClr val="tx2"/>
                </a:solidFill>
              </a:rPr>
              <a:t>10km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9328640" y="4162468"/>
            <a:ext cx="1785841" cy="19021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751909" y="600588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solidFill>
                  <a:schemeClr val="tx2"/>
                </a:solidFill>
              </a:rPr>
              <a:t>50km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98" y="4986707"/>
            <a:ext cx="858711" cy="5376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9453"/>
          <a:stretch/>
        </p:blipFill>
        <p:spPr>
          <a:xfrm>
            <a:off x="8607267" y="3702510"/>
            <a:ext cx="1500039" cy="6324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9" r="80781" b="11476"/>
          <a:stretch/>
        </p:blipFill>
        <p:spPr>
          <a:xfrm>
            <a:off x="8293860" y="3365932"/>
            <a:ext cx="527654" cy="5305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072" y="4348974"/>
            <a:ext cx="6348006" cy="250902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IE" sz="2600" dirty="0">
                <a:solidFill>
                  <a:schemeClr val="accent1"/>
                </a:solidFill>
                <a:highlight>
                  <a:srgbClr val="FFFF00"/>
                </a:highlight>
              </a:rPr>
              <a:t>40GWh/yr</a:t>
            </a:r>
            <a:r>
              <a:rPr lang="en-IE" sz="2600" dirty="0">
                <a:solidFill>
                  <a:schemeClr val="accent1"/>
                </a:solidFill>
              </a:rPr>
              <a:t>.</a:t>
            </a:r>
          </a:p>
          <a:p>
            <a:pPr algn="r"/>
            <a:endParaRPr lang="en-IE" sz="2600" dirty="0">
              <a:solidFill>
                <a:schemeClr val="accent1"/>
              </a:solidFill>
            </a:endParaRPr>
          </a:p>
          <a:p>
            <a:r>
              <a:rPr lang="en-IE" sz="2600" dirty="0">
                <a:solidFill>
                  <a:schemeClr val="accent1"/>
                </a:solidFill>
              </a:rPr>
              <a:t>Larger scale plant </a:t>
            </a:r>
            <a:r>
              <a:rPr lang="en-IE" sz="2100" b="0" dirty="0">
                <a:solidFill>
                  <a:schemeClr val="tx1"/>
                </a:solidFill>
              </a:rPr>
              <a:t>in a large or non-farm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</a:rPr>
              <a:t>32,000 tonnes slurry/waste</a:t>
            </a:r>
            <a:r>
              <a:rPr lang="en-IE" sz="2100" b="0" dirty="0">
                <a:solidFill>
                  <a:schemeClr val="tx1"/>
                </a:solidFill>
              </a:rPr>
              <a:t>; high energy food industry waste also an appropriate feedstock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b="0" dirty="0">
                <a:solidFill>
                  <a:schemeClr val="tx1"/>
                </a:solidFill>
              </a:rPr>
              <a:t>Land requirement of </a:t>
            </a:r>
            <a:r>
              <a:rPr lang="en-IE" sz="2100" dirty="0">
                <a:solidFill>
                  <a:schemeClr val="tx1"/>
                </a:solidFill>
              </a:rPr>
              <a:t>890 ha</a:t>
            </a:r>
            <a:r>
              <a:rPr lang="en-IE" sz="2100" b="0" dirty="0">
                <a:solidFill>
                  <a:schemeClr val="tx1"/>
                </a:solidFill>
              </a:rPr>
              <a:t> dedicated to organic feedstock delivering </a:t>
            </a:r>
            <a:r>
              <a:rPr lang="en-IE" sz="2100" dirty="0">
                <a:solidFill>
                  <a:schemeClr val="tx1"/>
                </a:solidFill>
              </a:rPr>
              <a:t>44,000 tonnes</a:t>
            </a:r>
            <a:endParaRPr lang="en-IE" sz="2100" b="0" dirty="0">
              <a:solidFill>
                <a:srgbClr val="272D8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b="0" dirty="0">
                <a:solidFill>
                  <a:srgbClr val="272D87"/>
                </a:solidFill>
              </a:rPr>
              <a:t>4% land in 10km radius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5BD3A-D77E-42AB-B62A-BC8BA77F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79DD3-34C7-4C4D-A377-F98E681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5</a:t>
            </a:fld>
            <a:endParaRPr lang="en-IE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4. Anaerobic Digestion – </a:t>
            </a: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Agri-AD Design Concept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13D6A-B94B-40C4-B449-D7ED1C2F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81CB-3FB7-2046-AB76-4B8D488BDD86}" type="slidenum">
              <a:rPr lang="en-US" smtClean="0"/>
              <a:t>6</a:t>
            </a:fld>
            <a:endParaRPr lang="en-US" dirty="0"/>
          </a:p>
        </p:txBody>
      </p:sp>
      <p:sp>
        <p:nvSpPr>
          <p:cNvPr id="36" name="object 5"/>
          <p:cNvSpPr/>
          <p:nvPr/>
        </p:nvSpPr>
        <p:spPr>
          <a:xfrm>
            <a:off x="2512941" y="3874232"/>
            <a:ext cx="882255" cy="130105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Rectangle 36"/>
          <p:cNvSpPr/>
          <p:nvPr/>
        </p:nvSpPr>
        <p:spPr>
          <a:xfrm>
            <a:off x="1382468" y="1279821"/>
            <a:ext cx="984910" cy="1353901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100" b="1" dirty="0">
                <a:solidFill>
                  <a:schemeClr val="bg1"/>
                </a:solidFill>
              </a:rPr>
              <a:t>Commercial Design</a:t>
            </a:r>
          </a:p>
        </p:txBody>
      </p:sp>
      <p:cxnSp>
        <p:nvCxnSpPr>
          <p:cNvPr id="38" name="Straight Connector 37"/>
          <p:cNvCxnSpPr>
            <a:stCxn id="43" idx="6"/>
            <a:endCxn id="49" idx="2"/>
          </p:cNvCxnSpPr>
          <p:nvPr/>
        </p:nvCxnSpPr>
        <p:spPr>
          <a:xfrm flipV="1">
            <a:off x="3348022" y="1798733"/>
            <a:ext cx="5692718" cy="0"/>
          </a:xfrm>
          <a:prstGeom prst="line">
            <a:avLst/>
          </a:prstGeom>
          <a:ln w="19050">
            <a:solidFill>
              <a:srgbClr val="C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317574" y="2158686"/>
            <a:ext cx="1538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338D"/>
                </a:solidFill>
              </a:rPr>
              <a:t>Standardisation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21189" y="2151416"/>
            <a:ext cx="1538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91DA"/>
                </a:solidFill>
              </a:rPr>
              <a:t>Dedicated Fund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58229" y="2200345"/>
            <a:ext cx="1538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200" b="1" dirty="0">
                <a:solidFill>
                  <a:srgbClr val="00A3A1"/>
                </a:solidFill>
              </a:rPr>
              <a:t>Plant Size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28420" y="2149724"/>
            <a:ext cx="1844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200" b="1" dirty="0">
                <a:solidFill>
                  <a:srgbClr val="EAAA00"/>
                </a:solidFill>
              </a:rPr>
              <a:t>Centralised &amp; Direct Injection Points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13178" y="1539550"/>
            <a:ext cx="634845" cy="635600"/>
            <a:chOff x="1838098" y="1517978"/>
            <a:chExt cx="634845" cy="635600"/>
          </a:xfrm>
        </p:grpSpPr>
        <p:sp>
          <p:nvSpPr>
            <p:cNvPr id="43" name="Oval 42"/>
            <p:cNvSpPr/>
            <p:nvPr/>
          </p:nvSpPr>
          <p:spPr>
            <a:xfrm>
              <a:off x="1838098" y="1517978"/>
              <a:ext cx="634845" cy="6356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AU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470" y="1600464"/>
              <a:ext cx="476101" cy="4706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31554" y="1539550"/>
            <a:ext cx="634845" cy="635600"/>
            <a:chOff x="6479918" y="1517978"/>
            <a:chExt cx="634845" cy="635600"/>
          </a:xfrm>
        </p:grpSpPr>
        <p:sp>
          <p:nvSpPr>
            <p:cNvPr id="45" name="Oval 44"/>
            <p:cNvSpPr/>
            <p:nvPr/>
          </p:nvSpPr>
          <p:spPr>
            <a:xfrm>
              <a:off x="6479918" y="1517978"/>
              <a:ext cx="634845" cy="635600"/>
            </a:xfrm>
            <a:prstGeom prst="ellipse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457200"/>
              <a:endParaRPr lang="en-AU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229" y="1600403"/>
              <a:ext cx="476223" cy="47075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822366" y="1539550"/>
            <a:ext cx="634845" cy="635600"/>
            <a:chOff x="4160519" y="1517978"/>
            <a:chExt cx="634845" cy="635600"/>
          </a:xfrm>
        </p:grpSpPr>
        <p:sp>
          <p:nvSpPr>
            <p:cNvPr id="47" name="Oval 46"/>
            <p:cNvSpPr/>
            <p:nvPr/>
          </p:nvSpPr>
          <p:spPr>
            <a:xfrm>
              <a:off x="4160519" y="1517978"/>
              <a:ext cx="634845" cy="635600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AU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2176" y="1612214"/>
              <a:ext cx="431530" cy="44712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040741" y="1480933"/>
            <a:ext cx="634845" cy="635600"/>
            <a:chOff x="8165661" y="1459361"/>
            <a:chExt cx="634845" cy="635600"/>
          </a:xfrm>
        </p:grpSpPr>
        <p:sp>
          <p:nvSpPr>
            <p:cNvPr id="49" name="Oval 48"/>
            <p:cNvSpPr/>
            <p:nvPr/>
          </p:nvSpPr>
          <p:spPr>
            <a:xfrm>
              <a:off x="8165661" y="1459361"/>
              <a:ext cx="634845" cy="635600"/>
            </a:xfrm>
            <a:prstGeom prst="ellipse">
              <a:avLst/>
            </a:prstGeom>
            <a:solidFill>
              <a:srgbClr val="EA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457200"/>
              <a:endParaRPr lang="en-AU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2748" y="1588098"/>
              <a:ext cx="432854" cy="378126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1379088" y="2825610"/>
            <a:ext cx="984910" cy="3409371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100" b="1" dirty="0">
                <a:solidFill>
                  <a:schemeClr val="bg1"/>
                </a:solidFill>
              </a:rPr>
              <a:t>Supply Chain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971020" y="2648058"/>
            <a:ext cx="0" cy="324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71320" y="2648058"/>
            <a:ext cx="0" cy="324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6458" y="2825609"/>
            <a:ext cx="730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375535" y="4960187"/>
            <a:ext cx="1047930" cy="42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000" b="1" dirty="0">
                <a:solidFill>
                  <a:schemeClr val="accent6"/>
                </a:solidFill>
              </a:rPr>
              <a:t>Agriculture:</a:t>
            </a:r>
          </a:p>
          <a:p>
            <a:pPr algn="ctr"/>
            <a:r>
              <a:rPr lang="en-IE" sz="1000" b="1" dirty="0">
                <a:solidFill>
                  <a:schemeClr val="accent6"/>
                </a:solidFill>
              </a:rPr>
              <a:t>Slurry &amp; Produce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2588" y="4282181"/>
            <a:ext cx="630349" cy="68356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3179" y="4371763"/>
            <a:ext cx="1742831" cy="1126678"/>
          </a:xfrm>
          <a:prstGeom prst="rect">
            <a:avLst/>
          </a:prstGeom>
          <a:solidFill>
            <a:srgbClr val="E3BC9F"/>
          </a:solidFill>
          <a:ln>
            <a:solidFill>
              <a:srgbClr val="E3BC9F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09" y="3571782"/>
            <a:ext cx="1315824" cy="42828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267843" y="4508927"/>
            <a:ext cx="449333" cy="532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IE" sz="900" dirty="0">
              <a:solidFill>
                <a:schemeClr val="bg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4319720" y="4830297"/>
            <a:ext cx="662454" cy="222569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9481335" y="4453158"/>
            <a:ext cx="450815" cy="682259"/>
            <a:chOff x="6702631" y="4855481"/>
            <a:chExt cx="586101" cy="729075"/>
          </a:xfrm>
        </p:grpSpPr>
        <p:sp>
          <p:nvSpPr>
            <p:cNvPr id="62" name="Rectangle 61"/>
            <p:cNvSpPr/>
            <p:nvPr/>
          </p:nvSpPr>
          <p:spPr>
            <a:xfrm>
              <a:off x="6702631" y="4931996"/>
              <a:ext cx="573133" cy="584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IE" sz="900" dirty="0">
                <a:solidFill>
                  <a:schemeClr val="bg1"/>
                </a:solidFill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13623" y="4855481"/>
              <a:ext cx="575109" cy="729075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8837432" y="4801764"/>
            <a:ext cx="572942" cy="20936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165541" y="2573668"/>
            <a:ext cx="1986735" cy="518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IE" sz="1600" b="1" dirty="0">
              <a:solidFill>
                <a:srgbClr val="C0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831179" y="3011307"/>
            <a:ext cx="2440173" cy="316524"/>
          </a:xfrm>
          <a:prstGeom prst="round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AD Plant Site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15297" y="3015735"/>
            <a:ext cx="2119107" cy="316524"/>
          </a:xfrm>
          <a:prstGeom prst="round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Feedstock Supply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712236" y="3029724"/>
            <a:ext cx="2423497" cy="430754"/>
          </a:xfrm>
          <a:prstGeom prst="round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Logistics and Gas Injection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0951" y="3961026"/>
            <a:ext cx="732660" cy="62129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5309" y="4570410"/>
            <a:ext cx="447347" cy="44734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020727" y="3684014"/>
            <a:ext cx="1901521" cy="30834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>
                <a:latin typeface="Univers 45 Light" pitchFamily="2" charset="0"/>
              </a:rPr>
              <a:t>Private Sector 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4711" y="4601406"/>
            <a:ext cx="314399" cy="3998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4797" y="4192577"/>
            <a:ext cx="332868" cy="45965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7004953" y="4804850"/>
            <a:ext cx="1252915" cy="199458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4831178" y="3362869"/>
            <a:ext cx="1199458" cy="316524"/>
          </a:xfrm>
          <a:prstGeom prst="roundRect">
            <a:avLst/>
          </a:prstGeom>
          <a:solidFill>
            <a:srgbClr val="BC204B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100" b="1" dirty="0">
                <a:solidFill>
                  <a:schemeClr val="bg1"/>
                </a:solidFill>
              </a:rPr>
              <a:t>20 GWh Plant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088588" y="3366646"/>
            <a:ext cx="1188309" cy="316524"/>
          </a:xfrm>
          <a:prstGeom prst="roundRect">
            <a:avLst/>
          </a:prstGeom>
          <a:solidFill>
            <a:srgbClr val="BC20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IE" sz="1100" b="1" dirty="0">
                <a:solidFill>
                  <a:schemeClr val="bg1"/>
                </a:solidFill>
              </a:rPr>
              <a:t>40 GWh Plant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9489790" y="5318977"/>
            <a:ext cx="450815" cy="682259"/>
            <a:chOff x="6702631" y="4855481"/>
            <a:chExt cx="586101" cy="729075"/>
          </a:xfrm>
        </p:grpSpPr>
        <p:sp>
          <p:nvSpPr>
            <p:cNvPr id="78" name="Rectangle 77"/>
            <p:cNvSpPr/>
            <p:nvPr/>
          </p:nvSpPr>
          <p:spPr>
            <a:xfrm>
              <a:off x="6702631" y="4931996"/>
              <a:ext cx="573133" cy="584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IE" sz="900" dirty="0">
                <a:solidFill>
                  <a:schemeClr val="bg1"/>
                </a:solidFill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13623" y="4855481"/>
              <a:ext cx="575109" cy="729075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8837432" y="5653620"/>
            <a:ext cx="572942" cy="20936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/>
          <a:srcRect r="17225" b="-586"/>
          <a:stretch/>
        </p:blipFill>
        <p:spPr>
          <a:xfrm flipV="1">
            <a:off x="8363178" y="5652427"/>
            <a:ext cx="474254" cy="2105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1"/>
          <a:srcRect r="17225" b="-586"/>
          <a:stretch/>
        </p:blipFill>
        <p:spPr>
          <a:xfrm flipV="1">
            <a:off x="7895089" y="5652423"/>
            <a:ext cx="474254" cy="21059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1"/>
          <a:srcRect r="17225" b="-586"/>
          <a:stretch/>
        </p:blipFill>
        <p:spPr>
          <a:xfrm flipV="1">
            <a:off x="7427000" y="5652419"/>
            <a:ext cx="474254" cy="21059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11"/>
          <a:srcRect r="17225" b="-586"/>
          <a:stretch/>
        </p:blipFill>
        <p:spPr>
          <a:xfrm rot="5400000" flipV="1">
            <a:off x="7201503" y="5347348"/>
            <a:ext cx="474254" cy="21059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11"/>
          <a:srcRect r="17225" b="-586"/>
          <a:stretch/>
        </p:blipFill>
        <p:spPr>
          <a:xfrm rot="5400000" flipV="1">
            <a:off x="7204608" y="5053163"/>
            <a:ext cx="474254" cy="210593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9068869" y="5211864"/>
            <a:ext cx="1331177" cy="25435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IE" sz="1200" b="1" dirty="0">
                <a:latin typeface="Univers 45 Light" pitchFamily="2" charset="0"/>
              </a:rPr>
              <a:t>Direct Injection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717176" y="4110058"/>
            <a:ext cx="1905344" cy="23311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IE" sz="1200" b="1" dirty="0">
                <a:latin typeface="Univers 45 Light" pitchFamily="2" charset="0"/>
              </a:rPr>
              <a:t>Central Grid Injection (CGI)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A7C631FB-AC87-4104-8682-5368E4DB5F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78" y="3521961"/>
            <a:ext cx="1248408" cy="48288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7C631FB-AC87-4104-8682-5368E4DB5F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04" y="5937076"/>
            <a:ext cx="1642439" cy="6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Renewable Gas Connection Policy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401236"/>
            <a:ext cx="8496526" cy="4120814"/>
          </a:xfrm>
        </p:spPr>
        <p:txBody>
          <a:bodyPr>
            <a:normAutofit/>
          </a:bodyPr>
          <a:lstStyle/>
          <a:p>
            <a:r>
              <a:rPr lang="en-GB" dirty="0"/>
              <a:t>CRU approved &amp; published on 15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  <a:p>
            <a:endParaRPr lang="en-GB" dirty="0"/>
          </a:p>
          <a:p>
            <a:r>
              <a:rPr lang="en-GB" b="1" u="sng" dirty="0"/>
              <a:t>Key Points</a:t>
            </a:r>
          </a:p>
          <a:p>
            <a:pPr lvl="1"/>
            <a:r>
              <a:rPr lang="en-GB" dirty="0"/>
              <a:t>Pay 30% capital contribution (subject to +ve NPV),</a:t>
            </a:r>
          </a:p>
          <a:p>
            <a:pPr lvl="1"/>
            <a:r>
              <a:rPr lang="en-GB" dirty="0"/>
              <a:t>Appraisal assessed over 10 year horizon</a:t>
            </a:r>
          </a:p>
          <a:p>
            <a:pPr lvl="1"/>
            <a:endParaRPr lang="en-GB" dirty="0"/>
          </a:p>
          <a:p>
            <a:r>
              <a:rPr lang="en-GB" dirty="0"/>
              <a:t>Overall, very favourable for Renewable Gas producers</a:t>
            </a:r>
          </a:p>
          <a:p>
            <a:endParaRPr lang="en-GB" dirty="0"/>
          </a:p>
          <a:p>
            <a:r>
              <a:rPr lang="en-GB" dirty="0"/>
              <a:t>Transcribed into the </a:t>
            </a:r>
            <a:r>
              <a:rPr lang="en-GB" dirty="0">
                <a:hlinkClick r:id="rId2"/>
              </a:rPr>
              <a:t>GNI Connection Policy V5.0</a:t>
            </a:r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t>7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0F9C0-614D-425E-9302-D86426138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4831630"/>
            <a:ext cx="2444271" cy="166124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 descr="Technical Information Minimum Connection Model">
            <a:extLst>
              <a:ext uri="{FF2B5EF4-FFF2-40B4-BE49-F238E27FC236}">
                <a16:creationId xmlns:a16="http://schemas.microsoft.com/office/drawing/2014/main" id="{2985F181-8434-476C-BEBB-2C8C7EE50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740" r="1202" b="8162"/>
          <a:stretch/>
        </p:blipFill>
        <p:spPr bwMode="auto">
          <a:xfrm>
            <a:off x="7315199" y="1380504"/>
            <a:ext cx="4777651" cy="26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C8684E-FFFF-4072-9223-C499C00EEB07}"/>
              </a:ext>
            </a:extLst>
          </p:cNvPr>
          <p:cNvCxnSpPr>
            <a:cxnSpLocks/>
          </p:cNvCxnSpPr>
          <p:nvPr/>
        </p:nvCxnSpPr>
        <p:spPr>
          <a:xfrm>
            <a:off x="8038642" y="4308349"/>
            <a:ext cx="2582466" cy="363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E273F9-E9E7-4421-BC7D-8126A50CB14B}"/>
              </a:ext>
            </a:extLst>
          </p:cNvPr>
          <p:cNvCxnSpPr>
            <a:cxnSpLocks/>
          </p:cNvCxnSpPr>
          <p:nvPr/>
        </p:nvCxnSpPr>
        <p:spPr>
          <a:xfrm>
            <a:off x="10621108" y="4308349"/>
            <a:ext cx="147174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0F13AD-5EB5-48BF-B5E8-D2BC661A1A57}"/>
              </a:ext>
            </a:extLst>
          </p:cNvPr>
          <p:cNvSpPr txBox="1"/>
          <p:nvPr/>
        </p:nvSpPr>
        <p:spPr>
          <a:xfrm>
            <a:off x="9094441" y="4335974"/>
            <a:ext cx="72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NFO</a:t>
            </a:r>
            <a:endParaRPr lang="en-IE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AB9CE86-720D-4333-A77A-8DA75D00A07B}"/>
              </a:ext>
            </a:extLst>
          </p:cNvPr>
          <p:cNvSpPr txBox="1"/>
          <p:nvPr/>
        </p:nvSpPr>
        <p:spPr>
          <a:xfrm>
            <a:off x="11324492" y="4335974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GNI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9193-9380-47F3-866E-1FC81BD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147" y="419244"/>
            <a:ext cx="10976458" cy="683646"/>
          </a:xfrm>
        </p:spPr>
        <p:txBody>
          <a:bodyPr>
            <a:normAutofit/>
          </a:bodyPr>
          <a:lstStyle/>
          <a:p>
            <a:r>
              <a:rPr lang="en-IE" dirty="0"/>
              <a:t>5. Project GRAZE – Nov 2018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98147" y="1338441"/>
            <a:ext cx="4140760" cy="5430349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Central Grid Injection (CGI) with Bio-CNG Logistics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Optimum for medium scale AD in large catchment area.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No capacity constraint.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Expandability for community and commercial demand.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Local Bio-CNG fuel supply.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CNG Stations &amp; Vehicle Grant Fund</a:t>
            </a:r>
            <a:endParaRPr lang="en-GB" sz="1600" dirty="0">
              <a:solidFill>
                <a:schemeClr val="bg1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15 to 20 Agri-AD Facilities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Farmer &amp; Community Ownership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Green Gas Fund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Common Design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Common EPC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Common O&amp;M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740" t="43531" r="10741" b="12222"/>
          <a:stretch/>
        </p:blipFill>
        <p:spPr>
          <a:xfrm>
            <a:off x="4808121" y="1338441"/>
            <a:ext cx="6320972" cy="45381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387065-E8C5-4C19-B26A-E686A0422ED5}"/>
              </a:ext>
            </a:extLst>
          </p:cNvPr>
          <p:cNvSpPr/>
          <p:nvPr/>
        </p:nvSpPr>
        <p:spPr>
          <a:xfrm>
            <a:off x="7943239" y="2417451"/>
            <a:ext cx="404054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00B050"/>
                </a:solidFill>
                <a:latin typeface="open sans"/>
              </a:rPr>
              <a:t>Project GRAZE</a:t>
            </a:r>
            <a:endParaRPr lang="en-IE" sz="2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open sans"/>
              </a:rPr>
              <a:t>Green Renewable Agricultural Zero Emissions Gas</a:t>
            </a:r>
          </a:p>
        </p:txBody>
      </p:sp>
      <p:pic>
        <p:nvPicPr>
          <p:cNvPr id="2050" name="Picture 2" descr="Image result for dccae climate action fund">
            <a:extLst>
              <a:ext uri="{FF2B5EF4-FFF2-40B4-BE49-F238E27FC236}">
                <a16:creationId xmlns:a16="http://schemas.microsoft.com/office/drawing/2014/main" id="{A150E355-704C-42C3-9163-8AACCE54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39" y="5762160"/>
            <a:ext cx="2066868" cy="10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PMG logo">
            <a:extLst>
              <a:ext uri="{FF2B5EF4-FFF2-40B4-BE49-F238E27FC236}">
                <a16:creationId xmlns:a16="http://schemas.microsoft.com/office/drawing/2014/main" id="{997AC4A9-3889-4DF2-B705-08C772FFAD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50566" y="181345"/>
            <a:ext cx="1017425" cy="4069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" descr="http://www.ballyhouradevelopment.com/wp-content/uploads/2016/09/bdclg_logo_website-3.jpg">
            <a:extLst>
              <a:ext uri="{FF2B5EF4-FFF2-40B4-BE49-F238E27FC236}">
                <a16:creationId xmlns:a16="http://schemas.microsoft.com/office/drawing/2014/main" id="{16ADF7F3-2DE6-42DC-8EF1-06C7ABE0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75" y="1102890"/>
            <a:ext cx="2507503" cy="10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1EA4C-F192-451F-885D-EF7D0BA578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88" t="15077" r="36653" b="11651"/>
          <a:stretch/>
        </p:blipFill>
        <p:spPr>
          <a:xfrm>
            <a:off x="10481678" y="904873"/>
            <a:ext cx="1633257" cy="1691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2BF35-195F-465A-AE30-DF36D36F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81CB-3FB7-2046-AB76-4B8D488BDD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31" y="113551"/>
            <a:ext cx="10872000" cy="936000"/>
          </a:xfrm>
        </p:spPr>
        <p:txBody>
          <a:bodyPr>
            <a:normAutofit/>
          </a:bodyPr>
          <a:lstStyle/>
          <a:p>
            <a:r>
              <a:rPr lang="en-GB" dirty="0"/>
              <a:t>5. Anaerobic Digestion – RGFI Paper Oct 2019</a:t>
            </a:r>
            <a:endParaRPr lang="en-IE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19BDC-2750-44D1-BEDB-232CCF6D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2B4B2"/>
                </a:solidFill>
              </a:rPr>
              <a:t>(c) Gas Networks Ireland 2019 - AD Intro</a:t>
            </a:r>
            <a:endParaRPr lang="en-IE" dirty="0">
              <a:solidFill>
                <a:srgbClr val="B2B4B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242B-B5D7-4EA4-A078-AB7A7C4D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>
                <a:solidFill>
                  <a:srgbClr val="06038D"/>
                </a:solidFill>
              </a:rPr>
              <a:pPr/>
              <a:t>9</a:t>
            </a:fld>
            <a:endParaRPr lang="en-IE" dirty="0">
              <a:solidFill>
                <a:srgbClr val="060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2E9E23-ACA3-429E-BA7A-7FEAEE8276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1330035"/>
            <a:ext cx="7313727" cy="541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2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sNetworksIreland">
  <a:themeElements>
    <a:clrScheme name="Gas Networks Ireland">
      <a:dk1>
        <a:srgbClr val="000000"/>
      </a:dk1>
      <a:lt1>
        <a:srgbClr val="FFFFFF"/>
      </a:lt1>
      <a:dk2>
        <a:srgbClr val="06038D"/>
      </a:dk2>
      <a:lt2>
        <a:srgbClr val="FFFFFF"/>
      </a:lt2>
      <a:accent1>
        <a:srgbClr val="06038D"/>
      </a:accent1>
      <a:accent2>
        <a:srgbClr val="0099FF"/>
      </a:accent2>
      <a:accent3>
        <a:srgbClr val="009CA6"/>
      </a:accent3>
      <a:accent4>
        <a:srgbClr val="84BD00"/>
      </a:accent4>
      <a:accent5>
        <a:srgbClr val="B2B4B2"/>
      </a:accent5>
      <a:accent6>
        <a:srgbClr val="685BC7"/>
      </a:accent6>
      <a:hlink>
        <a:srgbClr val="FF0099"/>
      </a:hlink>
      <a:folHlink>
        <a:srgbClr val="5F259F"/>
      </a:folHlink>
    </a:clrScheme>
    <a:fontScheme name="Gas Networks Ire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sNetworks_Template.pptx" id="{FB7186BC-ACD9-4759-8F3E-DE7FD29A82F8}" vid="{BAB23710-F700-4D65-9FFE-0466F9C6204C}"/>
    </a:ext>
  </a:extLst>
</a:theme>
</file>

<file path=ppt/theme/theme2.xml><?xml version="1.0" encoding="utf-8"?>
<a:theme xmlns:a="http://schemas.openxmlformats.org/drawingml/2006/main" name="GNI Theme">
  <a:themeElements>
    <a:clrScheme name="GNI Colours">
      <a:dk1>
        <a:srgbClr val="06038D"/>
      </a:dk1>
      <a:lt1>
        <a:srgbClr val="FFFFFF"/>
      </a:lt1>
      <a:dk2>
        <a:srgbClr val="FFFFFF"/>
      </a:dk2>
      <a:lt2>
        <a:srgbClr val="FFFFFF"/>
      </a:lt2>
      <a:accent1>
        <a:srgbClr val="009CA6"/>
      </a:accent1>
      <a:accent2>
        <a:srgbClr val="84BD00"/>
      </a:accent2>
      <a:accent3>
        <a:srgbClr val="0099FF"/>
      </a:accent3>
      <a:accent4>
        <a:srgbClr val="06038D"/>
      </a:accent4>
      <a:accent5>
        <a:srgbClr val="7030A0"/>
      </a:accent5>
      <a:accent6>
        <a:srgbClr val="C00000"/>
      </a:accent6>
      <a:hlink>
        <a:srgbClr val="0000FF"/>
      </a:hlink>
      <a:folHlink>
        <a:srgbClr val="0000FF"/>
      </a:folHlink>
    </a:clrScheme>
    <a:fontScheme name="Gas Networks Ire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I Theme" id="{4C3CF809-4500-4E76-B292-242873D3252F}" vid="{3F676CCC-0485-4B5C-887E-C6D37D5724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NI Colours">
    <a:dk1>
      <a:srgbClr val="06038D"/>
    </a:dk1>
    <a:lt1>
      <a:srgbClr val="FFFFFF"/>
    </a:lt1>
    <a:dk2>
      <a:srgbClr val="FFFFFF"/>
    </a:dk2>
    <a:lt2>
      <a:srgbClr val="FFFFFF"/>
    </a:lt2>
    <a:accent1>
      <a:srgbClr val="009CA6"/>
    </a:accent1>
    <a:accent2>
      <a:srgbClr val="84BD00"/>
    </a:accent2>
    <a:accent3>
      <a:srgbClr val="0099FF"/>
    </a:accent3>
    <a:accent4>
      <a:srgbClr val="06038D"/>
    </a:accent4>
    <a:accent5>
      <a:srgbClr val="7030A0"/>
    </a:accent5>
    <a:accent6>
      <a:srgbClr val="C00000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15493</TotalTime>
  <Words>715</Words>
  <Application>Microsoft Office PowerPoint</Application>
  <PresentationFormat>Widescreen</PresentationFormat>
  <Paragraphs>135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open sans</vt:lpstr>
      <vt:lpstr>Univers 45 Light</vt:lpstr>
      <vt:lpstr>Wingdings</vt:lpstr>
      <vt:lpstr>GasNetworksIreland</vt:lpstr>
      <vt:lpstr>GNI Theme</vt:lpstr>
      <vt:lpstr>Anaerobic Digestion - Introduction</vt:lpstr>
      <vt:lpstr>1. Causeway Project</vt:lpstr>
      <vt:lpstr>2. EU Report 2017 – Biogas potential</vt:lpstr>
      <vt:lpstr>3. Anaerobic Digestion – Green Generation</vt:lpstr>
      <vt:lpstr>4. Anaerobic Digestion : Agri – AD Plants</vt:lpstr>
      <vt:lpstr>4. Anaerobic Digestion – Agri-AD Design Concept</vt:lpstr>
      <vt:lpstr>4. Renewable Gas Connection Policy</vt:lpstr>
      <vt:lpstr>5. Project GRAZE – Nov 2018</vt:lpstr>
      <vt:lpstr>5. Anaerobic Digestion – RGFI Paper Oct 2019</vt:lpstr>
      <vt:lpstr>5. Anaerobic Digestion – RGFI Paper Oct 2019</vt:lpstr>
      <vt:lpstr>PowerPoint Presentation</vt:lpstr>
      <vt:lpstr>PowerPoint Presentation</vt:lpstr>
      <vt:lpstr>7. Anaerobic Digestion – Development in Ireland</vt:lpstr>
      <vt:lpstr>8. Anaerobic Digestion – Open Science</vt:lpstr>
    </vt:vector>
  </TitlesOfParts>
  <Company>Bord Gáis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Biomenthane conference</dc:title>
  <dc:creator>Ian O'Flynn</dc:creator>
  <cp:lastModifiedBy>Joanna Wilson (JWilson)</cp:lastModifiedBy>
  <cp:revision>825</cp:revision>
  <cp:lastPrinted>2019-11-27T21:38:23Z</cp:lastPrinted>
  <dcterms:created xsi:type="dcterms:W3CDTF">2015-09-17T10:31:36Z</dcterms:created>
  <dcterms:modified xsi:type="dcterms:W3CDTF">2019-12-04T10:22:14Z</dcterms:modified>
</cp:coreProperties>
</file>