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701" r:id="rId4"/>
    <p:sldId id="702" r:id="rId5"/>
    <p:sldId id="713" r:id="rId6"/>
    <p:sldId id="714" r:id="rId7"/>
    <p:sldId id="711" r:id="rId8"/>
    <p:sldId id="703" r:id="rId9"/>
    <p:sldId id="704" r:id="rId10"/>
    <p:sldId id="705" r:id="rId11"/>
    <p:sldId id="706" r:id="rId12"/>
    <p:sldId id="707" r:id="rId13"/>
    <p:sldId id="716" r:id="rId14"/>
    <p:sldId id="715" r:id="rId15"/>
    <p:sldId id="311" r:id="rId16"/>
    <p:sldId id="373" r:id="rId17"/>
    <p:sldId id="712" r:id="rId18"/>
    <p:sldId id="259" r:id="rId19"/>
    <p:sldId id="719" r:id="rId20"/>
    <p:sldId id="708" r:id="rId21"/>
    <p:sldId id="717" r:id="rId22"/>
    <p:sldId id="283" r:id="rId23"/>
    <p:sldId id="718" r:id="rId24"/>
    <p:sldId id="720" r:id="rId25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4D04D-49C9-44E7-BA94-17845DC91D00}" type="datetimeFigureOut">
              <a:rPr lang="en-GB" smtClean="0"/>
              <a:t>04/12/2019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092F5-401F-41E3-AA00-EFA804173A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69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E14E-2844-46A7-ADB5-189F1853F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839D3-05B8-4ACE-9C8E-DD8BD63E0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86120-737C-4261-AD40-0F68DFDF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60C1-A294-4B52-8959-3155BEFE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F2FF-7AA0-4BFD-A4C7-4BA3F8A7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24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2922-9D90-42E2-BA31-C25E2A63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AF991-16FF-4DDB-94AB-47B1DDB34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1B0B3-0AD7-4757-9DD9-0D58941B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C6D3-DDDE-4C31-9B17-6CFF1994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02329-A8AF-48DC-902E-001A9861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67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2399E-3633-40B2-823E-282EE0581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C129D-1DFB-4ED4-BD78-E8E2119E2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DF62D-650C-4F0B-BFF4-FB54AB94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9DC0A-C560-4178-AD55-AB0260AF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F45AD-9703-4A4A-A07B-059D85A0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12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(logo animat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ID" hidden="1"/>
          <p:cNvGrpSpPr/>
          <p:nvPr userDrawn="1"/>
        </p:nvGrpSpPr>
        <p:grpSpPr>
          <a:xfrm>
            <a:off x="0" y="0"/>
            <a:ext cx="12192000" cy="6869910"/>
            <a:chOff x="0" y="0"/>
            <a:chExt cx="12192000" cy="6869910"/>
          </a:xfrm>
        </p:grpSpPr>
        <p:sp>
          <p:nvSpPr>
            <p:cNvPr id="32" name="Rechthoek 31"/>
            <p:cNvSpPr/>
            <p:nvPr userDrawn="1"/>
          </p:nvSpPr>
          <p:spPr>
            <a:xfrm>
              <a:off x="0" y="0"/>
              <a:ext cx="838198" cy="6858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hthoek 32"/>
            <p:cNvSpPr/>
            <p:nvPr userDrawn="1"/>
          </p:nvSpPr>
          <p:spPr>
            <a:xfrm>
              <a:off x="11353800" y="0"/>
              <a:ext cx="838198" cy="6858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hthoek 33"/>
            <p:cNvSpPr/>
            <p:nvPr userDrawn="1"/>
          </p:nvSpPr>
          <p:spPr>
            <a:xfrm rot="16200000">
              <a:off x="5676901" y="-5676901"/>
              <a:ext cx="838198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hthoek 34"/>
            <p:cNvSpPr/>
            <p:nvPr userDrawn="1"/>
          </p:nvSpPr>
          <p:spPr>
            <a:xfrm rot="16200000">
              <a:off x="5499622" y="165623"/>
              <a:ext cx="1192755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hthoek 35"/>
            <p:cNvSpPr/>
            <p:nvPr userDrawn="1"/>
          </p:nvSpPr>
          <p:spPr>
            <a:xfrm rot="16200000">
              <a:off x="5905501" y="-3997569"/>
              <a:ext cx="380998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hthoek 36"/>
            <p:cNvSpPr/>
            <p:nvPr userDrawn="1"/>
          </p:nvSpPr>
          <p:spPr>
            <a:xfrm rot="16200000">
              <a:off x="5905501" y="-240255"/>
              <a:ext cx="380998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hthoek 37"/>
            <p:cNvSpPr/>
            <p:nvPr userDrawn="1"/>
          </p:nvSpPr>
          <p:spPr>
            <a:xfrm rot="16200000">
              <a:off x="5905501" y="583411"/>
              <a:ext cx="380998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Rechthoek 44"/>
          <p:cNvSpPr/>
          <p:nvPr userDrawn="1"/>
        </p:nvSpPr>
        <p:spPr>
          <a:xfrm>
            <a:off x="-3" y="0"/>
            <a:ext cx="12191999" cy="6869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noProof="0" dirty="0"/>
          </a:p>
        </p:txBody>
      </p:sp>
      <p:sp>
        <p:nvSpPr>
          <p:cNvPr id="6" name="Rechthoek 5"/>
          <p:cNvSpPr/>
          <p:nvPr userDrawn="1"/>
        </p:nvSpPr>
        <p:spPr>
          <a:xfrm>
            <a:off x="-1" y="0"/>
            <a:ext cx="12191999" cy="6869910"/>
          </a:xfrm>
          <a:prstGeom prst="rect">
            <a:avLst/>
          </a:prstGeom>
          <a:gradFill flip="none" rotWithShape="1">
            <a:gsLst>
              <a:gs pos="90000">
                <a:srgbClr val="00AAE3"/>
              </a:gs>
              <a:gs pos="59000">
                <a:srgbClr val="08AAC8"/>
              </a:gs>
              <a:gs pos="0">
                <a:srgbClr val="70BC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noProof="0" dirty="0"/>
          </a:p>
        </p:txBody>
      </p:sp>
      <p:grpSp>
        <p:nvGrpSpPr>
          <p:cNvPr id="46" name="Groep 45"/>
          <p:cNvGrpSpPr/>
          <p:nvPr userDrawn="1"/>
        </p:nvGrpSpPr>
        <p:grpSpPr>
          <a:xfrm>
            <a:off x="4941560" y="2874041"/>
            <a:ext cx="4698025" cy="1241603"/>
            <a:chOff x="4941560" y="2874041"/>
            <a:chExt cx="4698025" cy="1241603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4941560" y="3755704"/>
              <a:ext cx="304757" cy="359940"/>
            </a:xfrm>
            <a:custGeom>
              <a:avLst/>
              <a:gdLst>
                <a:gd name="T0" fmla="*/ 146 w 243"/>
                <a:gd name="T1" fmla="*/ 0 h 287"/>
                <a:gd name="T2" fmla="*/ 178 w 243"/>
                <a:gd name="T3" fmla="*/ 4 h 287"/>
                <a:gd name="T4" fmla="*/ 207 w 243"/>
                <a:gd name="T5" fmla="*/ 12 h 287"/>
                <a:gd name="T6" fmla="*/ 230 w 243"/>
                <a:gd name="T7" fmla="*/ 28 h 287"/>
                <a:gd name="T8" fmla="*/ 235 w 243"/>
                <a:gd name="T9" fmla="*/ 33 h 287"/>
                <a:gd name="T10" fmla="*/ 236 w 243"/>
                <a:gd name="T11" fmla="*/ 40 h 287"/>
                <a:gd name="T12" fmla="*/ 238 w 243"/>
                <a:gd name="T13" fmla="*/ 45 h 287"/>
                <a:gd name="T14" fmla="*/ 236 w 243"/>
                <a:gd name="T15" fmla="*/ 52 h 287"/>
                <a:gd name="T16" fmla="*/ 235 w 243"/>
                <a:gd name="T17" fmla="*/ 57 h 287"/>
                <a:gd name="T18" fmla="*/ 230 w 243"/>
                <a:gd name="T19" fmla="*/ 62 h 287"/>
                <a:gd name="T20" fmla="*/ 224 w 243"/>
                <a:gd name="T21" fmla="*/ 64 h 287"/>
                <a:gd name="T22" fmla="*/ 218 w 243"/>
                <a:gd name="T23" fmla="*/ 65 h 287"/>
                <a:gd name="T24" fmla="*/ 212 w 243"/>
                <a:gd name="T25" fmla="*/ 64 h 287"/>
                <a:gd name="T26" fmla="*/ 207 w 243"/>
                <a:gd name="T27" fmla="*/ 62 h 287"/>
                <a:gd name="T28" fmla="*/ 200 w 243"/>
                <a:gd name="T29" fmla="*/ 57 h 287"/>
                <a:gd name="T30" fmla="*/ 187 w 243"/>
                <a:gd name="T31" fmla="*/ 48 h 287"/>
                <a:gd name="T32" fmla="*/ 168 w 243"/>
                <a:gd name="T33" fmla="*/ 40 h 287"/>
                <a:gd name="T34" fmla="*/ 146 w 243"/>
                <a:gd name="T35" fmla="*/ 38 h 287"/>
                <a:gd name="T36" fmla="*/ 118 w 243"/>
                <a:gd name="T37" fmla="*/ 41 h 287"/>
                <a:gd name="T38" fmla="*/ 94 w 243"/>
                <a:gd name="T39" fmla="*/ 52 h 287"/>
                <a:gd name="T40" fmla="*/ 75 w 243"/>
                <a:gd name="T41" fmla="*/ 67 h 287"/>
                <a:gd name="T42" fmla="*/ 60 w 243"/>
                <a:gd name="T43" fmla="*/ 88 h 287"/>
                <a:gd name="T44" fmla="*/ 50 w 243"/>
                <a:gd name="T45" fmla="*/ 113 h 287"/>
                <a:gd name="T46" fmla="*/ 46 w 243"/>
                <a:gd name="T47" fmla="*/ 143 h 287"/>
                <a:gd name="T48" fmla="*/ 50 w 243"/>
                <a:gd name="T49" fmla="*/ 172 h 287"/>
                <a:gd name="T50" fmla="*/ 60 w 243"/>
                <a:gd name="T51" fmla="*/ 197 h 287"/>
                <a:gd name="T52" fmla="*/ 74 w 243"/>
                <a:gd name="T53" fmla="*/ 220 h 287"/>
                <a:gd name="T54" fmla="*/ 94 w 243"/>
                <a:gd name="T55" fmla="*/ 235 h 287"/>
                <a:gd name="T56" fmla="*/ 118 w 243"/>
                <a:gd name="T57" fmla="*/ 245 h 287"/>
                <a:gd name="T58" fmla="*/ 146 w 243"/>
                <a:gd name="T59" fmla="*/ 249 h 287"/>
                <a:gd name="T60" fmla="*/ 170 w 243"/>
                <a:gd name="T61" fmla="*/ 245 h 287"/>
                <a:gd name="T62" fmla="*/ 190 w 243"/>
                <a:gd name="T63" fmla="*/ 237 h 287"/>
                <a:gd name="T64" fmla="*/ 207 w 243"/>
                <a:gd name="T65" fmla="*/ 223 h 287"/>
                <a:gd name="T66" fmla="*/ 212 w 243"/>
                <a:gd name="T67" fmla="*/ 218 h 287"/>
                <a:gd name="T68" fmla="*/ 219 w 243"/>
                <a:gd name="T69" fmla="*/ 216 h 287"/>
                <a:gd name="T70" fmla="*/ 224 w 243"/>
                <a:gd name="T71" fmla="*/ 215 h 287"/>
                <a:gd name="T72" fmla="*/ 231 w 243"/>
                <a:gd name="T73" fmla="*/ 216 h 287"/>
                <a:gd name="T74" fmla="*/ 236 w 243"/>
                <a:gd name="T75" fmla="*/ 218 h 287"/>
                <a:gd name="T76" fmla="*/ 240 w 243"/>
                <a:gd name="T77" fmla="*/ 223 h 287"/>
                <a:gd name="T78" fmla="*/ 243 w 243"/>
                <a:gd name="T79" fmla="*/ 228 h 287"/>
                <a:gd name="T80" fmla="*/ 243 w 243"/>
                <a:gd name="T81" fmla="*/ 233 h 287"/>
                <a:gd name="T82" fmla="*/ 243 w 243"/>
                <a:gd name="T83" fmla="*/ 237 h 287"/>
                <a:gd name="T84" fmla="*/ 242 w 243"/>
                <a:gd name="T85" fmla="*/ 242 h 287"/>
                <a:gd name="T86" fmla="*/ 240 w 243"/>
                <a:gd name="T87" fmla="*/ 247 h 287"/>
                <a:gd name="T88" fmla="*/ 235 w 243"/>
                <a:gd name="T89" fmla="*/ 251 h 287"/>
                <a:gd name="T90" fmla="*/ 218 w 243"/>
                <a:gd name="T91" fmla="*/ 266 h 287"/>
                <a:gd name="T92" fmla="*/ 195 w 243"/>
                <a:gd name="T93" fmla="*/ 278 h 287"/>
                <a:gd name="T94" fmla="*/ 171 w 243"/>
                <a:gd name="T95" fmla="*/ 285 h 287"/>
                <a:gd name="T96" fmla="*/ 144 w 243"/>
                <a:gd name="T97" fmla="*/ 287 h 287"/>
                <a:gd name="T98" fmla="*/ 110 w 243"/>
                <a:gd name="T99" fmla="*/ 283 h 287"/>
                <a:gd name="T100" fmla="*/ 80 w 243"/>
                <a:gd name="T101" fmla="*/ 273 h 287"/>
                <a:gd name="T102" fmla="*/ 53 w 243"/>
                <a:gd name="T103" fmla="*/ 256 h 287"/>
                <a:gd name="T104" fmla="*/ 31 w 243"/>
                <a:gd name="T105" fmla="*/ 235 h 287"/>
                <a:gd name="T106" fmla="*/ 15 w 243"/>
                <a:gd name="T107" fmla="*/ 208 h 287"/>
                <a:gd name="T108" fmla="*/ 5 w 243"/>
                <a:gd name="T109" fmla="*/ 177 h 287"/>
                <a:gd name="T110" fmla="*/ 0 w 243"/>
                <a:gd name="T111" fmla="*/ 143 h 287"/>
                <a:gd name="T112" fmla="*/ 5 w 243"/>
                <a:gd name="T113" fmla="*/ 108 h 287"/>
                <a:gd name="T114" fmla="*/ 15 w 243"/>
                <a:gd name="T115" fmla="*/ 77 h 287"/>
                <a:gd name="T116" fmla="*/ 31 w 243"/>
                <a:gd name="T117" fmla="*/ 52 h 287"/>
                <a:gd name="T118" fmla="*/ 53 w 243"/>
                <a:gd name="T119" fmla="*/ 29 h 287"/>
                <a:gd name="T120" fmla="*/ 80 w 243"/>
                <a:gd name="T121" fmla="*/ 14 h 287"/>
                <a:gd name="T122" fmla="*/ 111 w 243"/>
                <a:gd name="T123" fmla="*/ 4 h 287"/>
                <a:gd name="T124" fmla="*/ 146 w 243"/>
                <a:gd name="T12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87">
                  <a:moveTo>
                    <a:pt x="146" y="0"/>
                  </a:moveTo>
                  <a:lnTo>
                    <a:pt x="178" y="4"/>
                  </a:lnTo>
                  <a:lnTo>
                    <a:pt x="207" y="12"/>
                  </a:lnTo>
                  <a:lnTo>
                    <a:pt x="230" y="28"/>
                  </a:lnTo>
                  <a:lnTo>
                    <a:pt x="235" y="33"/>
                  </a:lnTo>
                  <a:lnTo>
                    <a:pt x="236" y="40"/>
                  </a:lnTo>
                  <a:lnTo>
                    <a:pt x="238" y="45"/>
                  </a:lnTo>
                  <a:lnTo>
                    <a:pt x="236" y="52"/>
                  </a:lnTo>
                  <a:lnTo>
                    <a:pt x="235" y="57"/>
                  </a:lnTo>
                  <a:lnTo>
                    <a:pt x="230" y="62"/>
                  </a:lnTo>
                  <a:lnTo>
                    <a:pt x="224" y="64"/>
                  </a:lnTo>
                  <a:lnTo>
                    <a:pt x="218" y="65"/>
                  </a:lnTo>
                  <a:lnTo>
                    <a:pt x="212" y="64"/>
                  </a:lnTo>
                  <a:lnTo>
                    <a:pt x="207" y="62"/>
                  </a:lnTo>
                  <a:lnTo>
                    <a:pt x="200" y="57"/>
                  </a:lnTo>
                  <a:lnTo>
                    <a:pt x="187" y="48"/>
                  </a:lnTo>
                  <a:lnTo>
                    <a:pt x="168" y="40"/>
                  </a:lnTo>
                  <a:lnTo>
                    <a:pt x="146" y="38"/>
                  </a:lnTo>
                  <a:lnTo>
                    <a:pt x="118" y="41"/>
                  </a:lnTo>
                  <a:lnTo>
                    <a:pt x="94" y="52"/>
                  </a:lnTo>
                  <a:lnTo>
                    <a:pt x="75" y="67"/>
                  </a:lnTo>
                  <a:lnTo>
                    <a:pt x="60" y="88"/>
                  </a:lnTo>
                  <a:lnTo>
                    <a:pt x="50" y="113"/>
                  </a:lnTo>
                  <a:lnTo>
                    <a:pt x="46" y="143"/>
                  </a:lnTo>
                  <a:lnTo>
                    <a:pt x="50" y="172"/>
                  </a:lnTo>
                  <a:lnTo>
                    <a:pt x="60" y="197"/>
                  </a:lnTo>
                  <a:lnTo>
                    <a:pt x="74" y="220"/>
                  </a:lnTo>
                  <a:lnTo>
                    <a:pt x="94" y="235"/>
                  </a:lnTo>
                  <a:lnTo>
                    <a:pt x="118" y="245"/>
                  </a:lnTo>
                  <a:lnTo>
                    <a:pt x="146" y="249"/>
                  </a:lnTo>
                  <a:lnTo>
                    <a:pt x="170" y="245"/>
                  </a:lnTo>
                  <a:lnTo>
                    <a:pt x="190" y="237"/>
                  </a:lnTo>
                  <a:lnTo>
                    <a:pt x="207" y="223"/>
                  </a:lnTo>
                  <a:lnTo>
                    <a:pt x="212" y="218"/>
                  </a:lnTo>
                  <a:lnTo>
                    <a:pt x="219" y="216"/>
                  </a:lnTo>
                  <a:lnTo>
                    <a:pt x="224" y="215"/>
                  </a:lnTo>
                  <a:lnTo>
                    <a:pt x="231" y="216"/>
                  </a:lnTo>
                  <a:lnTo>
                    <a:pt x="236" y="218"/>
                  </a:lnTo>
                  <a:lnTo>
                    <a:pt x="240" y="223"/>
                  </a:lnTo>
                  <a:lnTo>
                    <a:pt x="243" y="228"/>
                  </a:lnTo>
                  <a:lnTo>
                    <a:pt x="243" y="233"/>
                  </a:lnTo>
                  <a:lnTo>
                    <a:pt x="243" y="237"/>
                  </a:lnTo>
                  <a:lnTo>
                    <a:pt x="242" y="242"/>
                  </a:lnTo>
                  <a:lnTo>
                    <a:pt x="240" y="247"/>
                  </a:lnTo>
                  <a:lnTo>
                    <a:pt x="235" y="251"/>
                  </a:lnTo>
                  <a:lnTo>
                    <a:pt x="218" y="266"/>
                  </a:lnTo>
                  <a:lnTo>
                    <a:pt x="195" y="278"/>
                  </a:lnTo>
                  <a:lnTo>
                    <a:pt x="171" y="285"/>
                  </a:lnTo>
                  <a:lnTo>
                    <a:pt x="144" y="287"/>
                  </a:lnTo>
                  <a:lnTo>
                    <a:pt x="110" y="283"/>
                  </a:lnTo>
                  <a:lnTo>
                    <a:pt x="80" y="273"/>
                  </a:lnTo>
                  <a:lnTo>
                    <a:pt x="53" y="256"/>
                  </a:lnTo>
                  <a:lnTo>
                    <a:pt x="31" y="235"/>
                  </a:lnTo>
                  <a:lnTo>
                    <a:pt x="15" y="208"/>
                  </a:lnTo>
                  <a:lnTo>
                    <a:pt x="5" y="177"/>
                  </a:lnTo>
                  <a:lnTo>
                    <a:pt x="0" y="143"/>
                  </a:lnTo>
                  <a:lnTo>
                    <a:pt x="5" y="108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3" y="29"/>
                  </a:lnTo>
                  <a:lnTo>
                    <a:pt x="80" y="14"/>
                  </a:lnTo>
                  <a:lnTo>
                    <a:pt x="111" y="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5435693" y="3760721"/>
              <a:ext cx="209442" cy="346144"/>
            </a:xfrm>
            <a:custGeom>
              <a:avLst/>
              <a:gdLst>
                <a:gd name="T0" fmla="*/ 22 w 167"/>
                <a:gd name="T1" fmla="*/ 0 h 276"/>
                <a:gd name="T2" fmla="*/ 24 w 167"/>
                <a:gd name="T3" fmla="*/ 0 h 276"/>
                <a:gd name="T4" fmla="*/ 26 w 167"/>
                <a:gd name="T5" fmla="*/ 0 h 276"/>
                <a:gd name="T6" fmla="*/ 29 w 167"/>
                <a:gd name="T7" fmla="*/ 0 h 276"/>
                <a:gd name="T8" fmla="*/ 31 w 167"/>
                <a:gd name="T9" fmla="*/ 1 h 276"/>
                <a:gd name="T10" fmla="*/ 34 w 167"/>
                <a:gd name="T11" fmla="*/ 3 h 276"/>
                <a:gd name="T12" fmla="*/ 38 w 167"/>
                <a:gd name="T13" fmla="*/ 7 h 276"/>
                <a:gd name="T14" fmla="*/ 41 w 167"/>
                <a:gd name="T15" fmla="*/ 10 h 276"/>
                <a:gd name="T16" fmla="*/ 43 w 167"/>
                <a:gd name="T17" fmla="*/ 17 h 276"/>
                <a:gd name="T18" fmla="*/ 43 w 167"/>
                <a:gd name="T19" fmla="*/ 24 h 276"/>
                <a:gd name="T20" fmla="*/ 43 w 167"/>
                <a:gd name="T21" fmla="*/ 238 h 276"/>
                <a:gd name="T22" fmla="*/ 146 w 167"/>
                <a:gd name="T23" fmla="*/ 238 h 276"/>
                <a:gd name="T24" fmla="*/ 153 w 167"/>
                <a:gd name="T25" fmla="*/ 238 h 276"/>
                <a:gd name="T26" fmla="*/ 158 w 167"/>
                <a:gd name="T27" fmla="*/ 241 h 276"/>
                <a:gd name="T28" fmla="*/ 161 w 167"/>
                <a:gd name="T29" fmla="*/ 243 h 276"/>
                <a:gd name="T30" fmla="*/ 165 w 167"/>
                <a:gd name="T31" fmla="*/ 248 h 276"/>
                <a:gd name="T32" fmla="*/ 165 w 167"/>
                <a:gd name="T33" fmla="*/ 252 h 276"/>
                <a:gd name="T34" fmla="*/ 167 w 167"/>
                <a:gd name="T35" fmla="*/ 257 h 276"/>
                <a:gd name="T36" fmla="*/ 165 w 167"/>
                <a:gd name="T37" fmla="*/ 262 h 276"/>
                <a:gd name="T38" fmla="*/ 165 w 167"/>
                <a:gd name="T39" fmla="*/ 265 h 276"/>
                <a:gd name="T40" fmla="*/ 161 w 167"/>
                <a:gd name="T41" fmla="*/ 269 h 276"/>
                <a:gd name="T42" fmla="*/ 158 w 167"/>
                <a:gd name="T43" fmla="*/ 272 h 276"/>
                <a:gd name="T44" fmla="*/ 153 w 167"/>
                <a:gd name="T45" fmla="*/ 276 h 276"/>
                <a:gd name="T46" fmla="*/ 146 w 167"/>
                <a:gd name="T47" fmla="*/ 276 h 276"/>
                <a:gd name="T48" fmla="*/ 26 w 167"/>
                <a:gd name="T49" fmla="*/ 276 h 276"/>
                <a:gd name="T50" fmla="*/ 17 w 167"/>
                <a:gd name="T51" fmla="*/ 276 h 276"/>
                <a:gd name="T52" fmla="*/ 12 w 167"/>
                <a:gd name="T53" fmla="*/ 272 h 276"/>
                <a:gd name="T54" fmla="*/ 7 w 167"/>
                <a:gd name="T55" fmla="*/ 269 h 276"/>
                <a:gd name="T56" fmla="*/ 4 w 167"/>
                <a:gd name="T57" fmla="*/ 265 h 276"/>
                <a:gd name="T58" fmla="*/ 2 w 167"/>
                <a:gd name="T59" fmla="*/ 259 h 276"/>
                <a:gd name="T60" fmla="*/ 0 w 167"/>
                <a:gd name="T61" fmla="*/ 252 h 276"/>
                <a:gd name="T62" fmla="*/ 0 w 167"/>
                <a:gd name="T63" fmla="*/ 24 h 276"/>
                <a:gd name="T64" fmla="*/ 2 w 167"/>
                <a:gd name="T65" fmla="*/ 17 h 276"/>
                <a:gd name="T66" fmla="*/ 4 w 167"/>
                <a:gd name="T67" fmla="*/ 10 h 276"/>
                <a:gd name="T68" fmla="*/ 5 w 167"/>
                <a:gd name="T69" fmla="*/ 7 h 276"/>
                <a:gd name="T70" fmla="*/ 9 w 167"/>
                <a:gd name="T71" fmla="*/ 3 h 276"/>
                <a:gd name="T72" fmla="*/ 14 w 167"/>
                <a:gd name="T73" fmla="*/ 1 h 276"/>
                <a:gd name="T74" fmla="*/ 17 w 167"/>
                <a:gd name="T75" fmla="*/ 0 h 276"/>
                <a:gd name="T76" fmla="*/ 22 w 167"/>
                <a:gd name="T7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7" h="276">
                  <a:moveTo>
                    <a:pt x="22" y="0"/>
                  </a:moveTo>
                  <a:lnTo>
                    <a:pt x="24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7"/>
                  </a:lnTo>
                  <a:lnTo>
                    <a:pt x="43" y="24"/>
                  </a:lnTo>
                  <a:lnTo>
                    <a:pt x="43" y="238"/>
                  </a:lnTo>
                  <a:lnTo>
                    <a:pt x="146" y="238"/>
                  </a:lnTo>
                  <a:lnTo>
                    <a:pt x="153" y="238"/>
                  </a:lnTo>
                  <a:lnTo>
                    <a:pt x="158" y="241"/>
                  </a:lnTo>
                  <a:lnTo>
                    <a:pt x="161" y="243"/>
                  </a:lnTo>
                  <a:lnTo>
                    <a:pt x="165" y="248"/>
                  </a:lnTo>
                  <a:lnTo>
                    <a:pt x="165" y="252"/>
                  </a:lnTo>
                  <a:lnTo>
                    <a:pt x="167" y="257"/>
                  </a:lnTo>
                  <a:lnTo>
                    <a:pt x="165" y="262"/>
                  </a:lnTo>
                  <a:lnTo>
                    <a:pt x="165" y="265"/>
                  </a:lnTo>
                  <a:lnTo>
                    <a:pt x="161" y="269"/>
                  </a:lnTo>
                  <a:lnTo>
                    <a:pt x="158" y="272"/>
                  </a:lnTo>
                  <a:lnTo>
                    <a:pt x="153" y="276"/>
                  </a:lnTo>
                  <a:lnTo>
                    <a:pt x="146" y="276"/>
                  </a:lnTo>
                  <a:lnTo>
                    <a:pt x="26" y="276"/>
                  </a:lnTo>
                  <a:lnTo>
                    <a:pt x="17" y="276"/>
                  </a:lnTo>
                  <a:lnTo>
                    <a:pt x="12" y="272"/>
                  </a:lnTo>
                  <a:lnTo>
                    <a:pt x="7" y="269"/>
                  </a:lnTo>
                  <a:lnTo>
                    <a:pt x="4" y="265"/>
                  </a:lnTo>
                  <a:lnTo>
                    <a:pt x="2" y="259"/>
                  </a:lnTo>
                  <a:lnTo>
                    <a:pt x="0" y="25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5" y="7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823223" y="3764483"/>
              <a:ext cx="232017" cy="342382"/>
            </a:xfrm>
            <a:custGeom>
              <a:avLst/>
              <a:gdLst>
                <a:gd name="T0" fmla="*/ 159 w 185"/>
                <a:gd name="T1" fmla="*/ 0 h 273"/>
                <a:gd name="T2" fmla="*/ 171 w 185"/>
                <a:gd name="T3" fmla="*/ 2 h 273"/>
                <a:gd name="T4" fmla="*/ 178 w 185"/>
                <a:gd name="T5" fmla="*/ 9 h 273"/>
                <a:gd name="T6" fmla="*/ 180 w 185"/>
                <a:gd name="T7" fmla="*/ 19 h 273"/>
                <a:gd name="T8" fmla="*/ 180 w 185"/>
                <a:gd name="T9" fmla="*/ 22 h 273"/>
                <a:gd name="T10" fmla="*/ 176 w 185"/>
                <a:gd name="T11" fmla="*/ 29 h 273"/>
                <a:gd name="T12" fmla="*/ 171 w 185"/>
                <a:gd name="T13" fmla="*/ 34 h 273"/>
                <a:gd name="T14" fmla="*/ 159 w 185"/>
                <a:gd name="T15" fmla="*/ 38 h 273"/>
                <a:gd name="T16" fmla="*/ 43 w 185"/>
                <a:gd name="T17" fmla="*/ 113 h 273"/>
                <a:gd name="T18" fmla="*/ 158 w 185"/>
                <a:gd name="T19" fmla="*/ 113 h 273"/>
                <a:gd name="T20" fmla="*/ 166 w 185"/>
                <a:gd name="T21" fmla="*/ 118 h 273"/>
                <a:gd name="T22" fmla="*/ 171 w 185"/>
                <a:gd name="T23" fmla="*/ 124 h 273"/>
                <a:gd name="T24" fmla="*/ 171 w 185"/>
                <a:gd name="T25" fmla="*/ 129 h 273"/>
                <a:gd name="T26" fmla="*/ 171 w 185"/>
                <a:gd name="T27" fmla="*/ 132 h 273"/>
                <a:gd name="T28" fmla="*/ 171 w 185"/>
                <a:gd name="T29" fmla="*/ 139 h 273"/>
                <a:gd name="T30" fmla="*/ 166 w 185"/>
                <a:gd name="T31" fmla="*/ 144 h 273"/>
                <a:gd name="T32" fmla="*/ 158 w 185"/>
                <a:gd name="T33" fmla="*/ 149 h 273"/>
                <a:gd name="T34" fmla="*/ 43 w 185"/>
                <a:gd name="T35" fmla="*/ 149 h 273"/>
                <a:gd name="T36" fmla="*/ 164 w 185"/>
                <a:gd name="T37" fmla="*/ 235 h 273"/>
                <a:gd name="T38" fmla="*/ 176 w 185"/>
                <a:gd name="T39" fmla="*/ 238 h 273"/>
                <a:gd name="T40" fmla="*/ 183 w 185"/>
                <a:gd name="T41" fmla="*/ 245 h 273"/>
                <a:gd name="T42" fmla="*/ 185 w 185"/>
                <a:gd name="T43" fmla="*/ 254 h 273"/>
                <a:gd name="T44" fmla="*/ 183 w 185"/>
                <a:gd name="T45" fmla="*/ 262 h 273"/>
                <a:gd name="T46" fmla="*/ 176 w 185"/>
                <a:gd name="T47" fmla="*/ 269 h 273"/>
                <a:gd name="T48" fmla="*/ 164 w 185"/>
                <a:gd name="T49" fmla="*/ 273 h 273"/>
                <a:gd name="T50" fmla="*/ 17 w 185"/>
                <a:gd name="T51" fmla="*/ 273 h 273"/>
                <a:gd name="T52" fmla="*/ 7 w 185"/>
                <a:gd name="T53" fmla="*/ 266 h 273"/>
                <a:gd name="T54" fmla="*/ 0 w 185"/>
                <a:gd name="T55" fmla="*/ 256 h 273"/>
                <a:gd name="T56" fmla="*/ 0 w 185"/>
                <a:gd name="T57" fmla="*/ 24 h 273"/>
                <a:gd name="T58" fmla="*/ 3 w 185"/>
                <a:gd name="T59" fmla="*/ 10 h 273"/>
                <a:gd name="T60" fmla="*/ 10 w 185"/>
                <a:gd name="T61" fmla="*/ 2 h 273"/>
                <a:gd name="T62" fmla="*/ 24 w 185"/>
                <a:gd name="T6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273">
                  <a:moveTo>
                    <a:pt x="24" y="0"/>
                  </a:moveTo>
                  <a:lnTo>
                    <a:pt x="159" y="0"/>
                  </a:lnTo>
                  <a:lnTo>
                    <a:pt x="166" y="0"/>
                  </a:lnTo>
                  <a:lnTo>
                    <a:pt x="171" y="2"/>
                  </a:lnTo>
                  <a:lnTo>
                    <a:pt x="175" y="5"/>
                  </a:lnTo>
                  <a:lnTo>
                    <a:pt x="178" y="9"/>
                  </a:lnTo>
                  <a:lnTo>
                    <a:pt x="180" y="14"/>
                  </a:lnTo>
                  <a:lnTo>
                    <a:pt x="180" y="19"/>
                  </a:lnTo>
                  <a:lnTo>
                    <a:pt x="180" y="21"/>
                  </a:lnTo>
                  <a:lnTo>
                    <a:pt x="180" y="22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5" y="33"/>
                  </a:lnTo>
                  <a:lnTo>
                    <a:pt x="171" y="34"/>
                  </a:lnTo>
                  <a:lnTo>
                    <a:pt x="166" y="36"/>
                  </a:lnTo>
                  <a:lnTo>
                    <a:pt x="159" y="38"/>
                  </a:lnTo>
                  <a:lnTo>
                    <a:pt x="43" y="38"/>
                  </a:lnTo>
                  <a:lnTo>
                    <a:pt x="43" y="113"/>
                  </a:lnTo>
                  <a:lnTo>
                    <a:pt x="151" y="113"/>
                  </a:lnTo>
                  <a:lnTo>
                    <a:pt x="158" y="113"/>
                  </a:lnTo>
                  <a:lnTo>
                    <a:pt x="163" y="115"/>
                  </a:lnTo>
                  <a:lnTo>
                    <a:pt x="166" y="118"/>
                  </a:lnTo>
                  <a:lnTo>
                    <a:pt x="170" y="120"/>
                  </a:lnTo>
                  <a:lnTo>
                    <a:pt x="171" y="124"/>
                  </a:lnTo>
                  <a:lnTo>
                    <a:pt x="171" y="127"/>
                  </a:lnTo>
                  <a:lnTo>
                    <a:pt x="171" y="129"/>
                  </a:lnTo>
                  <a:lnTo>
                    <a:pt x="171" y="130"/>
                  </a:lnTo>
                  <a:lnTo>
                    <a:pt x="171" y="132"/>
                  </a:lnTo>
                  <a:lnTo>
                    <a:pt x="171" y="136"/>
                  </a:lnTo>
                  <a:lnTo>
                    <a:pt x="171" y="139"/>
                  </a:lnTo>
                  <a:lnTo>
                    <a:pt x="170" y="142"/>
                  </a:lnTo>
                  <a:lnTo>
                    <a:pt x="166" y="144"/>
                  </a:lnTo>
                  <a:lnTo>
                    <a:pt x="163" y="148"/>
                  </a:lnTo>
                  <a:lnTo>
                    <a:pt x="158" y="149"/>
                  </a:lnTo>
                  <a:lnTo>
                    <a:pt x="151" y="149"/>
                  </a:lnTo>
                  <a:lnTo>
                    <a:pt x="43" y="149"/>
                  </a:lnTo>
                  <a:lnTo>
                    <a:pt x="43" y="235"/>
                  </a:lnTo>
                  <a:lnTo>
                    <a:pt x="164" y="235"/>
                  </a:lnTo>
                  <a:lnTo>
                    <a:pt x="171" y="235"/>
                  </a:lnTo>
                  <a:lnTo>
                    <a:pt x="176" y="238"/>
                  </a:lnTo>
                  <a:lnTo>
                    <a:pt x="182" y="240"/>
                  </a:lnTo>
                  <a:lnTo>
                    <a:pt x="183" y="245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5" y="259"/>
                  </a:lnTo>
                  <a:lnTo>
                    <a:pt x="183" y="262"/>
                  </a:lnTo>
                  <a:lnTo>
                    <a:pt x="182" y="268"/>
                  </a:lnTo>
                  <a:lnTo>
                    <a:pt x="176" y="269"/>
                  </a:lnTo>
                  <a:lnTo>
                    <a:pt x="171" y="273"/>
                  </a:lnTo>
                  <a:lnTo>
                    <a:pt x="164" y="273"/>
                  </a:lnTo>
                  <a:lnTo>
                    <a:pt x="24" y="273"/>
                  </a:lnTo>
                  <a:lnTo>
                    <a:pt x="17" y="273"/>
                  </a:lnTo>
                  <a:lnTo>
                    <a:pt x="10" y="269"/>
                  </a:lnTo>
                  <a:lnTo>
                    <a:pt x="7" y="266"/>
                  </a:lnTo>
                  <a:lnTo>
                    <a:pt x="3" y="262"/>
                  </a:lnTo>
                  <a:lnTo>
                    <a:pt x="0" y="256"/>
                  </a:lnTo>
                  <a:lnTo>
                    <a:pt x="0" y="249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6227058" y="3760721"/>
              <a:ext cx="327332" cy="349907"/>
            </a:xfrm>
            <a:custGeom>
              <a:avLst/>
              <a:gdLst>
                <a:gd name="T0" fmla="*/ 130 w 261"/>
                <a:gd name="T1" fmla="*/ 56 h 279"/>
                <a:gd name="T2" fmla="*/ 81 w 261"/>
                <a:gd name="T3" fmla="*/ 173 h 279"/>
                <a:gd name="T4" fmla="*/ 180 w 261"/>
                <a:gd name="T5" fmla="*/ 173 h 279"/>
                <a:gd name="T6" fmla="*/ 130 w 261"/>
                <a:gd name="T7" fmla="*/ 56 h 279"/>
                <a:gd name="T8" fmla="*/ 132 w 261"/>
                <a:gd name="T9" fmla="*/ 0 h 279"/>
                <a:gd name="T10" fmla="*/ 136 w 261"/>
                <a:gd name="T11" fmla="*/ 0 h 279"/>
                <a:gd name="T12" fmla="*/ 141 w 261"/>
                <a:gd name="T13" fmla="*/ 1 h 279"/>
                <a:gd name="T14" fmla="*/ 144 w 261"/>
                <a:gd name="T15" fmla="*/ 3 h 279"/>
                <a:gd name="T16" fmla="*/ 149 w 261"/>
                <a:gd name="T17" fmla="*/ 7 h 279"/>
                <a:gd name="T18" fmla="*/ 153 w 261"/>
                <a:gd name="T19" fmla="*/ 12 h 279"/>
                <a:gd name="T20" fmla="*/ 158 w 261"/>
                <a:gd name="T21" fmla="*/ 20 h 279"/>
                <a:gd name="T22" fmla="*/ 257 w 261"/>
                <a:gd name="T23" fmla="*/ 245 h 279"/>
                <a:gd name="T24" fmla="*/ 259 w 261"/>
                <a:gd name="T25" fmla="*/ 250 h 279"/>
                <a:gd name="T26" fmla="*/ 261 w 261"/>
                <a:gd name="T27" fmla="*/ 255 h 279"/>
                <a:gd name="T28" fmla="*/ 261 w 261"/>
                <a:gd name="T29" fmla="*/ 257 h 279"/>
                <a:gd name="T30" fmla="*/ 259 w 261"/>
                <a:gd name="T31" fmla="*/ 264 h 279"/>
                <a:gd name="T32" fmla="*/ 256 w 261"/>
                <a:gd name="T33" fmla="*/ 271 h 279"/>
                <a:gd name="T34" fmla="*/ 252 w 261"/>
                <a:gd name="T35" fmla="*/ 274 h 279"/>
                <a:gd name="T36" fmla="*/ 245 w 261"/>
                <a:gd name="T37" fmla="*/ 277 h 279"/>
                <a:gd name="T38" fmla="*/ 238 w 261"/>
                <a:gd name="T39" fmla="*/ 279 h 279"/>
                <a:gd name="T40" fmla="*/ 235 w 261"/>
                <a:gd name="T41" fmla="*/ 279 h 279"/>
                <a:gd name="T42" fmla="*/ 230 w 261"/>
                <a:gd name="T43" fmla="*/ 277 h 279"/>
                <a:gd name="T44" fmla="*/ 225 w 261"/>
                <a:gd name="T45" fmla="*/ 274 h 279"/>
                <a:gd name="T46" fmla="*/ 221 w 261"/>
                <a:gd name="T47" fmla="*/ 269 h 279"/>
                <a:gd name="T48" fmla="*/ 218 w 261"/>
                <a:gd name="T49" fmla="*/ 264 h 279"/>
                <a:gd name="T50" fmla="*/ 196 w 261"/>
                <a:gd name="T51" fmla="*/ 211 h 279"/>
                <a:gd name="T52" fmla="*/ 65 w 261"/>
                <a:gd name="T53" fmla="*/ 211 h 279"/>
                <a:gd name="T54" fmla="*/ 43 w 261"/>
                <a:gd name="T55" fmla="*/ 264 h 279"/>
                <a:gd name="T56" fmla="*/ 40 w 261"/>
                <a:gd name="T57" fmla="*/ 269 h 279"/>
                <a:gd name="T58" fmla="*/ 36 w 261"/>
                <a:gd name="T59" fmla="*/ 274 h 279"/>
                <a:gd name="T60" fmla="*/ 33 w 261"/>
                <a:gd name="T61" fmla="*/ 276 h 279"/>
                <a:gd name="T62" fmla="*/ 29 w 261"/>
                <a:gd name="T63" fmla="*/ 277 h 279"/>
                <a:gd name="T64" fmla="*/ 26 w 261"/>
                <a:gd name="T65" fmla="*/ 279 h 279"/>
                <a:gd name="T66" fmla="*/ 22 w 261"/>
                <a:gd name="T67" fmla="*/ 279 h 279"/>
                <a:gd name="T68" fmla="*/ 17 w 261"/>
                <a:gd name="T69" fmla="*/ 277 h 279"/>
                <a:gd name="T70" fmla="*/ 12 w 261"/>
                <a:gd name="T71" fmla="*/ 276 h 279"/>
                <a:gd name="T72" fmla="*/ 7 w 261"/>
                <a:gd name="T73" fmla="*/ 274 h 279"/>
                <a:gd name="T74" fmla="*/ 4 w 261"/>
                <a:gd name="T75" fmla="*/ 269 h 279"/>
                <a:gd name="T76" fmla="*/ 2 w 261"/>
                <a:gd name="T77" fmla="*/ 264 h 279"/>
                <a:gd name="T78" fmla="*/ 0 w 261"/>
                <a:gd name="T79" fmla="*/ 259 h 279"/>
                <a:gd name="T80" fmla="*/ 2 w 261"/>
                <a:gd name="T81" fmla="*/ 255 h 279"/>
                <a:gd name="T82" fmla="*/ 2 w 261"/>
                <a:gd name="T83" fmla="*/ 250 h 279"/>
                <a:gd name="T84" fmla="*/ 4 w 261"/>
                <a:gd name="T85" fmla="*/ 247 h 279"/>
                <a:gd name="T86" fmla="*/ 105 w 261"/>
                <a:gd name="T87" fmla="*/ 20 h 279"/>
                <a:gd name="T88" fmla="*/ 110 w 261"/>
                <a:gd name="T89" fmla="*/ 12 h 279"/>
                <a:gd name="T90" fmla="*/ 113 w 261"/>
                <a:gd name="T91" fmla="*/ 7 h 279"/>
                <a:gd name="T92" fmla="*/ 118 w 261"/>
                <a:gd name="T93" fmla="*/ 3 h 279"/>
                <a:gd name="T94" fmla="*/ 124 w 261"/>
                <a:gd name="T95" fmla="*/ 1 h 279"/>
                <a:gd name="T96" fmla="*/ 127 w 261"/>
                <a:gd name="T97" fmla="*/ 0 h 279"/>
                <a:gd name="T98" fmla="*/ 132 w 261"/>
                <a:gd name="T9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1" h="279">
                  <a:moveTo>
                    <a:pt x="130" y="56"/>
                  </a:moveTo>
                  <a:lnTo>
                    <a:pt x="81" y="173"/>
                  </a:lnTo>
                  <a:lnTo>
                    <a:pt x="180" y="173"/>
                  </a:lnTo>
                  <a:lnTo>
                    <a:pt x="130" y="56"/>
                  </a:lnTo>
                  <a:close/>
                  <a:moveTo>
                    <a:pt x="132" y="0"/>
                  </a:moveTo>
                  <a:lnTo>
                    <a:pt x="136" y="0"/>
                  </a:lnTo>
                  <a:lnTo>
                    <a:pt x="141" y="1"/>
                  </a:lnTo>
                  <a:lnTo>
                    <a:pt x="144" y="3"/>
                  </a:lnTo>
                  <a:lnTo>
                    <a:pt x="149" y="7"/>
                  </a:lnTo>
                  <a:lnTo>
                    <a:pt x="153" y="12"/>
                  </a:lnTo>
                  <a:lnTo>
                    <a:pt x="158" y="20"/>
                  </a:lnTo>
                  <a:lnTo>
                    <a:pt x="257" y="245"/>
                  </a:lnTo>
                  <a:lnTo>
                    <a:pt x="259" y="250"/>
                  </a:lnTo>
                  <a:lnTo>
                    <a:pt x="261" y="255"/>
                  </a:lnTo>
                  <a:lnTo>
                    <a:pt x="261" y="257"/>
                  </a:lnTo>
                  <a:lnTo>
                    <a:pt x="259" y="264"/>
                  </a:lnTo>
                  <a:lnTo>
                    <a:pt x="256" y="271"/>
                  </a:lnTo>
                  <a:lnTo>
                    <a:pt x="252" y="274"/>
                  </a:lnTo>
                  <a:lnTo>
                    <a:pt x="245" y="277"/>
                  </a:lnTo>
                  <a:lnTo>
                    <a:pt x="238" y="279"/>
                  </a:lnTo>
                  <a:lnTo>
                    <a:pt x="235" y="279"/>
                  </a:lnTo>
                  <a:lnTo>
                    <a:pt x="230" y="277"/>
                  </a:lnTo>
                  <a:lnTo>
                    <a:pt x="225" y="274"/>
                  </a:lnTo>
                  <a:lnTo>
                    <a:pt x="221" y="269"/>
                  </a:lnTo>
                  <a:lnTo>
                    <a:pt x="218" y="264"/>
                  </a:lnTo>
                  <a:lnTo>
                    <a:pt x="196" y="211"/>
                  </a:lnTo>
                  <a:lnTo>
                    <a:pt x="65" y="211"/>
                  </a:lnTo>
                  <a:lnTo>
                    <a:pt x="43" y="264"/>
                  </a:lnTo>
                  <a:lnTo>
                    <a:pt x="40" y="269"/>
                  </a:lnTo>
                  <a:lnTo>
                    <a:pt x="36" y="274"/>
                  </a:lnTo>
                  <a:lnTo>
                    <a:pt x="33" y="276"/>
                  </a:lnTo>
                  <a:lnTo>
                    <a:pt x="29" y="277"/>
                  </a:lnTo>
                  <a:lnTo>
                    <a:pt x="26" y="279"/>
                  </a:lnTo>
                  <a:lnTo>
                    <a:pt x="22" y="279"/>
                  </a:lnTo>
                  <a:lnTo>
                    <a:pt x="17" y="277"/>
                  </a:lnTo>
                  <a:lnTo>
                    <a:pt x="12" y="276"/>
                  </a:lnTo>
                  <a:lnTo>
                    <a:pt x="7" y="274"/>
                  </a:lnTo>
                  <a:lnTo>
                    <a:pt x="4" y="269"/>
                  </a:lnTo>
                  <a:lnTo>
                    <a:pt x="2" y="264"/>
                  </a:lnTo>
                  <a:lnTo>
                    <a:pt x="0" y="259"/>
                  </a:lnTo>
                  <a:lnTo>
                    <a:pt x="2" y="255"/>
                  </a:lnTo>
                  <a:lnTo>
                    <a:pt x="2" y="250"/>
                  </a:lnTo>
                  <a:lnTo>
                    <a:pt x="4" y="247"/>
                  </a:lnTo>
                  <a:lnTo>
                    <a:pt x="105" y="20"/>
                  </a:lnTo>
                  <a:lnTo>
                    <a:pt x="110" y="12"/>
                  </a:lnTo>
                  <a:lnTo>
                    <a:pt x="113" y="7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27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737495" y="3760721"/>
              <a:ext cx="292216" cy="349907"/>
            </a:xfrm>
            <a:custGeom>
              <a:avLst/>
              <a:gdLst>
                <a:gd name="T0" fmla="*/ 25 w 233"/>
                <a:gd name="T1" fmla="*/ 0 h 279"/>
                <a:gd name="T2" fmla="*/ 36 w 233"/>
                <a:gd name="T3" fmla="*/ 1 h 279"/>
                <a:gd name="T4" fmla="*/ 44 w 233"/>
                <a:gd name="T5" fmla="*/ 7 h 279"/>
                <a:gd name="T6" fmla="*/ 56 w 233"/>
                <a:gd name="T7" fmla="*/ 20 h 279"/>
                <a:gd name="T8" fmla="*/ 190 w 233"/>
                <a:gd name="T9" fmla="*/ 205 h 279"/>
                <a:gd name="T10" fmla="*/ 190 w 233"/>
                <a:gd name="T11" fmla="*/ 24 h 279"/>
                <a:gd name="T12" fmla="*/ 190 w 233"/>
                <a:gd name="T13" fmla="*/ 17 h 279"/>
                <a:gd name="T14" fmla="*/ 192 w 233"/>
                <a:gd name="T15" fmla="*/ 10 h 279"/>
                <a:gd name="T16" fmla="*/ 195 w 233"/>
                <a:gd name="T17" fmla="*/ 7 h 279"/>
                <a:gd name="T18" fmla="*/ 198 w 233"/>
                <a:gd name="T19" fmla="*/ 3 h 279"/>
                <a:gd name="T20" fmla="*/ 202 w 233"/>
                <a:gd name="T21" fmla="*/ 1 h 279"/>
                <a:gd name="T22" fmla="*/ 207 w 233"/>
                <a:gd name="T23" fmla="*/ 0 h 279"/>
                <a:gd name="T24" fmla="*/ 210 w 233"/>
                <a:gd name="T25" fmla="*/ 0 h 279"/>
                <a:gd name="T26" fmla="*/ 212 w 233"/>
                <a:gd name="T27" fmla="*/ 0 h 279"/>
                <a:gd name="T28" fmla="*/ 216 w 233"/>
                <a:gd name="T29" fmla="*/ 0 h 279"/>
                <a:gd name="T30" fmla="*/ 217 w 233"/>
                <a:gd name="T31" fmla="*/ 0 h 279"/>
                <a:gd name="T32" fmla="*/ 221 w 233"/>
                <a:gd name="T33" fmla="*/ 1 h 279"/>
                <a:gd name="T34" fmla="*/ 224 w 233"/>
                <a:gd name="T35" fmla="*/ 3 h 279"/>
                <a:gd name="T36" fmla="*/ 228 w 233"/>
                <a:gd name="T37" fmla="*/ 7 h 279"/>
                <a:gd name="T38" fmla="*/ 229 w 233"/>
                <a:gd name="T39" fmla="*/ 10 h 279"/>
                <a:gd name="T40" fmla="*/ 231 w 233"/>
                <a:gd name="T41" fmla="*/ 17 h 279"/>
                <a:gd name="T42" fmla="*/ 233 w 233"/>
                <a:gd name="T43" fmla="*/ 24 h 279"/>
                <a:gd name="T44" fmla="*/ 233 w 233"/>
                <a:gd name="T45" fmla="*/ 248 h 279"/>
                <a:gd name="T46" fmla="*/ 229 w 233"/>
                <a:gd name="T47" fmla="*/ 262 h 279"/>
                <a:gd name="T48" fmla="*/ 224 w 233"/>
                <a:gd name="T49" fmla="*/ 272 h 279"/>
                <a:gd name="T50" fmla="*/ 216 w 233"/>
                <a:gd name="T51" fmla="*/ 277 h 279"/>
                <a:gd name="T52" fmla="*/ 205 w 233"/>
                <a:gd name="T53" fmla="*/ 279 h 279"/>
                <a:gd name="T54" fmla="*/ 197 w 233"/>
                <a:gd name="T55" fmla="*/ 277 h 279"/>
                <a:gd name="T56" fmla="*/ 186 w 233"/>
                <a:gd name="T57" fmla="*/ 271 h 279"/>
                <a:gd name="T58" fmla="*/ 176 w 233"/>
                <a:gd name="T59" fmla="*/ 259 h 279"/>
                <a:gd name="T60" fmla="*/ 42 w 233"/>
                <a:gd name="T61" fmla="*/ 72 h 279"/>
                <a:gd name="T62" fmla="*/ 42 w 233"/>
                <a:gd name="T63" fmla="*/ 255 h 279"/>
                <a:gd name="T64" fmla="*/ 41 w 233"/>
                <a:gd name="T65" fmla="*/ 262 h 279"/>
                <a:gd name="T66" fmla="*/ 39 w 233"/>
                <a:gd name="T67" fmla="*/ 267 h 279"/>
                <a:gd name="T68" fmla="*/ 37 w 233"/>
                <a:gd name="T69" fmla="*/ 272 h 279"/>
                <a:gd name="T70" fmla="*/ 34 w 233"/>
                <a:gd name="T71" fmla="*/ 274 h 279"/>
                <a:gd name="T72" fmla="*/ 30 w 233"/>
                <a:gd name="T73" fmla="*/ 277 h 279"/>
                <a:gd name="T74" fmla="*/ 27 w 233"/>
                <a:gd name="T75" fmla="*/ 277 h 279"/>
                <a:gd name="T76" fmla="*/ 25 w 233"/>
                <a:gd name="T77" fmla="*/ 279 h 279"/>
                <a:gd name="T78" fmla="*/ 22 w 233"/>
                <a:gd name="T79" fmla="*/ 279 h 279"/>
                <a:gd name="T80" fmla="*/ 22 w 233"/>
                <a:gd name="T81" fmla="*/ 279 h 279"/>
                <a:gd name="T82" fmla="*/ 17 w 233"/>
                <a:gd name="T83" fmla="*/ 279 h 279"/>
                <a:gd name="T84" fmla="*/ 13 w 233"/>
                <a:gd name="T85" fmla="*/ 277 h 279"/>
                <a:gd name="T86" fmla="*/ 8 w 233"/>
                <a:gd name="T87" fmla="*/ 276 h 279"/>
                <a:gd name="T88" fmla="*/ 5 w 233"/>
                <a:gd name="T89" fmla="*/ 272 h 279"/>
                <a:gd name="T90" fmla="*/ 3 w 233"/>
                <a:gd name="T91" fmla="*/ 267 h 279"/>
                <a:gd name="T92" fmla="*/ 1 w 233"/>
                <a:gd name="T93" fmla="*/ 262 h 279"/>
                <a:gd name="T94" fmla="*/ 0 w 233"/>
                <a:gd name="T95" fmla="*/ 255 h 279"/>
                <a:gd name="T96" fmla="*/ 0 w 233"/>
                <a:gd name="T97" fmla="*/ 31 h 279"/>
                <a:gd name="T98" fmla="*/ 3 w 233"/>
                <a:gd name="T99" fmla="*/ 15 h 279"/>
                <a:gd name="T100" fmla="*/ 8 w 233"/>
                <a:gd name="T101" fmla="*/ 7 h 279"/>
                <a:gd name="T102" fmla="*/ 17 w 233"/>
                <a:gd name="T103" fmla="*/ 1 h 279"/>
                <a:gd name="T104" fmla="*/ 25 w 233"/>
                <a:gd name="T10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3" h="279">
                  <a:moveTo>
                    <a:pt x="25" y="0"/>
                  </a:moveTo>
                  <a:lnTo>
                    <a:pt x="36" y="1"/>
                  </a:lnTo>
                  <a:lnTo>
                    <a:pt x="44" y="7"/>
                  </a:lnTo>
                  <a:lnTo>
                    <a:pt x="56" y="20"/>
                  </a:lnTo>
                  <a:lnTo>
                    <a:pt x="190" y="205"/>
                  </a:lnTo>
                  <a:lnTo>
                    <a:pt x="190" y="24"/>
                  </a:lnTo>
                  <a:lnTo>
                    <a:pt x="190" y="17"/>
                  </a:lnTo>
                  <a:lnTo>
                    <a:pt x="192" y="10"/>
                  </a:lnTo>
                  <a:lnTo>
                    <a:pt x="195" y="7"/>
                  </a:lnTo>
                  <a:lnTo>
                    <a:pt x="198" y="3"/>
                  </a:lnTo>
                  <a:lnTo>
                    <a:pt x="202" y="1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21" y="1"/>
                  </a:lnTo>
                  <a:lnTo>
                    <a:pt x="224" y="3"/>
                  </a:lnTo>
                  <a:lnTo>
                    <a:pt x="228" y="7"/>
                  </a:lnTo>
                  <a:lnTo>
                    <a:pt x="229" y="10"/>
                  </a:lnTo>
                  <a:lnTo>
                    <a:pt x="231" y="17"/>
                  </a:lnTo>
                  <a:lnTo>
                    <a:pt x="233" y="24"/>
                  </a:lnTo>
                  <a:lnTo>
                    <a:pt x="233" y="248"/>
                  </a:lnTo>
                  <a:lnTo>
                    <a:pt x="229" y="262"/>
                  </a:lnTo>
                  <a:lnTo>
                    <a:pt x="224" y="272"/>
                  </a:lnTo>
                  <a:lnTo>
                    <a:pt x="216" y="277"/>
                  </a:lnTo>
                  <a:lnTo>
                    <a:pt x="205" y="279"/>
                  </a:lnTo>
                  <a:lnTo>
                    <a:pt x="197" y="277"/>
                  </a:lnTo>
                  <a:lnTo>
                    <a:pt x="186" y="271"/>
                  </a:lnTo>
                  <a:lnTo>
                    <a:pt x="176" y="259"/>
                  </a:lnTo>
                  <a:lnTo>
                    <a:pt x="42" y="72"/>
                  </a:lnTo>
                  <a:lnTo>
                    <a:pt x="42" y="255"/>
                  </a:lnTo>
                  <a:lnTo>
                    <a:pt x="41" y="262"/>
                  </a:lnTo>
                  <a:lnTo>
                    <a:pt x="39" y="267"/>
                  </a:lnTo>
                  <a:lnTo>
                    <a:pt x="37" y="272"/>
                  </a:lnTo>
                  <a:lnTo>
                    <a:pt x="34" y="274"/>
                  </a:lnTo>
                  <a:lnTo>
                    <a:pt x="30" y="277"/>
                  </a:lnTo>
                  <a:lnTo>
                    <a:pt x="27" y="277"/>
                  </a:lnTo>
                  <a:lnTo>
                    <a:pt x="25" y="279"/>
                  </a:lnTo>
                  <a:lnTo>
                    <a:pt x="22" y="279"/>
                  </a:lnTo>
                  <a:lnTo>
                    <a:pt x="22" y="279"/>
                  </a:lnTo>
                  <a:lnTo>
                    <a:pt x="17" y="279"/>
                  </a:lnTo>
                  <a:lnTo>
                    <a:pt x="13" y="277"/>
                  </a:lnTo>
                  <a:lnTo>
                    <a:pt x="8" y="276"/>
                  </a:lnTo>
                  <a:lnTo>
                    <a:pt x="5" y="272"/>
                  </a:lnTo>
                  <a:lnTo>
                    <a:pt x="3" y="267"/>
                  </a:lnTo>
                  <a:lnTo>
                    <a:pt x="1" y="262"/>
                  </a:lnTo>
                  <a:lnTo>
                    <a:pt x="0" y="255"/>
                  </a:lnTo>
                  <a:lnTo>
                    <a:pt x="0" y="31"/>
                  </a:lnTo>
                  <a:lnTo>
                    <a:pt x="3" y="15"/>
                  </a:lnTo>
                  <a:lnTo>
                    <a:pt x="8" y="7"/>
                  </a:lnTo>
                  <a:lnTo>
                    <a:pt x="17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7512556" y="3764483"/>
              <a:ext cx="221984" cy="346144"/>
            </a:xfrm>
            <a:custGeom>
              <a:avLst/>
              <a:gdLst>
                <a:gd name="T0" fmla="*/ 26 w 177"/>
                <a:gd name="T1" fmla="*/ 0 h 276"/>
                <a:gd name="T2" fmla="*/ 156 w 177"/>
                <a:gd name="T3" fmla="*/ 0 h 276"/>
                <a:gd name="T4" fmla="*/ 163 w 177"/>
                <a:gd name="T5" fmla="*/ 0 h 276"/>
                <a:gd name="T6" fmla="*/ 168 w 177"/>
                <a:gd name="T7" fmla="*/ 2 h 276"/>
                <a:gd name="T8" fmla="*/ 172 w 177"/>
                <a:gd name="T9" fmla="*/ 5 h 276"/>
                <a:gd name="T10" fmla="*/ 175 w 177"/>
                <a:gd name="T11" fmla="*/ 9 h 276"/>
                <a:gd name="T12" fmla="*/ 177 w 177"/>
                <a:gd name="T13" fmla="*/ 14 h 276"/>
                <a:gd name="T14" fmla="*/ 177 w 177"/>
                <a:gd name="T15" fmla="*/ 19 h 276"/>
                <a:gd name="T16" fmla="*/ 177 w 177"/>
                <a:gd name="T17" fmla="*/ 21 h 276"/>
                <a:gd name="T18" fmla="*/ 177 w 177"/>
                <a:gd name="T19" fmla="*/ 22 h 276"/>
                <a:gd name="T20" fmla="*/ 175 w 177"/>
                <a:gd name="T21" fmla="*/ 26 h 276"/>
                <a:gd name="T22" fmla="*/ 174 w 177"/>
                <a:gd name="T23" fmla="*/ 29 h 276"/>
                <a:gd name="T24" fmla="*/ 172 w 177"/>
                <a:gd name="T25" fmla="*/ 33 h 276"/>
                <a:gd name="T26" fmla="*/ 167 w 177"/>
                <a:gd name="T27" fmla="*/ 34 h 276"/>
                <a:gd name="T28" fmla="*/ 162 w 177"/>
                <a:gd name="T29" fmla="*/ 36 h 276"/>
                <a:gd name="T30" fmla="*/ 156 w 177"/>
                <a:gd name="T31" fmla="*/ 38 h 276"/>
                <a:gd name="T32" fmla="*/ 43 w 177"/>
                <a:gd name="T33" fmla="*/ 38 h 276"/>
                <a:gd name="T34" fmla="*/ 43 w 177"/>
                <a:gd name="T35" fmla="*/ 117 h 276"/>
                <a:gd name="T36" fmla="*/ 148 w 177"/>
                <a:gd name="T37" fmla="*/ 117 h 276"/>
                <a:gd name="T38" fmla="*/ 155 w 177"/>
                <a:gd name="T39" fmla="*/ 117 h 276"/>
                <a:gd name="T40" fmla="*/ 160 w 177"/>
                <a:gd name="T41" fmla="*/ 118 h 276"/>
                <a:gd name="T42" fmla="*/ 163 w 177"/>
                <a:gd name="T43" fmla="*/ 122 h 276"/>
                <a:gd name="T44" fmla="*/ 167 w 177"/>
                <a:gd name="T45" fmla="*/ 125 h 276"/>
                <a:gd name="T46" fmla="*/ 168 w 177"/>
                <a:gd name="T47" fmla="*/ 130 h 276"/>
                <a:gd name="T48" fmla="*/ 168 w 177"/>
                <a:gd name="T49" fmla="*/ 134 h 276"/>
                <a:gd name="T50" fmla="*/ 168 w 177"/>
                <a:gd name="T51" fmla="*/ 139 h 276"/>
                <a:gd name="T52" fmla="*/ 167 w 177"/>
                <a:gd name="T53" fmla="*/ 142 h 276"/>
                <a:gd name="T54" fmla="*/ 163 w 177"/>
                <a:gd name="T55" fmla="*/ 148 h 276"/>
                <a:gd name="T56" fmla="*/ 160 w 177"/>
                <a:gd name="T57" fmla="*/ 149 h 276"/>
                <a:gd name="T58" fmla="*/ 155 w 177"/>
                <a:gd name="T59" fmla="*/ 153 h 276"/>
                <a:gd name="T60" fmla="*/ 148 w 177"/>
                <a:gd name="T61" fmla="*/ 153 h 276"/>
                <a:gd name="T62" fmla="*/ 43 w 177"/>
                <a:gd name="T63" fmla="*/ 153 h 276"/>
                <a:gd name="T64" fmla="*/ 43 w 177"/>
                <a:gd name="T65" fmla="*/ 252 h 276"/>
                <a:gd name="T66" fmla="*/ 43 w 177"/>
                <a:gd name="T67" fmla="*/ 259 h 276"/>
                <a:gd name="T68" fmla="*/ 42 w 177"/>
                <a:gd name="T69" fmla="*/ 264 h 276"/>
                <a:gd name="T70" fmla="*/ 38 w 177"/>
                <a:gd name="T71" fmla="*/ 269 h 276"/>
                <a:gd name="T72" fmla="*/ 35 w 177"/>
                <a:gd name="T73" fmla="*/ 271 h 276"/>
                <a:gd name="T74" fmla="*/ 33 w 177"/>
                <a:gd name="T75" fmla="*/ 274 h 276"/>
                <a:gd name="T76" fmla="*/ 30 w 177"/>
                <a:gd name="T77" fmla="*/ 274 h 276"/>
                <a:gd name="T78" fmla="*/ 26 w 177"/>
                <a:gd name="T79" fmla="*/ 276 h 276"/>
                <a:gd name="T80" fmla="*/ 24 w 177"/>
                <a:gd name="T81" fmla="*/ 276 h 276"/>
                <a:gd name="T82" fmla="*/ 23 w 177"/>
                <a:gd name="T83" fmla="*/ 276 h 276"/>
                <a:gd name="T84" fmla="*/ 18 w 177"/>
                <a:gd name="T85" fmla="*/ 276 h 276"/>
                <a:gd name="T86" fmla="*/ 14 w 177"/>
                <a:gd name="T87" fmla="*/ 274 h 276"/>
                <a:gd name="T88" fmla="*/ 11 w 177"/>
                <a:gd name="T89" fmla="*/ 273 h 276"/>
                <a:gd name="T90" fmla="*/ 7 w 177"/>
                <a:gd name="T91" fmla="*/ 269 h 276"/>
                <a:gd name="T92" fmla="*/ 4 w 177"/>
                <a:gd name="T93" fmla="*/ 264 h 276"/>
                <a:gd name="T94" fmla="*/ 2 w 177"/>
                <a:gd name="T95" fmla="*/ 259 h 276"/>
                <a:gd name="T96" fmla="*/ 0 w 177"/>
                <a:gd name="T97" fmla="*/ 252 h 276"/>
                <a:gd name="T98" fmla="*/ 0 w 177"/>
                <a:gd name="T99" fmla="*/ 24 h 276"/>
                <a:gd name="T100" fmla="*/ 2 w 177"/>
                <a:gd name="T101" fmla="*/ 17 h 276"/>
                <a:gd name="T102" fmla="*/ 4 w 177"/>
                <a:gd name="T103" fmla="*/ 10 h 276"/>
                <a:gd name="T104" fmla="*/ 7 w 177"/>
                <a:gd name="T105" fmla="*/ 5 h 276"/>
                <a:gd name="T106" fmla="*/ 12 w 177"/>
                <a:gd name="T107" fmla="*/ 2 h 276"/>
                <a:gd name="T108" fmla="*/ 18 w 177"/>
                <a:gd name="T109" fmla="*/ 0 h 276"/>
                <a:gd name="T110" fmla="*/ 26 w 177"/>
                <a:gd name="T1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" h="276">
                  <a:moveTo>
                    <a:pt x="26" y="0"/>
                  </a:moveTo>
                  <a:lnTo>
                    <a:pt x="156" y="0"/>
                  </a:lnTo>
                  <a:lnTo>
                    <a:pt x="163" y="0"/>
                  </a:lnTo>
                  <a:lnTo>
                    <a:pt x="168" y="2"/>
                  </a:lnTo>
                  <a:lnTo>
                    <a:pt x="172" y="5"/>
                  </a:lnTo>
                  <a:lnTo>
                    <a:pt x="175" y="9"/>
                  </a:lnTo>
                  <a:lnTo>
                    <a:pt x="177" y="14"/>
                  </a:lnTo>
                  <a:lnTo>
                    <a:pt x="177" y="19"/>
                  </a:lnTo>
                  <a:lnTo>
                    <a:pt x="177" y="21"/>
                  </a:lnTo>
                  <a:lnTo>
                    <a:pt x="177" y="22"/>
                  </a:lnTo>
                  <a:lnTo>
                    <a:pt x="175" y="26"/>
                  </a:lnTo>
                  <a:lnTo>
                    <a:pt x="174" y="29"/>
                  </a:lnTo>
                  <a:lnTo>
                    <a:pt x="172" y="33"/>
                  </a:lnTo>
                  <a:lnTo>
                    <a:pt x="167" y="34"/>
                  </a:lnTo>
                  <a:lnTo>
                    <a:pt x="162" y="36"/>
                  </a:lnTo>
                  <a:lnTo>
                    <a:pt x="156" y="38"/>
                  </a:lnTo>
                  <a:lnTo>
                    <a:pt x="43" y="38"/>
                  </a:lnTo>
                  <a:lnTo>
                    <a:pt x="43" y="117"/>
                  </a:lnTo>
                  <a:lnTo>
                    <a:pt x="148" y="117"/>
                  </a:lnTo>
                  <a:lnTo>
                    <a:pt x="155" y="117"/>
                  </a:lnTo>
                  <a:lnTo>
                    <a:pt x="160" y="118"/>
                  </a:lnTo>
                  <a:lnTo>
                    <a:pt x="163" y="122"/>
                  </a:lnTo>
                  <a:lnTo>
                    <a:pt x="167" y="125"/>
                  </a:lnTo>
                  <a:lnTo>
                    <a:pt x="168" y="130"/>
                  </a:lnTo>
                  <a:lnTo>
                    <a:pt x="168" y="134"/>
                  </a:lnTo>
                  <a:lnTo>
                    <a:pt x="168" y="139"/>
                  </a:lnTo>
                  <a:lnTo>
                    <a:pt x="167" y="142"/>
                  </a:lnTo>
                  <a:lnTo>
                    <a:pt x="163" y="148"/>
                  </a:lnTo>
                  <a:lnTo>
                    <a:pt x="160" y="149"/>
                  </a:lnTo>
                  <a:lnTo>
                    <a:pt x="155" y="153"/>
                  </a:lnTo>
                  <a:lnTo>
                    <a:pt x="148" y="153"/>
                  </a:lnTo>
                  <a:lnTo>
                    <a:pt x="43" y="153"/>
                  </a:lnTo>
                  <a:lnTo>
                    <a:pt x="43" y="252"/>
                  </a:lnTo>
                  <a:lnTo>
                    <a:pt x="43" y="259"/>
                  </a:lnTo>
                  <a:lnTo>
                    <a:pt x="42" y="264"/>
                  </a:lnTo>
                  <a:lnTo>
                    <a:pt x="38" y="269"/>
                  </a:lnTo>
                  <a:lnTo>
                    <a:pt x="35" y="271"/>
                  </a:lnTo>
                  <a:lnTo>
                    <a:pt x="33" y="274"/>
                  </a:lnTo>
                  <a:lnTo>
                    <a:pt x="30" y="274"/>
                  </a:lnTo>
                  <a:lnTo>
                    <a:pt x="26" y="276"/>
                  </a:lnTo>
                  <a:lnTo>
                    <a:pt x="24" y="276"/>
                  </a:lnTo>
                  <a:lnTo>
                    <a:pt x="23" y="276"/>
                  </a:lnTo>
                  <a:lnTo>
                    <a:pt x="18" y="276"/>
                  </a:lnTo>
                  <a:lnTo>
                    <a:pt x="14" y="274"/>
                  </a:lnTo>
                  <a:lnTo>
                    <a:pt x="11" y="273"/>
                  </a:lnTo>
                  <a:lnTo>
                    <a:pt x="7" y="269"/>
                  </a:lnTo>
                  <a:lnTo>
                    <a:pt x="4" y="264"/>
                  </a:lnTo>
                  <a:lnTo>
                    <a:pt x="2" y="259"/>
                  </a:lnTo>
                  <a:lnTo>
                    <a:pt x="0" y="25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7920153" y="3760721"/>
              <a:ext cx="265879" cy="354923"/>
            </a:xfrm>
            <a:custGeom>
              <a:avLst/>
              <a:gdLst>
                <a:gd name="T0" fmla="*/ 22 w 212"/>
                <a:gd name="T1" fmla="*/ 0 h 283"/>
                <a:gd name="T2" fmla="*/ 27 w 212"/>
                <a:gd name="T3" fmla="*/ 0 h 283"/>
                <a:gd name="T4" fmla="*/ 34 w 212"/>
                <a:gd name="T5" fmla="*/ 3 h 283"/>
                <a:gd name="T6" fmla="*/ 39 w 212"/>
                <a:gd name="T7" fmla="*/ 10 h 283"/>
                <a:gd name="T8" fmla="*/ 41 w 212"/>
                <a:gd name="T9" fmla="*/ 24 h 283"/>
                <a:gd name="T10" fmla="*/ 42 w 212"/>
                <a:gd name="T11" fmla="*/ 181 h 283"/>
                <a:gd name="T12" fmla="*/ 48 w 212"/>
                <a:gd name="T13" fmla="*/ 207 h 283"/>
                <a:gd name="T14" fmla="*/ 66 w 212"/>
                <a:gd name="T15" fmla="*/ 233 h 283"/>
                <a:gd name="T16" fmla="*/ 106 w 212"/>
                <a:gd name="T17" fmla="*/ 245 h 283"/>
                <a:gd name="T18" fmla="*/ 145 w 212"/>
                <a:gd name="T19" fmla="*/ 233 h 283"/>
                <a:gd name="T20" fmla="*/ 164 w 212"/>
                <a:gd name="T21" fmla="*/ 207 h 283"/>
                <a:gd name="T22" fmla="*/ 169 w 212"/>
                <a:gd name="T23" fmla="*/ 181 h 283"/>
                <a:gd name="T24" fmla="*/ 171 w 212"/>
                <a:gd name="T25" fmla="*/ 24 h 283"/>
                <a:gd name="T26" fmla="*/ 173 w 212"/>
                <a:gd name="T27" fmla="*/ 10 h 283"/>
                <a:gd name="T28" fmla="*/ 178 w 212"/>
                <a:gd name="T29" fmla="*/ 3 h 283"/>
                <a:gd name="T30" fmla="*/ 185 w 212"/>
                <a:gd name="T31" fmla="*/ 0 h 283"/>
                <a:gd name="T32" fmla="*/ 190 w 212"/>
                <a:gd name="T33" fmla="*/ 0 h 283"/>
                <a:gd name="T34" fmla="*/ 195 w 212"/>
                <a:gd name="T35" fmla="*/ 0 h 283"/>
                <a:gd name="T36" fmla="*/ 204 w 212"/>
                <a:gd name="T37" fmla="*/ 3 h 283"/>
                <a:gd name="T38" fmla="*/ 210 w 212"/>
                <a:gd name="T39" fmla="*/ 10 h 283"/>
                <a:gd name="T40" fmla="*/ 212 w 212"/>
                <a:gd name="T41" fmla="*/ 24 h 283"/>
                <a:gd name="T42" fmla="*/ 210 w 212"/>
                <a:gd name="T43" fmla="*/ 197 h 283"/>
                <a:gd name="T44" fmla="*/ 193 w 212"/>
                <a:gd name="T45" fmla="*/ 240 h 283"/>
                <a:gd name="T46" fmla="*/ 159 w 212"/>
                <a:gd name="T47" fmla="*/ 271 h 283"/>
                <a:gd name="T48" fmla="*/ 106 w 212"/>
                <a:gd name="T49" fmla="*/ 283 h 283"/>
                <a:gd name="T50" fmla="*/ 53 w 212"/>
                <a:gd name="T51" fmla="*/ 271 h 283"/>
                <a:gd name="T52" fmla="*/ 18 w 212"/>
                <a:gd name="T53" fmla="*/ 240 h 283"/>
                <a:gd name="T54" fmla="*/ 1 w 212"/>
                <a:gd name="T55" fmla="*/ 197 h 283"/>
                <a:gd name="T56" fmla="*/ 0 w 212"/>
                <a:gd name="T57" fmla="*/ 24 h 283"/>
                <a:gd name="T58" fmla="*/ 1 w 212"/>
                <a:gd name="T59" fmla="*/ 10 h 283"/>
                <a:gd name="T60" fmla="*/ 8 w 212"/>
                <a:gd name="T61" fmla="*/ 3 h 283"/>
                <a:gd name="T62" fmla="*/ 17 w 212"/>
                <a:gd name="T6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" h="283">
                  <a:moveTo>
                    <a:pt x="20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7" y="7"/>
                  </a:lnTo>
                  <a:lnTo>
                    <a:pt x="39" y="10"/>
                  </a:lnTo>
                  <a:lnTo>
                    <a:pt x="41" y="17"/>
                  </a:lnTo>
                  <a:lnTo>
                    <a:pt x="41" y="24"/>
                  </a:lnTo>
                  <a:lnTo>
                    <a:pt x="41" y="171"/>
                  </a:lnTo>
                  <a:lnTo>
                    <a:pt x="42" y="181"/>
                  </a:lnTo>
                  <a:lnTo>
                    <a:pt x="44" y="193"/>
                  </a:lnTo>
                  <a:lnTo>
                    <a:pt x="48" y="207"/>
                  </a:lnTo>
                  <a:lnTo>
                    <a:pt x="56" y="221"/>
                  </a:lnTo>
                  <a:lnTo>
                    <a:pt x="66" y="233"/>
                  </a:lnTo>
                  <a:lnTo>
                    <a:pt x="84" y="241"/>
                  </a:lnTo>
                  <a:lnTo>
                    <a:pt x="106" y="245"/>
                  </a:lnTo>
                  <a:lnTo>
                    <a:pt x="128" y="241"/>
                  </a:lnTo>
                  <a:lnTo>
                    <a:pt x="145" y="233"/>
                  </a:lnTo>
                  <a:lnTo>
                    <a:pt x="156" y="221"/>
                  </a:lnTo>
                  <a:lnTo>
                    <a:pt x="164" y="207"/>
                  </a:lnTo>
                  <a:lnTo>
                    <a:pt x="168" y="193"/>
                  </a:lnTo>
                  <a:lnTo>
                    <a:pt x="169" y="181"/>
                  </a:lnTo>
                  <a:lnTo>
                    <a:pt x="171" y="171"/>
                  </a:lnTo>
                  <a:lnTo>
                    <a:pt x="171" y="24"/>
                  </a:lnTo>
                  <a:lnTo>
                    <a:pt x="171" y="17"/>
                  </a:lnTo>
                  <a:lnTo>
                    <a:pt x="173" y="10"/>
                  </a:lnTo>
                  <a:lnTo>
                    <a:pt x="174" y="7"/>
                  </a:lnTo>
                  <a:lnTo>
                    <a:pt x="178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200" y="1"/>
                  </a:lnTo>
                  <a:lnTo>
                    <a:pt x="204" y="3"/>
                  </a:lnTo>
                  <a:lnTo>
                    <a:pt x="207" y="7"/>
                  </a:lnTo>
                  <a:lnTo>
                    <a:pt x="210" y="10"/>
                  </a:lnTo>
                  <a:lnTo>
                    <a:pt x="212" y="17"/>
                  </a:lnTo>
                  <a:lnTo>
                    <a:pt x="212" y="24"/>
                  </a:lnTo>
                  <a:lnTo>
                    <a:pt x="212" y="175"/>
                  </a:lnTo>
                  <a:lnTo>
                    <a:pt x="210" y="197"/>
                  </a:lnTo>
                  <a:lnTo>
                    <a:pt x="204" y="219"/>
                  </a:lnTo>
                  <a:lnTo>
                    <a:pt x="193" y="240"/>
                  </a:lnTo>
                  <a:lnTo>
                    <a:pt x="180" y="257"/>
                  </a:lnTo>
                  <a:lnTo>
                    <a:pt x="159" y="271"/>
                  </a:lnTo>
                  <a:lnTo>
                    <a:pt x="135" y="279"/>
                  </a:lnTo>
                  <a:lnTo>
                    <a:pt x="106" y="283"/>
                  </a:lnTo>
                  <a:lnTo>
                    <a:pt x="77" y="279"/>
                  </a:lnTo>
                  <a:lnTo>
                    <a:pt x="53" y="271"/>
                  </a:lnTo>
                  <a:lnTo>
                    <a:pt x="32" y="257"/>
                  </a:lnTo>
                  <a:lnTo>
                    <a:pt x="18" y="240"/>
                  </a:lnTo>
                  <a:lnTo>
                    <a:pt x="8" y="219"/>
                  </a:lnTo>
                  <a:lnTo>
                    <a:pt x="1" y="197"/>
                  </a:lnTo>
                  <a:lnTo>
                    <a:pt x="0" y="175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7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8401744" y="3764483"/>
              <a:ext cx="233271" cy="342382"/>
            </a:xfrm>
            <a:custGeom>
              <a:avLst/>
              <a:gdLst>
                <a:gd name="T0" fmla="*/ 25 w 186"/>
                <a:gd name="T1" fmla="*/ 0 h 273"/>
                <a:gd name="T2" fmla="*/ 159 w 186"/>
                <a:gd name="T3" fmla="*/ 0 h 273"/>
                <a:gd name="T4" fmla="*/ 166 w 186"/>
                <a:gd name="T5" fmla="*/ 0 h 273"/>
                <a:gd name="T6" fmla="*/ 171 w 186"/>
                <a:gd name="T7" fmla="*/ 2 h 273"/>
                <a:gd name="T8" fmla="*/ 176 w 186"/>
                <a:gd name="T9" fmla="*/ 5 h 273"/>
                <a:gd name="T10" fmla="*/ 178 w 186"/>
                <a:gd name="T11" fmla="*/ 9 h 273"/>
                <a:gd name="T12" fmla="*/ 180 w 186"/>
                <a:gd name="T13" fmla="*/ 14 h 273"/>
                <a:gd name="T14" fmla="*/ 181 w 186"/>
                <a:gd name="T15" fmla="*/ 19 h 273"/>
                <a:gd name="T16" fmla="*/ 180 w 186"/>
                <a:gd name="T17" fmla="*/ 21 h 273"/>
                <a:gd name="T18" fmla="*/ 180 w 186"/>
                <a:gd name="T19" fmla="*/ 22 h 273"/>
                <a:gd name="T20" fmla="*/ 180 w 186"/>
                <a:gd name="T21" fmla="*/ 26 h 273"/>
                <a:gd name="T22" fmla="*/ 178 w 186"/>
                <a:gd name="T23" fmla="*/ 29 h 273"/>
                <a:gd name="T24" fmla="*/ 174 w 186"/>
                <a:gd name="T25" fmla="*/ 33 h 273"/>
                <a:gd name="T26" fmla="*/ 171 w 186"/>
                <a:gd name="T27" fmla="*/ 34 h 273"/>
                <a:gd name="T28" fmla="*/ 166 w 186"/>
                <a:gd name="T29" fmla="*/ 36 h 273"/>
                <a:gd name="T30" fmla="*/ 159 w 186"/>
                <a:gd name="T31" fmla="*/ 38 h 273"/>
                <a:gd name="T32" fmla="*/ 42 w 186"/>
                <a:gd name="T33" fmla="*/ 38 h 273"/>
                <a:gd name="T34" fmla="*/ 42 w 186"/>
                <a:gd name="T35" fmla="*/ 113 h 273"/>
                <a:gd name="T36" fmla="*/ 152 w 186"/>
                <a:gd name="T37" fmla="*/ 113 h 273"/>
                <a:gd name="T38" fmla="*/ 159 w 186"/>
                <a:gd name="T39" fmla="*/ 113 h 273"/>
                <a:gd name="T40" fmla="*/ 164 w 186"/>
                <a:gd name="T41" fmla="*/ 115 h 273"/>
                <a:gd name="T42" fmla="*/ 168 w 186"/>
                <a:gd name="T43" fmla="*/ 118 h 273"/>
                <a:gd name="T44" fmla="*/ 171 w 186"/>
                <a:gd name="T45" fmla="*/ 122 h 273"/>
                <a:gd name="T46" fmla="*/ 173 w 186"/>
                <a:gd name="T47" fmla="*/ 127 h 273"/>
                <a:gd name="T48" fmla="*/ 173 w 186"/>
                <a:gd name="T49" fmla="*/ 130 h 273"/>
                <a:gd name="T50" fmla="*/ 173 w 186"/>
                <a:gd name="T51" fmla="*/ 132 h 273"/>
                <a:gd name="T52" fmla="*/ 173 w 186"/>
                <a:gd name="T53" fmla="*/ 136 h 273"/>
                <a:gd name="T54" fmla="*/ 171 w 186"/>
                <a:gd name="T55" fmla="*/ 139 h 273"/>
                <a:gd name="T56" fmla="*/ 169 w 186"/>
                <a:gd name="T57" fmla="*/ 142 h 273"/>
                <a:gd name="T58" fmla="*/ 168 w 186"/>
                <a:gd name="T59" fmla="*/ 144 h 273"/>
                <a:gd name="T60" fmla="*/ 164 w 186"/>
                <a:gd name="T61" fmla="*/ 148 h 273"/>
                <a:gd name="T62" fmla="*/ 159 w 186"/>
                <a:gd name="T63" fmla="*/ 149 h 273"/>
                <a:gd name="T64" fmla="*/ 152 w 186"/>
                <a:gd name="T65" fmla="*/ 149 h 273"/>
                <a:gd name="T66" fmla="*/ 42 w 186"/>
                <a:gd name="T67" fmla="*/ 149 h 273"/>
                <a:gd name="T68" fmla="*/ 42 w 186"/>
                <a:gd name="T69" fmla="*/ 235 h 273"/>
                <a:gd name="T70" fmla="*/ 166 w 186"/>
                <a:gd name="T71" fmla="*/ 235 h 273"/>
                <a:gd name="T72" fmla="*/ 173 w 186"/>
                <a:gd name="T73" fmla="*/ 235 h 273"/>
                <a:gd name="T74" fmla="*/ 178 w 186"/>
                <a:gd name="T75" fmla="*/ 238 h 273"/>
                <a:gd name="T76" fmla="*/ 181 w 186"/>
                <a:gd name="T77" fmla="*/ 240 h 273"/>
                <a:gd name="T78" fmla="*/ 185 w 186"/>
                <a:gd name="T79" fmla="*/ 245 h 273"/>
                <a:gd name="T80" fmla="*/ 186 w 186"/>
                <a:gd name="T81" fmla="*/ 249 h 273"/>
                <a:gd name="T82" fmla="*/ 186 w 186"/>
                <a:gd name="T83" fmla="*/ 254 h 273"/>
                <a:gd name="T84" fmla="*/ 186 w 186"/>
                <a:gd name="T85" fmla="*/ 259 h 273"/>
                <a:gd name="T86" fmla="*/ 185 w 186"/>
                <a:gd name="T87" fmla="*/ 262 h 273"/>
                <a:gd name="T88" fmla="*/ 181 w 186"/>
                <a:gd name="T89" fmla="*/ 268 h 273"/>
                <a:gd name="T90" fmla="*/ 178 w 186"/>
                <a:gd name="T91" fmla="*/ 269 h 273"/>
                <a:gd name="T92" fmla="*/ 173 w 186"/>
                <a:gd name="T93" fmla="*/ 273 h 273"/>
                <a:gd name="T94" fmla="*/ 166 w 186"/>
                <a:gd name="T95" fmla="*/ 273 h 273"/>
                <a:gd name="T96" fmla="*/ 25 w 186"/>
                <a:gd name="T97" fmla="*/ 273 h 273"/>
                <a:gd name="T98" fmla="*/ 18 w 186"/>
                <a:gd name="T99" fmla="*/ 273 h 273"/>
                <a:gd name="T100" fmla="*/ 12 w 186"/>
                <a:gd name="T101" fmla="*/ 269 h 273"/>
                <a:gd name="T102" fmla="*/ 6 w 186"/>
                <a:gd name="T103" fmla="*/ 266 h 273"/>
                <a:gd name="T104" fmla="*/ 3 w 186"/>
                <a:gd name="T105" fmla="*/ 262 h 273"/>
                <a:gd name="T106" fmla="*/ 1 w 186"/>
                <a:gd name="T107" fmla="*/ 256 h 273"/>
                <a:gd name="T108" fmla="*/ 0 w 186"/>
                <a:gd name="T109" fmla="*/ 249 h 273"/>
                <a:gd name="T110" fmla="*/ 0 w 186"/>
                <a:gd name="T111" fmla="*/ 24 h 273"/>
                <a:gd name="T112" fmla="*/ 1 w 186"/>
                <a:gd name="T113" fmla="*/ 17 h 273"/>
                <a:gd name="T114" fmla="*/ 3 w 186"/>
                <a:gd name="T115" fmla="*/ 10 h 273"/>
                <a:gd name="T116" fmla="*/ 6 w 186"/>
                <a:gd name="T117" fmla="*/ 5 h 273"/>
                <a:gd name="T118" fmla="*/ 12 w 186"/>
                <a:gd name="T119" fmla="*/ 2 h 273"/>
                <a:gd name="T120" fmla="*/ 18 w 186"/>
                <a:gd name="T121" fmla="*/ 0 h 273"/>
                <a:gd name="T122" fmla="*/ 25 w 186"/>
                <a:gd name="T12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273">
                  <a:moveTo>
                    <a:pt x="25" y="0"/>
                  </a:moveTo>
                  <a:lnTo>
                    <a:pt x="159" y="0"/>
                  </a:lnTo>
                  <a:lnTo>
                    <a:pt x="166" y="0"/>
                  </a:lnTo>
                  <a:lnTo>
                    <a:pt x="171" y="2"/>
                  </a:lnTo>
                  <a:lnTo>
                    <a:pt x="176" y="5"/>
                  </a:lnTo>
                  <a:lnTo>
                    <a:pt x="178" y="9"/>
                  </a:lnTo>
                  <a:lnTo>
                    <a:pt x="180" y="14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80" y="22"/>
                  </a:lnTo>
                  <a:lnTo>
                    <a:pt x="180" y="26"/>
                  </a:lnTo>
                  <a:lnTo>
                    <a:pt x="178" y="29"/>
                  </a:lnTo>
                  <a:lnTo>
                    <a:pt x="174" y="33"/>
                  </a:lnTo>
                  <a:lnTo>
                    <a:pt x="171" y="34"/>
                  </a:lnTo>
                  <a:lnTo>
                    <a:pt x="166" y="36"/>
                  </a:lnTo>
                  <a:lnTo>
                    <a:pt x="159" y="38"/>
                  </a:lnTo>
                  <a:lnTo>
                    <a:pt x="42" y="38"/>
                  </a:lnTo>
                  <a:lnTo>
                    <a:pt x="42" y="113"/>
                  </a:lnTo>
                  <a:lnTo>
                    <a:pt x="152" y="113"/>
                  </a:lnTo>
                  <a:lnTo>
                    <a:pt x="159" y="113"/>
                  </a:lnTo>
                  <a:lnTo>
                    <a:pt x="164" y="115"/>
                  </a:lnTo>
                  <a:lnTo>
                    <a:pt x="168" y="118"/>
                  </a:lnTo>
                  <a:lnTo>
                    <a:pt x="171" y="122"/>
                  </a:lnTo>
                  <a:lnTo>
                    <a:pt x="173" y="127"/>
                  </a:lnTo>
                  <a:lnTo>
                    <a:pt x="173" y="130"/>
                  </a:lnTo>
                  <a:lnTo>
                    <a:pt x="173" y="132"/>
                  </a:lnTo>
                  <a:lnTo>
                    <a:pt x="173" y="136"/>
                  </a:lnTo>
                  <a:lnTo>
                    <a:pt x="171" y="139"/>
                  </a:lnTo>
                  <a:lnTo>
                    <a:pt x="169" y="142"/>
                  </a:lnTo>
                  <a:lnTo>
                    <a:pt x="168" y="144"/>
                  </a:lnTo>
                  <a:lnTo>
                    <a:pt x="164" y="148"/>
                  </a:lnTo>
                  <a:lnTo>
                    <a:pt x="159" y="149"/>
                  </a:lnTo>
                  <a:lnTo>
                    <a:pt x="152" y="149"/>
                  </a:lnTo>
                  <a:lnTo>
                    <a:pt x="42" y="149"/>
                  </a:lnTo>
                  <a:lnTo>
                    <a:pt x="42" y="235"/>
                  </a:lnTo>
                  <a:lnTo>
                    <a:pt x="166" y="235"/>
                  </a:lnTo>
                  <a:lnTo>
                    <a:pt x="173" y="235"/>
                  </a:lnTo>
                  <a:lnTo>
                    <a:pt x="178" y="238"/>
                  </a:lnTo>
                  <a:lnTo>
                    <a:pt x="181" y="240"/>
                  </a:lnTo>
                  <a:lnTo>
                    <a:pt x="185" y="245"/>
                  </a:lnTo>
                  <a:lnTo>
                    <a:pt x="186" y="249"/>
                  </a:lnTo>
                  <a:lnTo>
                    <a:pt x="186" y="254"/>
                  </a:lnTo>
                  <a:lnTo>
                    <a:pt x="186" y="259"/>
                  </a:lnTo>
                  <a:lnTo>
                    <a:pt x="185" y="262"/>
                  </a:lnTo>
                  <a:lnTo>
                    <a:pt x="181" y="268"/>
                  </a:lnTo>
                  <a:lnTo>
                    <a:pt x="178" y="269"/>
                  </a:lnTo>
                  <a:lnTo>
                    <a:pt x="173" y="273"/>
                  </a:lnTo>
                  <a:lnTo>
                    <a:pt x="166" y="273"/>
                  </a:lnTo>
                  <a:lnTo>
                    <a:pt x="25" y="273"/>
                  </a:lnTo>
                  <a:lnTo>
                    <a:pt x="18" y="273"/>
                  </a:lnTo>
                  <a:lnTo>
                    <a:pt x="12" y="269"/>
                  </a:lnTo>
                  <a:lnTo>
                    <a:pt x="6" y="266"/>
                  </a:lnTo>
                  <a:lnTo>
                    <a:pt x="3" y="262"/>
                  </a:lnTo>
                  <a:lnTo>
                    <a:pt x="1" y="256"/>
                  </a:lnTo>
                  <a:lnTo>
                    <a:pt x="0" y="249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3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8823137" y="3760721"/>
              <a:ext cx="205680" cy="346144"/>
            </a:xfrm>
            <a:custGeom>
              <a:avLst/>
              <a:gdLst>
                <a:gd name="T0" fmla="*/ 20 w 164"/>
                <a:gd name="T1" fmla="*/ 0 h 276"/>
                <a:gd name="T2" fmla="*/ 22 w 164"/>
                <a:gd name="T3" fmla="*/ 0 h 276"/>
                <a:gd name="T4" fmla="*/ 24 w 164"/>
                <a:gd name="T5" fmla="*/ 0 h 276"/>
                <a:gd name="T6" fmla="*/ 27 w 164"/>
                <a:gd name="T7" fmla="*/ 0 h 276"/>
                <a:gd name="T8" fmla="*/ 30 w 164"/>
                <a:gd name="T9" fmla="*/ 1 h 276"/>
                <a:gd name="T10" fmla="*/ 34 w 164"/>
                <a:gd name="T11" fmla="*/ 3 h 276"/>
                <a:gd name="T12" fmla="*/ 37 w 164"/>
                <a:gd name="T13" fmla="*/ 7 h 276"/>
                <a:gd name="T14" fmla="*/ 39 w 164"/>
                <a:gd name="T15" fmla="*/ 10 h 276"/>
                <a:gd name="T16" fmla="*/ 41 w 164"/>
                <a:gd name="T17" fmla="*/ 17 h 276"/>
                <a:gd name="T18" fmla="*/ 42 w 164"/>
                <a:gd name="T19" fmla="*/ 24 h 276"/>
                <a:gd name="T20" fmla="*/ 42 w 164"/>
                <a:gd name="T21" fmla="*/ 238 h 276"/>
                <a:gd name="T22" fmla="*/ 144 w 164"/>
                <a:gd name="T23" fmla="*/ 238 h 276"/>
                <a:gd name="T24" fmla="*/ 150 w 164"/>
                <a:gd name="T25" fmla="*/ 238 h 276"/>
                <a:gd name="T26" fmla="*/ 156 w 164"/>
                <a:gd name="T27" fmla="*/ 241 h 276"/>
                <a:gd name="T28" fmla="*/ 161 w 164"/>
                <a:gd name="T29" fmla="*/ 243 h 276"/>
                <a:gd name="T30" fmla="*/ 162 w 164"/>
                <a:gd name="T31" fmla="*/ 248 h 276"/>
                <a:gd name="T32" fmla="*/ 164 w 164"/>
                <a:gd name="T33" fmla="*/ 252 h 276"/>
                <a:gd name="T34" fmla="*/ 164 w 164"/>
                <a:gd name="T35" fmla="*/ 257 h 276"/>
                <a:gd name="T36" fmla="*/ 164 w 164"/>
                <a:gd name="T37" fmla="*/ 262 h 276"/>
                <a:gd name="T38" fmla="*/ 162 w 164"/>
                <a:gd name="T39" fmla="*/ 265 h 276"/>
                <a:gd name="T40" fmla="*/ 161 w 164"/>
                <a:gd name="T41" fmla="*/ 269 h 276"/>
                <a:gd name="T42" fmla="*/ 156 w 164"/>
                <a:gd name="T43" fmla="*/ 272 h 276"/>
                <a:gd name="T44" fmla="*/ 150 w 164"/>
                <a:gd name="T45" fmla="*/ 276 h 276"/>
                <a:gd name="T46" fmla="*/ 144 w 164"/>
                <a:gd name="T47" fmla="*/ 276 h 276"/>
                <a:gd name="T48" fmla="*/ 24 w 164"/>
                <a:gd name="T49" fmla="*/ 276 h 276"/>
                <a:gd name="T50" fmla="*/ 17 w 164"/>
                <a:gd name="T51" fmla="*/ 276 h 276"/>
                <a:gd name="T52" fmla="*/ 10 w 164"/>
                <a:gd name="T53" fmla="*/ 272 h 276"/>
                <a:gd name="T54" fmla="*/ 6 w 164"/>
                <a:gd name="T55" fmla="*/ 269 h 276"/>
                <a:gd name="T56" fmla="*/ 1 w 164"/>
                <a:gd name="T57" fmla="*/ 265 h 276"/>
                <a:gd name="T58" fmla="*/ 0 w 164"/>
                <a:gd name="T59" fmla="*/ 259 h 276"/>
                <a:gd name="T60" fmla="*/ 0 w 164"/>
                <a:gd name="T61" fmla="*/ 252 h 276"/>
                <a:gd name="T62" fmla="*/ 0 w 164"/>
                <a:gd name="T63" fmla="*/ 24 h 276"/>
                <a:gd name="T64" fmla="*/ 0 w 164"/>
                <a:gd name="T65" fmla="*/ 17 h 276"/>
                <a:gd name="T66" fmla="*/ 1 w 164"/>
                <a:gd name="T67" fmla="*/ 10 h 276"/>
                <a:gd name="T68" fmla="*/ 5 w 164"/>
                <a:gd name="T69" fmla="*/ 7 h 276"/>
                <a:gd name="T70" fmla="*/ 8 w 164"/>
                <a:gd name="T71" fmla="*/ 3 h 276"/>
                <a:gd name="T72" fmla="*/ 12 w 164"/>
                <a:gd name="T73" fmla="*/ 1 h 276"/>
                <a:gd name="T74" fmla="*/ 17 w 164"/>
                <a:gd name="T75" fmla="*/ 0 h 276"/>
                <a:gd name="T76" fmla="*/ 20 w 164"/>
                <a:gd name="T7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276">
                  <a:moveTo>
                    <a:pt x="20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7" y="7"/>
                  </a:lnTo>
                  <a:lnTo>
                    <a:pt x="39" y="10"/>
                  </a:lnTo>
                  <a:lnTo>
                    <a:pt x="41" y="17"/>
                  </a:lnTo>
                  <a:lnTo>
                    <a:pt x="42" y="24"/>
                  </a:lnTo>
                  <a:lnTo>
                    <a:pt x="42" y="238"/>
                  </a:lnTo>
                  <a:lnTo>
                    <a:pt x="144" y="238"/>
                  </a:lnTo>
                  <a:lnTo>
                    <a:pt x="150" y="238"/>
                  </a:lnTo>
                  <a:lnTo>
                    <a:pt x="156" y="241"/>
                  </a:lnTo>
                  <a:lnTo>
                    <a:pt x="161" y="243"/>
                  </a:lnTo>
                  <a:lnTo>
                    <a:pt x="162" y="248"/>
                  </a:lnTo>
                  <a:lnTo>
                    <a:pt x="164" y="252"/>
                  </a:lnTo>
                  <a:lnTo>
                    <a:pt x="164" y="257"/>
                  </a:lnTo>
                  <a:lnTo>
                    <a:pt x="164" y="262"/>
                  </a:lnTo>
                  <a:lnTo>
                    <a:pt x="162" y="265"/>
                  </a:lnTo>
                  <a:lnTo>
                    <a:pt x="161" y="269"/>
                  </a:lnTo>
                  <a:lnTo>
                    <a:pt x="156" y="272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24" y="276"/>
                  </a:lnTo>
                  <a:lnTo>
                    <a:pt x="17" y="276"/>
                  </a:lnTo>
                  <a:lnTo>
                    <a:pt x="10" y="272"/>
                  </a:lnTo>
                  <a:lnTo>
                    <a:pt x="6" y="269"/>
                  </a:lnTo>
                  <a:lnTo>
                    <a:pt x="1" y="265"/>
                  </a:lnTo>
                  <a:lnTo>
                    <a:pt x="0" y="259"/>
                  </a:lnTo>
                  <a:lnTo>
                    <a:pt x="0" y="25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7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9200634" y="3755704"/>
              <a:ext cx="224492" cy="359940"/>
            </a:xfrm>
            <a:custGeom>
              <a:avLst/>
              <a:gdLst>
                <a:gd name="T0" fmla="*/ 120 w 179"/>
                <a:gd name="T1" fmla="*/ 2 h 287"/>
                <a:gd name="T2" fmla="*/ 162 w 179"/>
                <a:gd name="T3" fmla="*/ 21 h 287"/>
                <a:gd name="T4" fmla="*/ 170 w 179"/>
                <a:gd name="T5" fmla="*/ 31 h 287"/>
                <a:gd name="T6" fmla="*/ 170 w 179"/>
                <a:gd name="T7" fmla="*/ 43 h 287"/>
                <a:gd name="T8" fmla="*/ 163 w 179"/>
                <a:gd name="T9" fmla="*/ 53 h 287"/>
                <a:gd name="T10" fmla="*/ 151 w 179"/>
                <a:gd name="T11" fmla="*/ 57 h 287"/>
                <a:gd name="T12" fmla="*/ 144 w 179"/>
                <a:gd name="T13" fmla="*/ 55 h 287"/>
                <a:gd name="T14" fmla="*/ 136 w 179"/>
                <a:gd name="T15" fmla="*/ 50 h 287"/>
                <a:gd name="T16" fmla="*/ 95 w 179"/>
                <a:gd name="T17" fmla="*/ 36 h 287"/>
                <a:gd name="T18" fmla="*/ 67 w 179"/>
                <a:gd name="T19" fmla="*/ 41 h 287"/>
                <a:gd name="T20" fmla="*/ 48 w 179"/>
                <a:gd name="T21" fmla="*/ 62 h 287"/>
                <a:gd name="T22" fmla="*/ 48 w 179"/>
                <a:gd name="T23" fmla="*/ 91 h 287"/>
                <a:gd name="T24" fmla="*/ 67 w 179"/>
                <a:gd name="T25" fmla="*/ 110 h 287"/>
                <a:gd name="T26" fmla="*/ 98 w 179"/>
                <a:gd name="T27" fmla="*/ 122 h 287"/>
                <a:gd name="T28" fmla="*/ 131 w 179"/>
                <a:gd name="T29" fmla="*/ 134 h 287"/>
                <a:gd name="T30" fmla="*/ 158 w 179"/>
                <a:gd name="T31" fmla="*/ 151 h 287"/>
                <a:gd name="T32" fmla="*/ 177 w 179"/>
                <a:gd name="T33" fmla="*/ 182 h 287"/>
                <a:gd name="T34" fmla="*/ 175 w 179"/>
                <a:gd name="T35" fmla="*/ 228 h 287"/>
                <a:gd name="T36" fmla="*/ 150 w 179"/>
                <a:gd name="T37" fmla="*/ 266 h 287"/>
                <a:gd name="T38" fmla="*/ 107 w 179"/>
                <a:gd name="T39" fmla="*/ 285 h 287"/>
                <a:gd name="T40" fmla="*/ 55 w 179"/>
                <a:gd name="T41" fmla="*/ 283 h 287"/>
                <a:gd name="T42" fmla="*/ 9 w 179"/>
                <a:gd name="T43" fmla="*/ 261 h 287"/>
                <a:gd name="T44" fmla="*/ 2 w 179"/>
                <a:gd name="T45" fmla="*/ 251 h 287"/>
                <a:gd name="T46" fmla="*/ 0 w 179"/>
                <a:gd name="T47" fmla="*/ 242 h 287"/>
                <a:gd name="T48" fmla="*/ 4 w 179"/>
                <a:gd name="T49" fmla="*/ 230 h 287"/>
                <a:gd name="T50" fmla="*/ 14 w 179"/>
                <a:gd name="T51" fmla="*/ 223 h 287"/>
                <a:gd name="T52" fmla="*/ 23 w 179"/>
                <a:gd name="T53" fmla="*/ 221 h 287"/>
                <a:gd name="T54" fmla="*/ 31 w 179"/>
                <a:gd name="T55" fmla="*/ 225 h 287"/>
                <a:gd name="T56" fmla="*/ 59 w 179"/>
                <a:gd name="T57" fmla="*/ 244 h 287"/>
                <a:gd name="T58" fmla="*/ 100 w 179"/>
                <a:gd name="T59" fmla="*/ 249 h 287"/>
                <a:gd name="T60" fmla="*/ 126 w 179"/>
                <a:gd name="T61" fmla="*/ 235 h 287"/>
                <a:gd name="T62" fmla="*/ 136 w 179"/>
                <a:gd name="T63" fmla="*/ 206 h 287"/>
                <a:gd name="T64" fmla="*/ 124 w 179"/>
                <a:gd name="T65" fmla="*/ 179 h 287"/>
                <a:gd name="T66" fmla="*/ 95 w 179"/>
                <a:gd name="T67" fmla="*/ 163 h 287"/>
                <a:gd name="T68" fmla="*/ 74 w 179"/>
                <a:gd name="T69" fmla="*/ 156 h 287"/>
                <a:gd name="T70" fmla="*/ 40 w 179"/>
                <a:gd name="T71" fmla="*/ 143 h 287"/>
                <a:gd name="T72" fmla="*/ 14 w 179"/>
                <a:gd name="T73" fmla="*/ 119 h 287"/>
                <a:gd name="T74" fmla="*/ 2 w 179"/>
                <a:gd name="T75" fmla="*/ 79 h 287"/>
                <a:gd name="T76" fmla="*/ 18 w 179"/>
                <a:gd name="T77" fmla="*/ 35 h 287"/>
                <a:gd name="T78" fmla="*/ 52 w 179"/>
                <a:gd name="T79" fmla="*/ 7 h 287"/>
                <a:gd name="T80" fmla="*/ 96 w 179"/>
                <a:gd name="T8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9" h="287">
                  <a:moveTo>
                    <a:pt x="96" y="0"/>
                  </a:moveTo>
                  <a:lnTo>
                    <a:pt x="120" y="2"/>
                  </a:lnTo>
                  <a:lnTo>
                    <a:pt x="143" y="9"/>
                  </a:lnTo>
                  <a:lnTo>
                    <a:pt x="162" y="21"/>
                  </a:lnTo>
                  <a:lnTo>
                    <a:pt x="167" y="26"/>
                  </a:lnTo>
                  <a:lnTo>
                    <a:pt x="170" y="31"/>
                  </a:lnTo>
                  <a:lnTo>
                    <a:pt x="170" y="38"/>
                  </a:lnTo>
                  <a:lnTo>
                    <a:pt x="170" y="43"/>
                  </a:lnTo>
                  <a:lnTo>
                    <a:pt x="167" y="48"/>
                  </a:lnTo>
                  <a:lnTo>
                    <a:pt x="163" y="53"/>
                  </a:lnTo>
                  <a:lnTo>
                    <a:pt x="156" y="55"/>
                  </a:lnTo>
                  <a:lnTo>
                    <a:pt x="151" y="57"/>
                  </a:lnTo>
                  <a:lnTo>
                    <a:pt x="148" y="57"/>
                  </a:lnTo>
                  <a:lnTo>
                    <a:pt x="144" y="55"/>
                  </a:lnTo>
                  <a:lnTo>
                    <a:pt x="141" y="53"/>
                  </a:lnTo>
                  <a:lnTo>
                    <a:pt x="136" y="50"/>
                  </a:lnTo>
                  <a:lnTo>
                    <a:pt x="117" y="40"/>
                  </a:lnTo>
                  <a:lnTo>
                    <a:pt x="95" y="36"/>
                  </a:lnTo>
                  <a:lnTo>
                    <a:pt x="81" y="38"/>
                  </a:lnTo>
                  <a:lnTo>
                    <a:pt x="67" y="41"/>
                  </a:lnTo>
                  <a:lnTo>
                    <a:pt x="55" y="50"/>
                  </a:lnTo>
                  <a:lnTo>
                    <a:pt x="48" y="62"/>
                  </a:lnTo>
                  <a:lnTo>
                    <a:pt x="45" y="77"/>
                  </a:lnTo>
                  <a:lnTo>
                    <a:pt x="48" y="91"/>
                  </a:lnTo>
                  <a:lnTo>
                    <a:pt x="55" y="101"/>
                  </a:lnTo>
                  <a:lnTo>
                    <a:pt x="67" y="110"/>
                  </a:lnTo>
                  <a:lnTo>
                    <a:pt x="81" y="117"/>
                  </a:lnTo>
                  <a:lnTo>
                    <a:pt x="98" y="122"/>
                  </a:lnTo>
                  <a:lnTo>
                    <a:pt x="114" y="127"/>
                  </a:lnTo>
                  <a:lnTo>
                    <a:pt x="131" y="134"/>
                  </a:lnTo>
                  <a:lnTo>
                    <a:pt x="146" y="141"/>
                  </a:lnTo>
                  <a:lnTo>
                    <a:pt x="158" y="151"/>
                  </a:lnTo>
                  <a:lnTo>
                    <a:pt x="170" y="165"/>
                  </a:lnTo>
                  <a:lnTo>
                    <a:pt x="177" y="182"/>
                  </a:lnTo>
                  <a:lnTo>
                    <a:pt x="179" y="203"/>
                  </a:lnTo>
                  <a:lnTo>
                    <a:pt x="175" y="228"/>
                  </a:lnTo>
                  <a:lnTo>
                    <a:pt x="165" y="251"/>
                  </a:lnTo>
                  <a:lnTo>
                    <a:pt x="150" y="266"/>
                  </a:lnTo>
                  <a:lnTo>
                    <a:pt x="129" y="278"/>
                  </a:lnTo>
                  <a:lnTo>
                    <a:pt x="107" y="285"/>
                  </a:lnTo>
                  <a:lnTo>
                    <a:pt x="84" y="287"/>
                  </a:lnTo>
                  <a:lnTo>
                    <a:pt x="55" y="283"/>
                  </a:lnTo>
                  <a:lnTo>
                    <a:pt x="30" y="275"/>
                  </a:lnTo>
                  <a:lnTo>
                    <a:pt x="9" y="261"/>
                  </a:lnTo>
                  <a:lnTo>
                    <a:pt x="4" y="256"/>
                  </a:lnTo>
                  <a:lnTo>
                    <a:pt x="2" y="251"/>
                  </a:lnTo>
                  <a:lnTo>
                    <a:pt x="0" y="245"/>
                  </a:lnTo>
                  <a:lnTo>
                    <a:pt x="0" y="242"/>
                  </a:lnTo>
                  <a:lnTo>
                    <a:pt x="0" y="235"/>
                  </a:lnTo>
                  <a:lnTo>
                    <a:pt x="4" y="230"/>
                  </a:lnTo>
                  <a:lnTo>
                    <a:pt x="7" y="227"/>
                  </a:lnTo>
                  <a:lnTo>
                    <a:pt x="14" y="223"/>
                  </a:lnTo>
                  <a:lnTo>
                    <a:pt x="19" y="221"/>
                  </a:lnTo>
                  <a:lnTo>
                    <a:pt x="23" y="221"/>
                  </a:lnTo>
                  <a:lnTo>
                    <a:pt x="26" y="223"/>
                  </a:lnTo>
                  <a:lnTo>
                    <a:pt x="31" y="225"/>
                  </a:lnTo>
                  <a:lnTo>
                    <a:pt x="36" y="228"/>
                  </a:lnTo>
                  <a:lnTo>
                    <a:pt x="59" y="244"/>
                  </a:lnTo>
                  <a:lnTo>
                    <a:pt x="84" y="249"/>
                  </a:lnTo>
                  <a:lnTo>
                    <a:pt x="100" y="249"/>
                  </a:lnTo>
                  <a:lnTo>
                    <a:pt x="114" y="244"/>
                  </a:lnTo>
                  <a:lnTo>
                    <a:pt x="126" y="235"/>
                  </a:lnTo>
                  <a:lnTo>
                    <a:pt x="132" y="221"/>
                  </a:lnTo>
                  <a:lnTo>
                    <a:pt x="136" y="206"/>
                  </a:lnTo>
                  <a:lnTo>
                    <a:pt x="132" y="191"/>
                  </a:lnTo>
                  <a:lnTo>
                    <a:pt x="124" y="179"/>
                  </a:lnTo>
                  <a:lnTo>
                    <a:pt x="112" y="170"/>
                  </a:lnTo>
                  <a:lnTo>
                    <a:pt x="95" y="163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57" y="151"/>
                  </a:lnTo>
                  <a:lnTo>
                    <a:pt x="40" y="143"/>
                  </a:lnTo>
                  <a:lnTo>
                    <a:pt x="26" y="132"/>
                  </a:lnTo>
                  <a:lnTo>
                    <a:pt x="14" y="119"/>
                  </a:lnTo>
                  <a:lnTo>
                    <a:pt x="6" y="101"/>
                  </a:lnTo>
                  <a:lnTo>
                    <a:pt x="2" y="79"/>
                  </a:lnTo>
                  <a:lnTo>
                    <a:pt x="6" y="53"/>
                  </a:lnTo>
                  <a:lnTo>
                    <a:pt x="18" y="35"/>
                  </a:lnTo>
                  <a:lnTo>
                    <a:pt x="33" y="19"/>
                  </a:lnTo>
                  <a:lnTo>
                    <a:pt x="52" y="7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5607511" y="2882820"/>
              <a:ext cx="129177" cy="742453"/>
            </a:xfrm>
            <a:custGeom>
              <a:avLst/>
              <a:gdLst>
                <a:gd name="T0" fmla="*/ 52 w 103"/>
                <a:gd name="T1" fmla="*/ 0 h 592"/>
                <a:gd name="T2" fmla="*/ 62 w 103"/>
                <a:gd name="T3" fmla="*/ 0 h 592"/>
                <a:gd name="T4" fmla="*/ 72 w 103"/>
                <a:gd name="T5" fmla="*/ 4 h 592"/>
                <a:gd name="T6" fmla="*/ 84 w 103"/>
                <a:gd name="T7" fmla="*/ 11 h 592"/>
                <a:gd name="T8" fmla="*/ 93 w 103"/>
                <a:gd name="T9" fmla="*/ 21 h 592"/>
                <a:gd name="T10" fmla="*/ 100 w 103"/>
                <a:gd name="T11" fmla="*/ 36 h 592"/>
                <a:gd name="T12" fmla="*/ 103 w 103"/>
                <a:gd name="T13" fmla="*/ 59 h 592"/>
                <a:gd name="T14" fmla="*/ 103 w 103"/>
                <a:gd name="T15" fmla="*/ 535 h 592"/>
                <a:gd name="T16" fmla="*/ 100 w 103"/>
                <a:gd name="T17" fmla="*/ 556 h 592"/>
                <a:gd name="T18" fmla="*/ 93 w 103"/>
                <a:gd name="T19" fmla="*/ 571 h 592"/>
                <a:gd name="T20" fmla="*/ 84 w 103"/>
                <a:gd name="T21" fmla="*/ 581 h 592"/>
                <a:gd name="T22" fmla="*/ 72 w 103"/>
                <a:gd name="T23" fmla="*/ 588 h 592"/>
                <a:gd name="T24" fmla="*/ 62 w 103"/>
                <a:gd name="T25" fmla="*/ 592 h 592"/>
                <a:gd name="T26" fmla="*/ 52 w 103"/>
                <a:gd name="T27" fmla="*/ 592 h 592"/>
                <a:gd name="T28" fmla="*/ 42 w 103"/>
                <a:gd name="T29" fmla="*/ 592 h 592"/>
                <a:gd name="T30" fmla="*/ 31 w 103"/>
                <a:gd name="T31" fmla="*/ 588 h 592"/>
                <a:gd name="T32" fmla="*/ 19 w 103"/>
                <a:gd name="T33" fmla="*/ 581 h 592"/>
                <a:gd name="T34" fmla="*/ 9 w 103"/>
                <a:gd name="T35" fmla="*/ 571 h 592"/>
                <a:gd name="T36" fmla="*/ 2 w 103"/>
                <a:gd name="T37" fmla="*/ 556 h 592"/>
                <a:gd name="T38" fmla="*/ 0 w 103"/>
                <a:gd name="T39" fmla="*/ 535 h 592"/>
                <a:gd name="T40" fmla="*/ 0 w 103"/>
                <a:gd name="T41" fmla="*/ 59 h 592"/>
                <a:gd name="T42" fmla="*/ 2 w 103"/>
                <a:gd name="T43" fmla="*/ 36 h 592"/>
                <a:gd name="T44" fmla="*/ 9 w 103"/>
                <a:gd name="T45" fmla="*/ 21 h 592"/>
                <a:gd name="T46" fmla="*/ 19 w 103"/>
                <a:gd name="T47" fmla="*/ 11 h 592"/>
                <a:gd name="T48" fmla="*/ 31 w 103"/>
                <a:gd name="T49" fmla="*/ 4 h 592"/>
                <a:gd name="T50" fmla="*/ 42 w 103"/>
                <a:gd name="T51" fmla="*/ 0 h 592"/>
                <a:gd name="T52" fmla="*/ 52 w 103"/>
                <a:gd name="T5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592">
                  <a:moveTo>
                    <a:pt x="52" y="0"/>
                  </a:moveTo>
                  <a:lnTo>
                    <a:pt x="62" y="0"/>
                  </a:lnTo>
                  <a:lnTo>
                    <a:pt x="72" y="4"/>
                  </a:lnTo>
                  <a:lnTo>
                    <a:pt x="84" y="11"/>
                  </a:lnTo>
                  <a:lnTo>
                    <a:pt x="93" y="21"/>
                  </a:lnTo>
                  <a:lnTo>
                    <a:pt x="100" y="36"/>
                  </a:lnTo>
                  <a:lnTo>
                    <a:pt x="103" y="59"/>
                  </a:lnTo>
                  <a:lnTo>
                    <a:pt x="103" y="535"/>
                  </a:lnTo>
                  <a:lnTo>
                    <a:pt x="100" y="556"/>
                  </a:lnTo>
                  <a:lnTo>
                    <a:pt x="93" y="571"/>
                  </a:lnTo>
                  <a:lnTo>
                    <a:pt x="84" y="581"/>
                  </a:lnTo>
                  <a:lnTo>
                    <a:pt x="72" y="588"/>
                  </a:lnTo>
                  <a:lnTo>
                    <a:pt x="62" y="592"/>
                  </a:lnTo>
                  <a:lnTo>
                    <a:pt x="52" y="592"/>
                  </a:lnTo>
                  <a:lnTo>
                    <a:pt x="42" y="592"/>
                  </a:lnTo>
                  <a:lnTo>
                    <a:pt x="31" y="588"/>
                  </a:lnTo>
                  <a:lnTo>
                    <a:pt x="19" y="581"/>
                  </a:lnTo>
                  <a:lnTo>
                    <a:pt x="9" y="571"/>
                  </a:lnTo>
                  <a:lnTo>
                    <a:pt x="2" y="556"/>
                  </a:lnTo>
                  <a:lnTo>
                    <a:pt x="0" y="535"/>
                  </a:lnTo>
                  <a:lnTo>
                    <a:pt x="0" y="59"/>
                  </a:lnTo>
                  <a:lnTo>
                    <a:pt x="2" y="36"/>
                  </a:lnTo>
                  <a:lnTo>
                    <a:pt x="9" y="21"/>
                  </a:lnTo>
                  <a:lnTo>
                    <a:pt x="19" y="11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5832003" y="2891599"/>
              <a:ext cx="590702" cy="733675"/>
            </a:xfrm>
            <a:custGeom>
              <a:avLst/>
              <a:gdLst>
                <a:gd name="T0" fmla="*/ 49 w 471"/>
                <a:gd name="T1" fmla="*/ 0 h 585"/>
                <a:gd name="T2" fmla="*/ 420 w 471"/>
                <a:gd name="T3" fmla="*/ 0 h 585"/>
                <a:gd name="T4" fmla="*/ 440 w 471"/>
                <a:gd name="T5" fmla="*/ 2 h 585"/>
                <a:gd name="T6" fmla="*/ 452 w 471"/>
                <a:gd name="T7" fmla="*/ 9 h 585"/>
                <a:gd name="T8" fmla="*/ 463 w 471"/>
                <a:gd name="T9" fmla="*/ 17 h 585"/>
                <a:gd name="T10" fmla="*/ 468 w 471"/>
                <a:gd name="T11" fmla="*/ 28 h 585"/>
                <a:gd name="T12" fmla="*/ 471 w 471"/>
                <a:gd name="T13" fmla="*/ 38 h 585"/>
                <a:gd name="T14" fmla="*/ 471 w 471"/>
                <a:gd name="T15" fmla="*/ 45 h 585"/>
                <a:gd name="T16" fmla="*/ 471 w 471"/>
                <a:gd name="T17" fmla="*/ 53 h 585"/>
                <a:gd name="T18" fmla="*/ 468 w 471"/>
                <a:gd name="T19" fmla="*/ 64 h 585"/>
                <a:gd name="T20" fmla="*/ 463 w 471"/>
                <a:gd name="T21" fmla="*/ 72 h 585"/>
                <a:gd name="T22" fmla="*/ 452 w 471"/>
                <a:gd name="T23" fmla="*/ 81 h 585"/>
                <a:gd name="T24" fmla="*/ 440 w 471"/>
                <a:gd name="T25" fmla="*/ 88 h 585"/>
                <a:gd name="T26" fmla="*/ 420 w 471"/>
                <a:gd name="T27" fmla="*/ 89 h 585"/>
                <a:gd name="T28" fmla="*/ 286 w 471"/>
                <a:gd name="T29" fmla="*/ 89 h 585"/>
                <a:gd name="T30" fmla="*/ 286 w 471"/>
                <a:gd name="T31" fmla="*/ 528 h 585"/>
                <a:gd name="T32" fmla="*/ 284 w 471"/>
                <a:gd name="T33" fmla="*/ 549 h 585"/>
                <a:gd name="T34" fmla="*/ 277 w 471"/>
                <a:gd name="T35" fmla="*/ 564 h 585"/>
                <a:gd name="T36" fmla="*/ 267 w 471"/>
                <a:gd name="T37" fmla="*/ 574 h 585"/>
                <a:gd name="T38" fmla="*/ 257 w 471"/>
                <a:gd name="T39" fmla="*/ 581 h 585"/>
                <a:gd name="T40" fmla="*/ 245 w 471"/>
                <a:gd name="T41" fmla="*/ 585 h 585"/>
                <a:gd name="T42" fmla="*/ 235 w 471"/>
                <a:gd name="T43" fmla="*/ 585 h 585"/>
                <a:gd name="T44" fmla="*/ 226 w 471"/>
                <a:gd name="T45" fmla="*/ 585 h 585"/>
                <a:gd name="T46" fmla="*/ 214 w 471"/>
                <a:gd name="T47" fmla="*/ 581 h 585"/>
                <a:gd name="T48" fmla="*/ 204 w 471"/>
                <a:gd name="T49" fmla="*/ 574 h 585"/>
                <a:gd name="T50" fmla="*/ 193 w 471"/>
                <a:gd name="T51" fmla="*/ 564 h 585"/>
                <a:gd name="T52" fmla="*/ 187 w 471"/>
                <a:gd name="T53" fmla="*/ 549 h 585"/>
                <a:gd name="T54" fmla="*/ 183 w 471"/>
                <a:gd name="T55" fmla="*/ 528 h 585"/>
                <a:gd name="T56" fmla="*/ 183 w 471"/>
                <a:gd name="T57" fmla="*/ 89 h 585"/>
                <a:gd name="T58" fmla="*/ 49 w 471"/>
                <a:gd name="T59" fmla="*/ 89 h 585"/>
                <a:gd name="T60" fmla="*/ 31 w 471"/>
                <a:gd name="T61" fmla="*/ 88 h 585"/>
                <a:gd name="T62" fmla="*/ 17 w 471"/>
                <a:gd name="T63" fmla="*/ 81 h 585"/>
                <a:gd name="T64" fmla="*/ 8 w 471"/>
                <a:gd name="T65" fmla="*/ 72 h 585"/>
                <a:gd name="T66" fmla="*/ 3 w 471"/>
                <a:gd name="T67" fmla="*/ 64 h 585"/>
                <a:gd name="T68" fmla="*/ 0 w 471"/>
                <a:gd name="T69" fmla="*/ 53 h 585"/>
                <a:gd name="T70" fmla="*/ 0 w 471"/>
                <a:gd name="T71" fmla="*/ 45 h 585"/>
                <a:gd name="T72" fmla="*/ 0 w 471"/>
                <a:gd name="T73" fmla="*/ 38 h 585"/>
                <a:gd name="T74" fmla="*/ 3 w 471"/>
                <a:gd name="T75" fmla="*/ 28 h 585"/>
                <a:gd name="T76" fmla="*/ 8 w 471"/>
                <a:gd name="T77" fmla="*/ 17 h 585"/>
                <a:gd name="T78" fmla="*/ 17 w 471"/>
                <a:gd name="T79" fmla="*/ 9 h 585"/>
                <a:gd name="T80" fmla="*/ 31 w 471"/>
                <a:gd name="T81" fmla="*/ 2 h 585"/>
                <a:gd name="T82" fmla="*/ 49 w 471"/>
                <a:gd name="T8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1" h="585">
                  <a:moveTo>
                    <a:pt x="49" y="0"/>
                  </a:moveTo>
                  <a:lnTo>
                    <a:pt x="420" y="0"/>
                  </a:lnTo>
                  <a:lnTo>
                    <a:pt x="440" y="2"/>
                  </a:lnTo>
                  <a:lnTo>
                    <a:pt x="452" y="9"/>
                  </a:lnTo>
                  <a:lnTo>
                    <a:pt x="463" y="17"/>
                  </a:lnTo>
                  <a:lnTo>
                    <a:pt x="468" y="28"/>
                  </a:lnTo>
                  <a:lnTo>
                    <a:pt x="471" y="38"/>
                  </a:lnTo>
                  <a:lnTo>
                    <a:pt x="471" y="45"/>
                  </a:lnTo>
                  <a:lnTo>
                    <a:pt x="471" y="53"/>
                  </a:lnTo>
                  <a:lnTo>
                    <a:pt x="468" y="64"/>
                  </a:lnTo>
                  <a:lnTo>
                    <a:pt x="463" y="72"/>
                  </a:lnTo>
                  <a:lnTo>
                    <a:pt x="452" y="81"/>
                  </a:lnTo>
                  <a:lnTo>
                    <a:pt x="440" y="88"/>
                  </a:lnTo>
                  <a:lnTo>
                    <a:pt x="420" y="89"/>
                  </a:lnTo>
                  <a:lnTo>
                    <a:pt x="286" y="89"/>
                  </a:lnTo>
                  <a:lnTo>
                    <a:pt x="286" y="528"/>
                  </a:lnTo>
                  <a:lnTo>
                    <a:pt x="284" y="549"/>
                  </a:lnTo>
                  <a:lnTo>
                    <a:pt x="277" y="564"/>
                  </a:lnTo>
                  <a:lnTo>
                    <a:pt x="267" y="574"/>
                  </a:lnTo>
                  <a:lnTo>
                    <a:pt x="257" y="581"/>
                  </a:lnTo>
                  <a:lnTo>
                    <a:pt x="245" y="585"/>
                  </a:lnTo>
                  <a:lnTo>
                    <a:pt x="235" y="585"/>
                  </a:lnTo>
                  <a:lnTo>
                    <a:pt x="226" y="585"/>
                  </a:lnTo>
                  <a:lnTo>
                    <a:pt x="214" y="581"/>
                  </a:lnTo>
                  <a:lnTo>
                    <a:pt x="204" y="574"/>
                  </a:lnTo>
                  <a:lnTo>
                    <a:pt x="193" y="564"/>
                  </a:lnTo>
                  <a:lnTo>
                    <a:pt x="187" y="549"/>
                  </a:lnTo>
                  <a:lnTo>
                    <a:pt x="183" y="528"/>
                  </a:lnTo>
                  <a:lnTo>
                    <a:pt x="183" y="89"/>
                  </a:lnTo>
                  <a:lnTo>
                    <a:pt x="49" y="89"/>
                  </a:lnTo>
                  <a:lnTo>
                    <a:pt x="31" y="88"/>
                  </a:lnTo>
                  <a:lnTo>
                    <a:pt x="17" y="81"/>
                  </a:lnTo>
                  <a:lnTo>
                    <a:pt x="8" y="72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7" y="9"/>
                  </a:lnTo>
                  <a:lnTo>
                    <a:pt x="31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8044313" y="2882820"/>
              <a:ext cx="129177" cy="742453"/>
            </a:xfrm>
            <a:custGeom>
              <a:avLst/>
              <a:gdLst>
                <a:gd name="T0" fmla="*/ 51 w 103"/>
                <a:gd name="T1" fmla="*/ 0 h 592"/>
                <a:gd name="T2" fmla="*/ 60 w 103"/>
                <a:gd name="T3" fmla="*/ 0 h 592"/>
                <a:gd name="T4" fmla="*/ 72 w 103"/>
                <a:gd name="T5" fmla="*/ 4 h 592"/>
                <a:gd name="T6" fmla="*/ 82 w 103"/>
                <a:gd name="T7" fmla="*/ 11 h 592"/>
                <a:gd name="T8" fmla="*/ 93 w 103"/>
                <a:gd name="T9" fmla="*/ 21 h 592"/>
                <a:gd name="T10" fmla="*/ 99 w 103"/>
                <a:gd name="T11" fmla="*/ 36 h 592"/>
                <a:gd name="T12" fmla="*/ 103 w 103"/>
                <a:gd name="T13" fmla="*/ 59 h 592"/>
                <a:gd name="T14" fmla="*/ 103 w 103"/>
                <a:gd name="T15" fmla="*/ 535 h 592"/>
                <a:gd name="T16" fmla="*/ 99 w 103"/>
                <a:gd name="T17" fmla="*/ 556 h 592"/>
                <a:gd name="T18" fmla="*/ 93 w 103"/>
                <a:gd name="T19" fmla="*/ 571 h 592"/>
                <a:gd name="T20" fmla="*/ 82 w 103"/>
                <a:gd name="T21" fmla="*/ 581 h 592"/>
                <a:gd name="T22" fmla="*/ 72 w 103"/>
                <a:gd name="T23" fmla="*/ 588 h 592"/>
                <a:gd name="T24" fmla="*/ 60 w 103"/>
                <a:gd name="T25" fmla="*/ 592 h 592"/>
                <a:gd name="T26" fmla="*/ 51 w 103"/>
                <a:gd name="T27" fmla="*/ 592 h 592"/>
                <a:gd name="T28" fmla="*/ 41 w 103"/>
                <a:gd name="T29" fmla="*/ 592 h 592"/>
                <a:gd name="T30" fmla="*/ 29 w 103"/>
                <a:gd name="T31" fmla="*/ 588 h 592"/>
                <a:gd name="T32" fmla="*/ 19 w 103"/>
                <a:gd name="T33" fmla="*/ 581 h 592"/>
                <a:gd name="T34" fmla="*/ 9 w 103"/>
                <a:gd name="T35" fmla="*/ 571 h 592"/>
                <a:gd name="T36" fmla="*/ 2 w 103"/>
                <a:gd name="T37" fmla="*/ 556 h 592"/>
                <a:gd name="T38" fmla="*/ 0 w 103"/>
                <a:gd name="T39" fmla="*/ 535 h 592"/>
                <a:gd name="T40" fmla="*/ 0 w 103"/>
                <a:gd name="T41" fmla="*/ 59 h 592"/>
                <a:gd name="T42" fmla="*/ 2 w 103"/>
                <a:gd name="T43" fmla="*/ 36 h 592"/>
                <a:gd name="T44" fmla="*/ 9 w 103"/>
                <a:gd name="T45" fmla="*/ 21 h 592"/>
                <a:gd name="T46" fmla="*/ 19 w 103"/>
                <a:gd name="T47" fmla="*/ 11 h 592"/>
                <a:gd name="T48" fmla="*/ 29 w 103"/>
                <a:gd name="T49" fmla="*/ 4 h 592"/>
                <a:gd name="T50" fmla="*/ 41 w 103"/>
                <a:gd name="T51" fmla="*/ 0 h 592"/>
                <a:gd name="T52" fmla="*/ 51 w 103"/>
                <a:gd name="T5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592">
                  <a:moveTo>
                    <a:pt x="51" y="0"/>
                  </a:moveTo>
                  <a:lnTo>
                    <a:pt x="60" y="0"/>
                  </a:lnTo>
                  <a:lnTo>
                    <a:pt x="72" y="4"/>
                  </a:lnTo>
                  <a:lnTo>
                    <a:pt x="82" y="11"/>
                  </a:lnTo>
                  <a:lnTo>
                    <a:pt x="93" y="21"/>
                  </a:lnTo>
                  <a:lnTo>
                    <a:pt x="99" y="36"/>
                  </a:lnTo>
                  <a:lnTo>
                    <a:pt x="103" y="59"/>
                  </a:lnTo>
                  <a:lnTo>
                    <a:pt x="103" y="535"/>
                  </a:lnTo>
                  <a:lnTo>
                    <a:pt x="99" y="556"/>
                  </a:lnTo>
                  <a:lnTo>
                    <a:pt x="93" y="571"/>
                  </a:lnTo>
                  <a:lnTo>
                    <a:pt x="82" y="581"/>
                  </a:lnTo>
                  <a:lnTo>
                    <a:pt x="72" y="588"/>
                  </a:lnTo>
                  <a:lnTo>
                    <a:pt x="60" y="592"/>
                  </a:lnTo>
                  <a:lnTo>
                    <a:pt x="51" y="592"/>
                  </a:lnTo>
                  <a:lnTo>
                    <a:pt x="41" y="592"/>
                  </a:lnTo>
                  <a:lnTo>
                    <a:pt x="29" y="588"/>
                  </a:lnTo>
                  <a:lnTo>
                    <a:pt x="19" y="581"/>
                  </a:lnTo>
                  <a:lnTo>
                    <a:pt x="9" y="571"/>
                  </a:lnTo>
                  <a:lnTo>
                    <a:pt x="2" y="556"/>
                  </a:lnTo>
                  <a:lnTo>
                    <a:pt x="0" y="535"/>
                  </a:lnTo>
                  <a:lnTo>
                    <a:pt x="0" y="59"/>
                  </a:lnTo>
                  <a:lnTo>
                    <a:pt x="2" y="36"/>
                  </a:lnTo>
                  <a:lnTo>
                    <a:pt x="9" y="21"/>
                  </a:lnTo>
                  <a:lnTo>
                    <a:pt x="19" y="11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8317717" y="2882820"/>
              <a:ext cx="638360" cy="742453"/>
            </a:xfrm>
            <a:custGeom>
              <a:avLst/>
              <a:gdLst>
                <a:gd name="T0" fmla="*/ 65 w 509"/>
                <a:gd name="T1" fmla="*/ 0 h 592"/>
                <a:gd name="T2" fmla="*/ 82 w 509"/>
                <a:gd name="T3" fmla="*/ 2 h 592"/>
                <a:gd name="T4" fmla="*/ 99 w 509"/>
                <a:gd name="T5" fmla="*/ 9 h 592"/>
                <a:gd name="T6" fmla="*/ 118 w 509"/>
                <a:gd name="T7" fmla="*/ 24 h 592"/>
                <a:gd name="T8" fmla="*/ 137 w 509"/>
                <a:gd name="T9" fmla="*/ 47 h 592"/>
                <a:gd name="T10" fmla="*/ 406 w 509"/>
                <a:gd name="T11" fmla="*/ 417 h 592"/>
                <a:gd name="T12" fmla="*/ 406 w 509"/>
                <a:gd name="T13" fmla="*/ 417 h 592"/>
                <a:gd name="T14" fmla="*/ 406 w 509"/>
                <a:gd name="T15" fmla="*/ 59 h 592"/>
                <a:gd name="T16" fmla="*/ 409 w 509"/>
                <a:gd name="T17" fmla="*/ 36 h 592"/>
                <a:gd name="T18" fmla="*/ 416 w 509"/>
                <a:gd name="T19" fmla="*/ 21 h 592"/>
                <a:gd name="T20" fmla="*/ 427 w 509"/>
                <a:gd name="T21" fmla="*/ 11 h 592"/>
                <a:gd name="T22" fmla="*/ 437 w 509"/>
                <a:gd name="T23" fmla="*/ 4 h 592"/>
                <a:gd name="T24" fmla="*/ 449 w 509"/>
                <a:gd name="T25" fmla="*/ 0 h 592"/>
                <a:gd name="T26" fmla="*/ 457 w 509"/>
                <a:gd name="T27" fmla="*/ 0 h 592"/>
                <a:gd name="T28" fmla="*/ 468 w 509"/>
                <a:gd name="T29" fmla="*/ 0 h 592"/>
                <a:gd name="T30" fmla="*/ 480 w 509"/>
                <a:gd name="T31" fmla="*/ 4 h 592"/>
                <a:gd name="T32" fmla="*/ 490 w 509"/>
                <a:gd name="T33" fmla="*/ 11 h 592"/>
                <a:gd name="T34" fmla="*/ 500 w 509"/>
                <a:gd name="T35" fmla="*/ 21 h 592"/>
                <a:gd name="T36" fmla="*/ 507 w 509"/>
                <a:gd name="T37" fmla="*/ 36 h 592"/>
                <a:gd name="T38" fmla="*/ 509 w 509"/>
                <a:gd name="T39" fmla="*/ 59 h 592"/>
                <a:gd name="T40" fmla="*/ 509 w 509"/>
                <a:gd name="T41" fmla="*/ 518 h 592"/>
                <a:gd name="T42" fmla="*/ 507 w 509"/>
                <a:gd name="T43" fmla="*/ 542 h 592"/>
                <a:gd name="T44" fmla="*/ 500 w 509"/>
                <a:gd name="T45" fmla="*/ 561 h 592"/>
                <a:gd name="T46" fmla="*/ 490 w 509"/>
                <a:gd name="T47" fmla="*/ 573 h 592"/>
                <a:gd name="T48" fmla="*/ 480 w 509"/>
                <a:gd name="T49" fmla="*/ 583 h 592"/>
                <a:gd name="T50" fmla="*/ 466 w 509"/>
                <a:gd name="T51" fmla="*/ 588 h 592"/>
                <a:gd name="T52" fmla="*/ 456 w 509"/>
                <a:gd name="T53" fmla="*/ 592 h 592"/>
                <a:gd name="T54" fmla="*/ 445 w 509"/>
                <a:gd name="T55" fmla="*/ 592 h 592"/>
                <a:gd name="T56" fmla="*/ 428 w 509"/>
                <a:gd name="T57" fmla="*/ 590 h 592"/>
                <a:gd name="T58" fmla="*/ 411 w 509"/>
                <a:gd name="T59" fmla="*/ 583 h 592"/>
                <a:gd name="T60" fmla="*/ 392 w 509"/>
                <a:gd name="T61" fmla="*/ 568 h 592"/>
                <a:gd name="T62" fmla="*/ 373 w 509"/>
                <a:gd name="T63" fmla="*/ 545 h 592"/>
                <a:gd name="T64" fmla="*/ 104 w 509"/>
                <a:gd name="T65" fmla="*/ 175 h 592"/>
                <a:gd name="T66" fmla="*/ 103 w 509"/>
                <a:gd name="T67" fmla="*/ 175 h 592"/>
                <a:gd name="T68" fmla="*/ 103 w 509"/>
                <a:gd name="T69" fmla="*/ 535 h 592"/>
                <a:gd name="T70" fmla="*/ 101 w 509"/>
                <a:gd name="T71" fmla="*/ 556 h 592"/>
                <a:gd name="T72" fmla="*/ 94 w 509"/>
                <a:gd name="T73" fmla="*/ 571 h 592"/>
                <a:gd name="T74" fmla="*/ 84 w 509"/>
                <a:gd name="T75" fmla="*/ 581 h 592"/>
                <a:gd name="T76" fmla="*/ 73 w 509"/>
                <a:gd name="T77" fmla="*/ 588 h 592"/>
                <a:gd name="T78" fmla="*/ 61 w 509"/>
                <a:gd name="T79" fmla="*/ 592 h 592"/>
                <a:gd name="T80" fmla="*/ 51 w 509"/>
                <a:gd name="T81" fmla="*/ 592 h 592"/>
                <a:gd name="T82" fmla="*/ 43 w 509"/>
                <a:gd name="T83" fmla="*/ 592 h 592"/>
                <a:gd name="T84" fmla="*/ 31 w 509"/>
                <a:gd name="T85" fmla="*/ 588 h 592"/>
                <a:gd name="T86" fmla="*/ 20 w 509"/>
                <a:gd name="T87" fmla="*/ 581 h 592"/>
                <a:gd name="T88" fmla="*/ 10 w 509"/>
                <a:gd name="T89" fmla="*/ 571 h 592"/>
                <a:gd name="T90" fmla="*/ 3 w 509"/>
                <a:gd name="T91" fmla="*/ 556 h 592"/>
                <a:gd name="T92" fmla="*/ 0 w 509"/>
                <a:gd name="T93" fmla="*/ 535 h 592"/>
                <a:gd name="T94" fmla="*/ 0 w 509"/>
                <a:gd name="T95" fmla="*/ 76 h 592"/>
                <a:gd name="T96" fmla="*/ 3 w 509"/>
                <a:gd name="T97" fmla="*/ 52 h 592"/>
                <a:gd name="T98" fmla="*/ 10 w 509"/>
                <a:gd name="T99" fmla="*/ 33 h 592"/>
                <a:gd name="T100" fmla="*/ 19 w 509"/>
                <a:gd name="T101" fmla="*/ 19 h 592"/>
                <a:gd name="T102" fmla="*/ 31 w 509"/>
                <a:gd name="T103" fmla="*/ 9 h 592"/>
                <a:gd name="T104" fmla="*/ 43 w 509"/>
                <a:gd name="T105" fmla="*/ 4 h 592"/>
                <a:gd name="T106" fmla="*/ 55 w 509"/>
                <a:gd name="T107" fmla="*/ 0 h 592"/>
                <a:gd name="T108" fmla="*/ 65 w 509"/>
                <a:gd name="T10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9" h="592">
                  <a:moveTo>
                    <a:pt x="65" y="0"/>
                  </a:moveTo>
                  <a:lnTo>
                    <a:pt x="82" y="2"/>
                  </a:lnTo>
                  <a:lnTo>
                    <a:pt x="99" y="9"/>
                  </a:lnTo>
                  <a:lnTo>
                    <a:pt x="118" y="24"/>
                  </a:lnTo>
                  <a:lnTo>
                    <a:pt x="137" y="47"/>
                  </a:lnTo>
                  <a:lnTo>
                    <a:pt x="406" y="417"/>
                  </a:lnTo>
                  <a:lnTo>
                    <a:pt x="406" y="417"/>
                  </a:lnTo>
                  <a:lnTo>
                    <a:pt x="406" y="59"/>
                  </a:lnTo>
                  <a:lnTo>
                    <a:pt x="409" y="36"/>
                  </a:lnTo>
                  <a:lnTo>
                    <a:pt x="416" y="21"/>
                  </a:lnTo>
                  <a:lnTo>
                    <a:pt x="427" y="11"/>
                  </a:lnTo>
                  <a:lnTo>
                    <a:pt x="437" y="4"/>
                  </a:lnTo>
                  <a:lnTo>
                    <a:pt x="449" y="0"/>
                  </a:lnTo>
                  <a:lnTo>
                    <a:pt x="457" y="0"/>
                  </a:lnTo>
                  <a:lnTo>
                    <a:pt x="468" y="0"/>
                  </a:lnTo>
                  <a:lnTo>
                    <a:pt x="480" y="4"/>
                  </a:lnTo>
                  <a:lnTo>
                    <a:pt x="490" y="11"/>
                  </a:lnTo>
                  <a:lnTo>
                    <a:pt x="500" y="21"/>
                  </a:lnTo>
                  <a:lnTo>
                    <a:pt x="507" y="36"/>
                  </a:lnTo>
                  <a:lnTo>
                    <a:pt x="509" y="59"/>
                  </a:lnTo>
                  <a:lnTo>
                    <a:pt x="509" y="518"/>
                  </a:lnTo>
                  <a:lnTo>
                    <a:pt x="507" y="542"/>
                  </a:lnTo>
                  <a:lnTo>
                    <a:pt x="500" y="561"/>
                  </a:lnTo>
                  <a:lnTo>
                    <a:pt x="490" y="573"/>
                  </a:lnTo>
                  <a:lnTo>
                    <a:pt x="480" y="583"/>
                  </a:lnTo>
                  <a:lnTo>
                    <a:pt x="466" y="588"/>
                  </a:lnTo>
                  <a:lnTo>
                    <a:pt x="456" y="592"/>
                  </a:lnTo>
                  <a:lnTo>
                    <a:pt x="445" y="592"/>
                  </a:lnTo>
                  <a:lnTo>
                    <a:pt x="428" y="590"/>
                  </a:lnTo>
                  <a:lnTo>
                    <a:pt x="411" y="583"/>
                  </a:lnTo>
                  <a:lnTo>
                    <a:pt x="392" y="568"/>
                  </a:lnTo>
                  <a:lnTo>
                    <a:pt x="373" y="545"/>
                  </a:lnTo>
                  <a:lnTo>
                    <a:pt x="104" y="175"/>
                  </a:lnTo>
                  <a:lnTo>
                    <a:pt x="103" y="175"/>
                  </a:lnTo>
                  <a:lnTo>
                    <a:pt x="103" y="535"/>
                  </a:lnTo>
                  <a:lnTo>
                    <a:pt x="101" y="556"/>
                  </a:lnTo>
                  <a:lnTo>
                    <a:pt x="94" y="571"/>
                  </a:lnTo>
                  <a:lnTo>
                    <a:pt x="84" y="581"/>
                  </a:lnTo>
                  <a:lnTo>
                    <a:pt x="73" y="588"/>
                  </a:lnTo>
                  <a:lnTo>
                    <a:pt x="61" y="592"/>
                  </a:lnTo>
                  <a:lnTo>
                    <a:pt x="51" y="592"/>
                  </a:lnTo>
                  <a:lnTo>
                    <a:pt x="43" y="592"/>
                  </a:lnTo>
                  <a:lnTo>
                    <a:pt x="31" y="588"/>
                  </a:lnTo>
                  <a:lnTo>
                    <a:pt x="20" y="581"/>
                  </a:lnTo>
                  <a:lnTo>
                    <a:pt x="10" y="571"/>
                  </a:lnTo>
                  <a:lnTo>
                    <a:pt x="3" y="556"/>
                  </a:lnTo>
                  <a:lnTo>
                    <a:pt x="0" y="535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0" y="33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3" y="4"/>
                  </a:lnTo>
                  <a:lnTo>
                    <a:pt x="5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9048883" y="2891599"/>
              <a:ext cx="590702" cy="733675"/>
            </a:xfrm>
            <a:custGeom>
              <a:avLst/>
              <a:gdLst>
                <a:gd name="T0" fmla="*/ 51 w 471"/>
                <a:gd name="T1" fmla="*/ 0 h 585"/>
                <a:gd name="T2" fmla="*/ 421 w 471"/>
                <a:gd name="T3" fmla="*/ 0 h 585"/>
                <a:gd name="T4" fmla="*/ 440 w 471"/>
                <a:gd name="T5" fmla="*/ 2 h 585"/>
                <a:gd name="T6" fmla="*/ 454 w 471"/>
                <a:gd name="T7" fmla="*/ 9 h 585"/>
                <a:gd name="T8" fmla="*/ 463 w 471"/>
                <a:gd name="T9" fmla="*/ 17 h 585"/>
                <a:gd name="T10" fmla="*/ 468 w 471"/>
                <a:gd name="T11" fmla="*/ 28 h 585"/>
                <a:gd name="T12" fmla="*/ 471 w 471"/>
                <a:gd name="T13" fmla="*/ 38 h 585"/>
                <a:gd name="T14" fmla="*/ 471 w 471"/>
                <a:gd name="T15" fmla="*/ 45 h 585"/>
                <a:gd name="T16" fmla="*/ 471 w 471"/>
                <a:gd name="T17" fmla="*/ 53 h 585"/>
                <a:gd name="T18" fmla="*/ 468 w 471"/>
                <a:gd name="T19" fmla="*/ 64 h 585"/>
                <a:gd name="T20" fmla="*/ 463 w 471"/>
                <a:gd name="T21" fmla="*/ 72 h 585"/>
                <a:gd name="T22" fmla="*/ 454 w 471"/>
                <a:gd name="T23" fmla="*/ 81 h 585"/>
                <a:gd name="T24" fmla="*/ 440 w 471"/>
                <a:gd name="T25" fmla="*/ 88 h 585"/>
                <a:gd name="T26" fmla="*/ 421 w 471"/>
                <a:gd name="T27" fmla="*/ 89 h 585"/>
                <a:gd name="T28" fmla="*/ 288 w 471"/>
                <a:gd name="T29" fmla="*/ 89 h 585"/>
                <a:gd name="T30" fmla="*/ 288 w 471"/>
                <a:gd name="T31" fmla="*/ 528 h 585"/>
                <a:gd name="T32" fmla="*/ 284 w 471"/>
                <a:gd name="T33" fmla="*/ 549 h 585"/>
                <a:gd name="T34" fmla="*/ 277 w 471"/>
                <a:gd name="T35" fmla="*/ 564 h 585"/>
                <a:gd name="T36" fmla="*/ 267 w 471"/>
                <a:gd name="T37" fmla="*/ 574 h 585"/>
                <a:gd name="T38" fmla="*/ 257 w 471"/>
                <a:gd name="T39" fmla="*/ 581 h 585"/>
                <a:gd name="T40" fmla="*/ 245 w 471"/>
                <a:gd name="T41" fmla="*/ 585 h 585"/>
                <a:gd name="T42" fmla="*/ 236 w 471"/>
                <a:gd name="T43" fmla="*/ 585 h 585"/>
                <a:gd name="T44" fmla="*/ 226 w 471"/>
                <a:gd name="T45" fmla="*/ 585 h 585"/>
                <a:gd name="T46" fmla="*/ 214 w 471"/>
                <a:gd name="T47" fmla="*/ 581 h 585"/>
                <a:gd name="T48" fmla="*/ 204 w 471"/>
                <a:gd name="T49" fmla="*/ 574 h 585"/>
                <a:gd name="T50" fmla="*/ 193 w 471"/>
                <a:gd name="T51" fmla="*/ 564 h 585"/>
                <a:gd name="T52" fmla="*/ 187 w 471"/>
                <a:gd name="T53" fmla="*/ 549 h 585"/>
                <a:gd name="T54" fmla="*/ 185 w 471"/>
                <a:gd name="T55" fmla="*/ 528 h 585"/>
                <a:gd name="T56" fmla="*/ 185 w 471"/>
                <a:gd name="T57" fmla="*/ 89 h 585"/>
                <a:gd name="T58" fmla="*/ 51 w 471"/>
                <a:gd name="T59" fmla="*/ 89 h 585"/>
                <a:gd name="T60" fmla="*/ 31 w 471"/>
                <a:gd name="T61" fmla="*/ 88 h 585"/>
                <a:gd name="T62" fmla="*/ 17 w 471"/>
                <a:gd name="T63" fmla="*/ 81 h 585"/>
                <a:gd name="T64" fmla="*/ 8 w 471"/>
                <a:gd name="T65" fmla="*/ 72 h 585"/>
                <a:gd name="T66" fmla="*/ 3 w 471"/>
                <a:gd name="T67" fmla="*/ 64 h 585"/>
                <a:gd name="T68" fmla="*/ 0 w 471"/>
                <a:gd name="T69" fmla="*/ 53 h 585"/>
                <a:gd name="T70" fmla="*/ 0 w 471"/>
                <a:gd name="T71" fmla="*/ 45 h 585"/>
                <a:gd name="T72" fmla="*/ 0 w 471"/>
                <a:gd name="T73" fmla="*/ 38 h 585"/>
                <a:gd name="T74" fmla="*/ 3 w 471"/>
                <a:gd name="T75" fmla="*/ 28 h 585"/>
                <a:gd name="T76" fmla="*/ 8 w 471"/>
                <a:gd name="T77" fmla="*/ 17 h 585"/>
                <a:gd name="T78" fmla="*/ 17 w 471"/>
                <a:gd name="T79" fmla="*/ 9 h 585"/>
                <a:gd name="T80" fmla="*/ 31 w 471"/>
                <a:gd name="T81" fmla="*/ 2 h 585"/>
                <a:gd name="T82" fmla="*/ 51 w 471"/>
                <a:gd name="T8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1" h="585">
                  <a:moveTo>
                    <a:pt x="51" y="0"/>
                  </a:moveTo>
                  <a:lnTo>
                    <a:pt x="421" y="0"/>
                  </a:lnTo>
                  <a:lnTo>
                    <a:pt x="440" y="2"/>
                  </a:lnTo>
                  <a:lnTo>
                    <a:pt x="454" y="9"/>
                  </a:lnTo>
                  <a:lnTo>
                    <a:pt x="463" y="17"/>
                  </a:lnTo>
                  <a:lnTo>
                    <a:pt x="468" y="28"/>
                  </a:lnTo>
                  <a:lnTo>
                    <a:pt x="471" y="38"/>
                  </a:lnTo>
                  <a:lnTo>
                    <a:pt x="471" y="45"/>
                  </a:lnTo>
                  <a:lnTo>
                    <a:pt x="471" y="53"/>
                  </a:lnTo>
                  <a:lnTo>
                    <a:pt x="468" y="64"/>
                  </a:lnTo>
                  <a:lnTo>
                    <a:pt x="463" y="72"/>
                  </a:lnTo>
                  <a:lnTo>
                    <a:pt x="454" y="81"/>
                  </a:lnTo>
                  <a:lnTo>
                    <a:pt x="440" y="88"/>
                  </a:lnTo>
                  <a:lnTo>
                    <a:pt x="421" y="89"/>
                  </a:lnTo>
                  <a:lnTo>
                    <a:pt x="288" y="89"/>
                  </a:lnTo>
                  <a:lnTo>
                    <a:pt x="288" y="528"/>
                  </a:lnTo>
                  <a:lnTo>
                    <a:pt x="284" y="549"/>
                  </a:lnTo>
                  <a:lnTo>
                    <a:pt x="277" y="564"/>
                  </a:lnTo>
                  <a:lnTo>
                    <a:pt x="267" y="574"/>
                  </a:lnTo>
                  <a:lnTo>
                    <a:pt x="257" y="581"/>
                  </a:lnTo>
                  <a:lnTo>
                    <a:pt x="245" y="585"/>
                  </a:lnTo>
                  <a:lnTo>
                    <a:pt x="236" y="585"/>
                  </a:lnTo>
                  <a:lnTo>
                    <a:pt x="226" y="585"/>
                  </a:lnTo>
                  <a:lnTo>
                    <a:pt x="214" y="581"/>
                  </a:lnTo>
                  <a:lnTo>
                    <a:pt x="204" y="574"/>
                  </a:lnTo>
                  <a:lnTo>
                    <a:pt x="193" y="564"/>
                  </a:lnTo>
                  <a:lnTo>
                    <a:pt x="187" y="549"/>
                  </a:lnTo>
                  <a:lnTo>
                    <a:pt x="185" y="528"/>
                  </a:lnTo>
                  <a:lnTo>
                    <a:pt x="185" y="89"/>
                  </a:lnTo>
                  <a:lnTo>
                    <a:pt x="51" y="89"/>
                  </a:lnTo>
                  <a:lnTo>
                    <a:pt x="31" y="88"/>
                  </a:lnTo>
                  <a:lnTo>
                    <a:pt x="17" y="81"/>
                  </a:lnTo>
                  <a:lnTo>
                    <a:pt x="8" y="72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7" y="9"/>
                  </a:lnTo>
                  <a:lnTo>
                    <a:pt x="31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4954102" y="2891599"/>
              <a:ext cx="561857" cy="733675"/>
            </a:xfrm>
            <a:custGeom>
              <a:avLst/>
              <a:gdLst>
                <a:gd name="T0" fmla="*/ 103 w 448"/>
                <a:gd name="T1" fmla="*/ 94 h 585"/>
                <a:gd name="T2" fmla="*/ 103 w 448"/>
                <a:gd name="T3" fmla="*/ 295 h 585"/>
                <a:gd name="T4" fmla="*/ 252 w 448"/>
                <a:gd name="T5" fmla="*/ 295 h 585"/>
                <a:gd name="T6" fmla="*/ 285 w 448"/>
                <a:gd name="T7" fmla="*/ 290 h 585"/>
                <a:gd name="T8" fmla="*/ 312 w 448"/>
                <a:gd name="T9" fmla="*/ 276 h 585"/>
                <a:gd name="T10" fmla="*/ 334 w 448"/>
                <a:gd name="T11" fmla="*/ 254 h 585"/>
                <a:gd name="T12" fmla="*/ 348 w 448"/>
                <a:gd name="T13" fmla="*/ 226 h 585"/>
                <a:gd name="T14" fmla="*/ 353 w 448"/>
                <a:gd name="T15" fmla="*/ 196 h 585"/>
                <a:gd name="T16" fmla="*/ 348 w 448"/>
                <a:gd name="T17" fmla="*/ 163 h 585"/>
                <a:gd name="T18" fmla="*/ 334 w 448"/>
                <a:gd name="T19" fmla="*/ 136 h 585"/>
                <a:gd name="T20" fmla="*/ 312 w 448"/>
                <a:gd name="T21" fmla="*/ 115 h 585"/>
                <a:gd name="T22" fmla="*/ 285 w 448"/>
                <a:gd name="T23" fmla="*/ 100 h 585"/>
                <a:gd name="T24" fmla="*/ 252 w 448"/>
                <a:gd name="T25" fmla="*/ 94 h 585"/>
                <a:gd name="T26" fmla="*/ 103 w 448"/>
                <a:gd name="T27" fmla="*/ 94 h 585"/>
                <a:gd name="T28" fmla="*/ 55 w 448"/>
                <a:gd name="T29" fmla="*/ 0 h 585"/>
                <a:gd name="T30" fmla="*/ 252 w 448"/>
                <a:gd name="T31" fmla="*/ 0 h 585"/>
                <a:gd name="T32" fmla="*/ 298 w 448"/>
                <a:gd name="T33" fmla="*/ 5 h 585"/>
                <a:gd name="T34" fmla="*/ 338 w 448"/>
                <a:gd name="T35" fmla="*/ 21 h 585"/>
                <a:gd name="T36" fmla="*/ 376 w 448"/>
                <a:gd name="T37" fmla="*/ 43 h 585"/>
                <a:gd name="T38" fmla="*/ 405 w 448"/>
                <a:gd name="T39" fmla="*/ 74 h 585"/>
                <a:gd name="T40" fmla="*/ 429 w 448"/>
                <a:gd name="T41" fmla="*/ 110 h 585"/>
                <a:gd name="T42" fmla="*/ 443 w 448"/>
                <a:gd name="T43" fmla="*/ 151 h 585"/>
                <a:gd name="T44" fmla="*/ 448 w 448"/>
                <a:gd name="T45" fmla="*/ 196 h 585"/>
                <a:gd name="T46" fmla="*/ 443 w 448"/>
                <a:gd name="T47" fmla="*/ 240 h 585"/>
                <a:gd name="T48" fmla="*/ 429 w 448"/>
                <a:gd name="T49" fmla="*/ 281 h 585"/>
                <a:gd name="T50" fmla="*/ 405 w 448"/>
                <a:gd name="T51" fmla="*/ 317 h 585"/>
                <a:gd name="T52" fmla="*/ 376 w 448"/>
                <a:gd name="T53" fmla="*/ 348 h 585"/>
                <a:gd name="T54" fmla="*/ 338 w 448"/>
                <a:gd name="T55" fmla="*/ 370 h 585"/>
                <a:gd name="T56" fmla="*/ 298 w 448"/>
                <a:gd name="T57" fmla="*/ 386 h 585"/>
                <a:gd name="T58" fmla="*/ 252 w 448"/>
                <a:gd name="T59" fmla="*/ 391 h 585"/>
                <a:gd name="T60" fmla="*/ 103 w 448"/>
                <a:gd name="T61" fmla="*/ 391 h 585"/>
                <a:gd name="T62" fmla="*/ 103 w 448"/>
                <a:gd name="T63" fmla="*/ 528 h 585"/>
                <a:gd name="T64" fmla="*/ 100 w 448"/>
                <a:gd name="T65" fmla="*/ 549 h 585"/>
                <a:gd name="T66" fmla="*/ 93 w 448"/>
                <a:gd name="T67" fmla="*/ 564 h 585"/>
                <a:gd name="T68" fmla="*/ 84 w 448"/>
                <a:gd name="T69" fmla="*/ 574 h 585"/>
                <a:gd name="T70" fmla="*/ 72 w 448"/>
                <a:gd name="T71" fmla="*/ 581 h 585"/>
                <a:gd name="T72" fmla="*/ 62 w 448"/>
                <a:gd name="T73" fmla="*/ 585 h 585"/>
                <a:gd name="T74" fmla="*/ 52 w 448"/>
                <a:gd name="T75" fmla="*/ 585 h 585"/>
                <a:gd name="T76" fmla="*/ 41 w 448"/>
                <a:gd name="T77" fmla="*/ 585 h 585"/>
                <a:gd name="T78" fmla="*/ 31 w 448"/>
                <a:gd name="T79" fmla="*/ 581 h 585"/>
                <a:gd name="T80" fmla="*/ 19 w 448"/>
                <a:gd name="T81" fmla="*/ 574 h 585"/>
                <a:gd name="T82" fmla="*/ 9 w 448"/>
                <a:gd name="T83" fmla="*/ 564 h 585"/>
                <a:gd name="T84" fmla="*/ 2 w 448"/>
                <a:gd name="T85" fmla="*/ 549 h 585"/>
                <a:gd name="T86" fmla="*/ 0 w 448"/>
                <a:gd name="T87" fmla="*/ 528 h 585"/>
                <a:gd name="T88" fmla="*/ 0 w 448"/>
                <a:gd name="T89" fmla="*/ 58 h 585"/>
                <a:gd name="T90" fmla="*/ 2 w 448"/>
                <a:gd name="T91" fmla="*/ 38 h 585"/>
                <a:gd name="T92" fmla="*/ 9 w 448"/>
                <a:gd name="T93" fmla="*/ 21 h 585"/>
                <a:gd name="T94" fmla="*/ 19 w 448"/>
                <a:gd name="T95" fmla="*/ 10 h 585"/>
                <a:gd name="T96" fmla="*/ 31 w 448"/>
                <a:gd name="T97" fmla="*/ 5 h 585"/>
                <a:gd name="T98" fmla="*/ 41 w 448"/>
                <a:gd name="T99" fmla="*/ 2 h 585"/>
                <a:gd name="T100" fmla="*/ 52 w 448"/>
                <a:gd name="T101" fmla="*/ 0 h 585"/>
                <a:gd name="T102" fmla="*/ 53 w 448"/>
                <a:gd name="T103" fmla="*/ 0 h 585"/>
                <a:gd name="T104" fmla="*/ 55 w 448"/>
                <a:gd name="T10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8" h="585">
                  <a:moveTo>
                    <a:pt x="103" y="94"/>
                  </a:moveTo>
                  <a:lnTo>
                    <a:pt x="103" y="295"/>
                  </a:lnTo>
                  <a:lnTo>
                    <a:pt x="252" y="295"/>
                  </a:lnTo>
                  <a:lnTo>
                    <a:pt x="285" y="290"/>
                  </a:lnTo>
                  <a:lnTo>
                    <a:pt x="312" y="276"/>
                  </a:lnTo>
                  <a:lnTo>
                    <a:pt x="334" y="254"/>
                  </a:lnTo>
                  <a:lnTo>
                    <a:pt x="348" y="226"/>
                  </a:lnTo>
                  <a:lnTo>
                    <a:pt x="353" y="196"/>
                  </a:lnTo>
                  <a:lnTo>
                    <a:pt x="348" y="163"/>
                  </a:lnTo>
                  <a:lnTo>
                    <a:pt x="334" y="136"/>
                  </a:lnTo>
                  <a:lnTo>
                    <a:pt x="312" y="115"/>
                  </a:lnTo>
                  <a:lnTo>
                    <a:pt x="285" y="100"/>
                  </a:lnTo>
                  <a:lnTo>
                    <a:pt x="252" y="94"/>
                  </a:lnTo>
                  <a:lnTo>
                    <a:pt x="103" y="94"/>
                  </a:lnTo>
                  <a:close/>
                  <a:moveTo>
                    <a:pt x="55" y="0"/>
                  </a:moveTo>
                  <a:lnTo>
                    <a:pt x="252" y="0"/>
                  </a:lnTo>
                  <a:lnTo>
                    <a:pt x="298" y="5"/>
                  </a:lnTo>
                  <a:lnTo>
                    <a:pt x="338" y="21"/>
                  </a:lnTo>
                  <a:lnTo>
                    <a:pt x="376" y="43"/>
                  </a:lnTo>
                  <a:lnTo>
                    <a:pt x="405" y="74"/>
                  </a:lnTo>
                  <a:lnTo>
                    <a:pt x="429" y="110"/>
                  </a:lnTo>
                  <a:lnTo>
                    <a:pt x="443" y="151"/>
                  </a:lnTo>
                  <a:lnTo>
                    <a:pt x="448" y="196"/>
                  </a:lnTo>
                  <a:lnTo>
                    <a:pt x="443" y="240"/>
                  </a:lnTo>
                  <a:lnTo>
                    <a:pt x="429" y="281"/>
                  </a:lnTo>
                  <a:lnTo>
                    <a:pt x="405" y="317"/>
                  </a:lnTo>
                  <a:lnTo>
                    <a:pt x="376" y="348"/>
                  </a:lnTo>
                  <a:lnTo>
                    <a:pt x="338" y="370"/>
                  </a:lnTo>
                  <a:lnTo>
                    <a:pt x="298" y="386"/>
                  </a:lnTo>
                  <a:lnTo>
                    <a:pt x="252" y="391"/>
                  </a:lnTo>
                  <a:lnTo>
                    <a:pt x="103" y="391"/>
                  </a:lnTo>
                  <a:lnTo>
                    <a:pt x="103" y="528"/>
                  </a:lnTo>
                  <a:lnTo>
                    <a:pt x="100" y="549"/>
                  </a:lnTo>
                  <a:lnTo>
                    <a:pt x="93" y="564"/>
                  </a:lnTo>
                  <a:lnTo>
                    <a:pt x="84" y="574"/>
                  </a:lnTo>
                  <a:lnTo>
                    <a:pt x="72" y="581"/>
                  </a:lnTo>
                  <a:lnTo>
                    <a:pt x="62" y="585"/>
                  </a:lnTo>
                  <a:lnTo>
                    <a:pt x="52" y="585"/>
                  </a:lnTo>
                  <a:lnTo>
                    <a:pt x="41" y="585"/>
                  </a:lnTo>
                  <a:lnTo>
                    <a:pt x="31" y="581"/>
                  </a:lnTo>
                  <a:lnTo>
                    <a:pt x="19" y="574"/>
                  </a:lnTo>
                  <a:lnTo>
                    <a:pt x="9" y="564"/>
                  </a:lnTo>
                  <a:lnTo>
                    <a:pt x="2" y="549"/>
                  </a:lnTo>
                  <a:lnTo>
                    <a:pt x="0" y="528"/>
                  </a:lnTo>
                  <a:lnTo>
                    <a:pt x="0" y="58"/>
                  </a:lnTo>
                  <a:lnTo>
                    <a:pt x="2" y="38"/>
                  </a:lnTo>
                  <a:lnTo>
                    <a:pt x="9" y="21"/>
                  </a:lnTo>
                  <a:lnTo>
                    <a:pt x="19" y="10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9" name="Freeform 22"/>
            <p:cNvSpPr>
              <a:spLocks noEditPoints="1"/>
            </p:cNvSpPr>
            <p:nvPr userDrawn="1"/>
          </p:nvSpPr>
          <p:spPr bwMode="auto">
            <a:xfrm>
              <a:off x="6515511" y="2891599"/>
              <a:ext cx="560603" cy="733675"/>
            </a:xfrm>
            <a:custGeom>
              <a:avLst/>
              <a:gdLst>
                <a:gd name="T0" fmla="*/ 103 w 447"/>
                <a:gd name="T1" fmla="*/ 94 h 585"/>
                <a:gd name="T2" fmla="*/ 103 w 447"/>
                <a:gd name="T3" fmla="*/ 295 h 585"/>
                <a:gd name="T4" fmla="*/ 252 w 447"/>
                <a:gd name="T5" fmla="*/ 295 h 585"/>
                <a:gd name="T6" fmla="*/ 285 w 447"/>
                <a:gd name="T7" fmla="*/ 290 h 585"/>
                <a:gd name="T8" fmla="*/ 312 w 447"/>
                <a:gd name="T9" fmla="*/ 276 h 585"/>
                <a:gd name="T10" fmla="*/ 334 w 447"/>
                <a:gd name="T11" fmla="*/ 254 h 585"/>
                <a:gd name="T12" fmla="*/ 348 w 447"/>
                <a:gd name="T13" fmla="*/ 226 h 585"/>
                <a:gd name="T14" fmla="*/ 353 w 447"/>
                <a:gd name="T15" fmla="*/ 196 h 585"/>
                <a:gd name="T16" fmla="*/ 348 w 447"/>
                <a:gd name="T17" fmla="*/ 163 h 585"/>
                <a:gd name="T18" fmla="*/ 334 w 447"/>
                <a:gd name="T19" fmla="*/ 136 h 585"/>
                <a:gd name="T20" fmla="*/ 312 w 447"/>
                <a:gd name="T21" fmla="*/ 115 h 585"/>
                <a:gd name="T22" fmla="*/ 285 w 447"/>
                <a:gd name="T23" fmla="*/ 100 h 585"/>
                <a:gd name="T24" fmla="*/ 252 w 447"/>
                <a:gd name="T25" fmla="*/ 94 h 585"/>
                <a:gd name="T26" fmla="*/ 103 w 447"/>
                <a:gd name="T27" fmla="*/ 94 h 585"/>
                <a:gd name="T28" fmla="*/ 55 w 447"/>
                <a:gd name="T29" fmla="*/ 0 h 585"/>
                <a:gd name="T30" fmla="*/ 252 w 447"/>
                <a:gd name="T31" fmla="*/ 0 h 585"/>
                <a:gd name="T32" fmla="*/ 297 w 447"/>
                <a:gd name="T33" fmla="*/ 5 h 585"/>
                <a:gd name="T34" fmla="*/ 338 w 447"/>
                <a:gd name="T35" fmla="*/ 21 h 585"/>
                <a:gd name="T36" fmla="*/ 375 w 447"/>
                <a:gd name="T37" fmla="*/ 43 h 585"/>
                <a:gd name="T38" fmla="*/ 405 w 447"/>
                <a:gd name="T39" fmla="*/ 74 h 585"/>
                <a:gd name="T40" fmla="*/ 429 w 447"/>
                <a:gd name="T41" fmla="*/ 110 h 585"/>
                <a:gd name="T42" fmla="*/ 442 w 447"/>
                <a:gd name="T43" fmla="*/ 151 h 585"/>
                <a:gd name="T44" fmla="*/ 447 w 447"/>
                <a:gd name="T45" fmla="*/ 196 h 585"/>
                <a:gd name="T46" fmla="*/ 442 w 447"/>
                <a:gd name="T47" fmla="*/ 240 h 585"/>
                <a:gd name="T48" fmla="*/ 429 w 447"/>
                <a:gd name="T49" fmla="*/ 281 h 585"/>
                <a:gd name="T50" fmla="*/ 405 w 447"/>
                <a:gd name="T51" fmla="*/ 317 h 585"/>
                <a:gd name="T52" fmla="*/ 375 w 447"/>
                <a:gd name="T53" fmla="*/ 348 h 585"/>
                <a:gd name="T54" fmla="*/ 338 w 447"/>
                <a:gd name="T55" fmla="*/ 370 h 585"/>
                <a:gd name="T56" fmla="*/ 297 w 447"/>
                <a:gd name="T57" fmla="*/ 386 h 585"/>
                <a:gd name="T58" fmla="*/ 252 w 447"/>
                <a:gd name="T59" fmla="*/ 391 h 585"/>
                <a:gd name="T60" fmla="*/ 103 w 447"/>
                <a:gd name="T61" fmla="*/ 391 h 585"/>
                <a:gd name="T62" fmla="*/ 103 w 447"/>
                <a:gd name="T63" fmla="*/ 528 h 585"/>
                <a:gd name="T64" fmla="*/ 99 w 447"/>
                <a:gd name="T65" fmla="*/ 549 h 585"/>
                <a:gd name="T66" fmla="*/ 92 w 447"/>
                <a:gd name="T67" fmla="*/ 564 h 585"/>
                <a:gd name="T68" fmla="*/ 84 w 447"/>
                <a:gd name="T69" fmla="*/ 574 h 585"/>
                <a:gd name="T70" fmla="*/ 72 w 447"/>
                <a:gd name="T71" fmla="*/ 581 h 585"/>
                <a:gd name="T72" fmla="*/ 62 w 447"/>
                <a:gd name="T73" fmla="*/ 585 h 585"/>
                <a:gd name="T74" fmla="*/ 51 w 447"/>
                <a:gd name="T75" fmla="*/ 585 h 585"/>
                <a:gd name="T76" fmla="*/ 41 w 447"/>
                <a:gd name="T77" fmla="*/ 585 h 585"/>
                <a:gd name="T78" fmla="*/ 31 w 447"/>
                <a:gd name="T79" fmla="*/ 581 h 585"/>
                <a:gd name="T80" fmla="*/ 19 w 447"/>
                <a:gd name="T81" fmla="*/ 574 h 585"/>
                <a:gd name="T82" fmla="*/ 8 w 447"/>
                <a:gd name="T83" fmla="*/ 564 h 585"/>
                <a:gd name="T84" fmla="*/ 2 w 447"/>
                <a:gd name="T85" fmla="*/ 549 h 585"/>
                <a:gd name="T86" fmla="*/ 0 w 447"/>
                <a:gd name="T87" fmla="*/ 528 h 585"/>
                <a:gd name="T88" fmla="*/ 0 w 447"/>
                <a:gd name="T89" fmla="*/ 58 h 585"/>
                <a:gd name="T90" fmla="*/ 2 w 447"/>
                <a:gd name="T91" fmla="*/ 38 h 585"/>
                <a:gd name="T92" fmla="*/ 8 w 447"/>
                <a:gd name="T93" fmla="*/ 21 h 585"/>
                <a:gd name="T94" fmla="*/ 19 w 447"/>
                <a:gd name="T95" fmla="*/ 10 h 585"/>
                <a:gd name="T96" fmla="*/ 31 w 447"/>
                <a:gd name="T97" fmla="*/ 5 h 585"/>
                <a:gd name="T98" fmla="*/ 41 w 447"/>
                <a:gd name="T99" fmla="*/ 2 h 585"/>
                <a:gd name="T100" fmla="*/ 51 w 447"/>
                <a:gd name="T101" fmla="*/ 0 h 585"/>
                <a:gd name="T102" fmla="*/ 53 w 447"/>
                <a:gd name="T103" fmla="*/ 0 h 585"/>
                <a:gd name="T104" fmla="*/ 55 w 447"/>
                <a:gd name="T10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7" h="585">
                  <a:moveTo>
                    <a:pt x="103" y="94"/>
                  </a:moveTo>
                  <a:lnTo>
                    <a:pt x="103" y="295"/>
                  </a:lnTo>
                  <a:lnTo>
                    <a:pt x="252" y="295"/>
                  </a:lnTo>
                  <a:lnTo>
                    <a:pt x="285" y="290"/>
                  </a:lnTo>
                  <a:lnTo>
                    <a:pt x="312" y="276"/>
                  </a:lnTo>
                  <a:lnTo>
                    <a:pt x="334" y="254"/>
                  </a:lnTo>
                  <a:lnTo>
                    <a:pt x="348" y="226"/>
                  </a:lnTo>
                  <a:lnTo>
                    <a:pt x="353" y="196"/>
                  </a:lnTo>
                  <a:lnTo>
                    <a:pt x="348" y="163"/>
                  </a:lnTo>
                  <a:lnTo>
                    <a:pt x="334" y="136"/>
                  </a:lnTo>
                  <a:lnTo>
                    <a:pt x="312" y="115"/>
                  </a:lnTo>
                  <a:lnTo>
                    <a:pt x="285" y="100"/>
                  </a:lnTo>
                  <a:lnTo>
                    <a:pt x="252" y="94"/>
                  </a:lnTo>
                  <a:lnTo>
                    <a:pt x="103" y="94"/>
                  </a:lnTo>
                  <a:close/>
                  <a:moveTo>
                    <a:pt x="55" y="0"/>
                  </a:moveTo>
                  <a:lnTo>
                    <a:pt x="252" y="0"/>
                  </a:lnTo>
                  <a:lnTo>
                    <a:pt x="297" y="5"/>
                  </a:lnTo>
                  <a:lnTo>
                    <a:pt x="338" y="21"/>
                  </a:lnTo>
                  <a:lnTo>
                    <a:pt x="375" y="43"/>
                  </a:lnTo>
                  <a:lnTo>
                    <a:pt x="405" y="74"/>
                  </a:lnTo>
                  <a:lnTo>
                    <a:pt x="429" y="110"/>
                  </a:lnTo>
                  <a:lnTo>
                    <a:pt x="442" y="151"/>
                  </a:lnTo>
                  <a:lnTo>
                    <a:pt x="447" y="196"/>
                  </a:lnTo>
                  <a:lnTo>
                    <a:pt x="442" y="240"/>
                  </a:lnTo>
                  <a:lnTo>
                    <a:pt x="429" y="281"/>
                  </a:lnTo>
                  <a:lnTo>
                    <a:pt x="405" y="317"/>
                  </a:lnTo>
                  <a:lnTo>
                    <a:pt x="375" y="348"/>
                  </a:lnTo>
                  <a:lnTo>
                    <a:pt x="338" y="370"/>
                  </a:lnTo>
                  <a:lnTo>
                    <a:pt x="297" y="386"/>
                  </a:lnTo>
                  <a:lnTo>
                    <a:pt x="252" y="391"/>
                  </a:lnTo>
                  <a:lnTo>
                    <a:pt x="103" y="391"/>
                  </a:lnTo>
                  <a:lnTo>
                    <a:pt x="103" y="528"/>
                  </a:lnTo>
                  <a:lnTo>
                    <a:pt x="99" y="549"/>
                  </a:lnTo>
                  <a:lnTo>
                    <a:pt x="92" y="564"/>
                  </a:lnTo>
                  <a:lnTo>
                    <a:pt x="84" y="574"/>
                  </a:lnTo>
                  <a:lnTo>
                    <a:pt x="72" y="581"/>
                  </a:lnTo>
                  <a:lnTo>
                    <a:pt x="62" y="585"/>
                  </a:lnTo>
                  <a:lnTo>
                    <a:pt x="51" y="585"/>
                  </a:lnTo>
                  <a:lnTo>
                    <a:pt x="41" y="585"/>
                  </a:lnTo>
                  <a:lnTo>
                    <a:pt x="31" y="581"/>
                  </a:lnTo>
                  <a:lnTo>
                    <a:pt x="19" y="574"/>
                  </a:lnTo>
                  <a:lnTo>
                    <a:pt x="8" y="564"/>
                  </a:lnTo>
                  <a:lnTo>
                    <a:pt x="2" y="549"/>
                  </a:lnTo>
                  <a:lnTo>
                    <a:pt x="0" y="528"/>
                  </a:lnTo>
                  <a:lnTo>
                    <a:pt x="0" y="58"/>
                  </a:lnTo>
                  <a:lnTo>
                    <a:pt x="2" y="38"/>
                  </a:lnTo>
                  <a:lnTo>
                    <a:pt x="8" y="21"/>
                  </a:lnTo>
                  <a:lnTo>
                    <a:pt x="19" y="10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40" name="Freeform 23"/>
            <p:cNvSpPr>
              <a:spLocks noEditPoints="1"/>
            </p:cNvSpPr>
            <p:nvPr userDrawn="1"/>
          </p:nvSpPr>
          <p:spPr bwMode="auto">
            <a:xfrm>
              <a:off x="7171429" y="2874041"/>
              <a:ext cx="754995" cy="757503"/>
            </a:xfrm>
            <a:custGeom>
              <a:avLst/>
              <a:gdLst>
                <a:gd name="T0" fmla="*/ 260 w 602"/>
                <a:gd name="T1" fmla="*/ 103 h 604"/>
                <a:gd name="T2" fmla="*/ 187 w 602"/>
                <a:gd name="T3" fmla="*/ 134 h 604"/>
                <a:gd name="T4" fmla="*/ 132 w 602"/>
                <a:gd name="T5" fmla="*/ 189 h 604"/>
                <a:gd name="T6" fmla="*/ 101 w 602"/>
                <a:gd name="T7" fmla="*/ 261 h 604"/>
                <a:gd name="T8" fmla="*/ 101 w 602"/>
                <a:gd name="T9" fmla="*/ 343 h 604"/>
                <a:gd name="T10" fmla="*/ 132 w 602"/>
                <a:gd name="T11" fmla="*/ 417 h 604"/>
                <a:gd name="T12" fmla="*/ 187 w 602"/>
                <a:gd name="T13" fmla="*/ 472 h 604"/>
                <a:gd name="T14" fmla="*/ 260 w 602"/>
                <a:gd name="T15" fmla="*/ 503 h 604"/>
                <a:gd name="T16" fmla="*/ 341 w 602"/>
                <a:gd name="T17" fmla="*/ 503 h 604"/>
                <a:gd name="T18" fmla="*/ 415 w 602"/>
                <a:gd name="T19" fmla="*/ 472 h 604"/>
                <a:gd name="T20" fmla="*/ 470 w 602"/>
                <a:gd name="T21" fmla="*/ 417 h 604"/>
                <a:gd name="T22" fmla="*/ 500 w 602"/>
                <a:gd name="T23" fmla="*/ 343 h 604"/>
                <a:gd name="T24" fmla="*/ 500 w 602"/>
                <a:gd name="T25" fmla="*/ 261 h 604"/>
                <a:gd name="T26" fmla="*/ 470 w 602"/>
                <a:gd name="T27" fmla="*/ 189 h 604"/>
                <a:gd name="T28" fmla="*/ 415 w 602"/>
                <a:gd name="T29" fmla="*/ 134 h 604"/>
                <a:gd name="T30" fmla="*/ 341 w 602"/>
                <a:gd name="T31" fmla="*/ 103 h 604"/>
                <a:gd name="T32" fmla="*/ 302 w 602"/>
                <a:gd name="T33" fmla="*/ 0 h 604"/>
                <a:gd name="T34" fmla="*/ 406 w 602"/>
                <a:gd name="T35" fmla="*/ 19 h 604"/>
                <a:gd name="T36" fmla="*/ 495 w 602"/>
                <a:gd name="T37" fmla="*/ 72 h 604"/>
                <a:gd name="T38" fmla="*/ 561 w 602"/>
                <a:gd name="T39" fmla="*/ 150 h 604"/>
                <a:gd name="T40" fmla="*/ 598 w 602"/>
                <a:gd name="T41" fmla="*/ 249 h 604"/>
                <a:gd name="T42" fmla="*/ 598 w 602"/>
                <a:gd name="T43" fmla="*/ 357 h 604"/>
                <a:gd name="T44" fmla="*/ 561 w 602"/>
                <a:gd name="T45" fmla="*/ 455 h 604"/>
                <a:gd name="T46" fmla="*/ 495 w 602"/>
                <a:gd name="T47" fmla="*/ 534 h 604"/>
                <a:gd name="T48" fmla="*/ 406 w 602"/>
                <a:gd name="T49" fmla="*/ 585 h 604"/>
                <a:gd name="T50" fmla="*/ 302 w 602"/>
                <a:gd name="T51" fmla="*/ 604 h 604"/>
                <a:gd name="T52" fmla="*/ 195 w 602"/>
                <a:gd name="T53" fmla="*/ 585 h 604"/>
                <a:gd name="T54" fmla="*/ 106 w 602"/>
                <a:gd name="T55" fmla="*/ 534 h 604"/>
                <a:gd name="T56" fmla="*/ 41 w 602"/>
                <a:gd name="T57" fmla="*/ 455 h 604"/>
                <a:gd name="T58" fmla="*/ 3 w 602"/>
                <a:gd name="T59" fmla="*/ 357 h 604"/>
                <a:gd name="T60" fmla="*/ 3 w 602"/>
                <a:gd name="T61" fmla="*/ 249 h 604"/>
                <a:gd name="T62" fmla="*/ 41 w 602"/>
                <a:gd name="T63" fmla="*/ 150 h 604"/>
                <a:gd name="T64" fmla="*/ 106 w 602"/>
                <a:gd name="T65" fmla="*/ 72 h 604"/>
                <a:gd name="T66" fmla="*/ 195 w 602"/>
                <a:gd name="T67" fmla="*/ 19 h 604"/>
                <a:gd name="T68" fmla="*/ 302 w 602"/>
                <a:gd name="T6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2" h="604">
                  <a:moveTo>
                    <a:pt x="302" y="98"/>
                  </a:moveTo>
                  <a:lnTo>
                    <a:pt x="260" y="103"/>
                  </a:lnTo>
                  <a:lnTo>
                    <a:pt x="221" y="115"/>
                  </a:lnTo>
                  <a:lnTo>
                    <a:pt x="187" y="134"/>
                  </a:lnTo>
                  <a:lnTo>
                    <a:pt x="156" y="158"/>
                  </a:lnTo>
                  <a:lnTo>
                    <a:pt x="132" y="189"/>
                  </a:lnTo>
                  <a:lnTo>
                    <a:pt x="113" y="223"/>
                  </a:lnTo>
                  <a:lnTo>
                    <a:pt x="101" y="261"/>
                  </a:lnTo>
                  <a:lnTo>
                    <a:pt x="98" y="302"/>
                  </a:lnTo>
                  <a:lnTo>
                    <a:pt x="101" y="343"/>
                  </a:lnTo>
                  <a:lnTo>
                    <a:pt x="113" y="381"/>
                  </a:lnTo>
                  <a:lnTo>
                    <a:pt x="132" y="417"/>
                  </a:lnTo>
                  <a:lnTo>
                    <a:pt x="156" y="446"/>
                  </a:lnTo>
                  <a:lnTo>
                    <a:pt x="187" y="472"/>
                  </a:lnTo>
                  <a:lnTo>
                    <a:pt x="221" y="491"/>
                  </a:lnTo>
                  <a:lnTo>
                    <a:pt x="260" y="503"/>
                  </a:lnTo>
                  <a:lnTo>
                    <a:pt x="302" y="506"/>
                  </a:lnTo>
                  <a:lnTo>
                    <a:pt x="341" y="503"/>
                  </a:lnTo>
                  <a:lnTo>
                    <a:pt x="380" y="491"/>
                  </a:lnTo>
                  <a:lnTo>
                    <a:pt x="415" y="472"/>
                  </a:lnTo>
                  <a:lnTo>
                    <a:pt x="446" y="446"/>
                  </a:lnTo>
                  <a:lnTo>
                    <a:pt x="470" y="417"/>
                  </a:lnTo>
                  <a:lnTo>
                    <a:pt x="488" y="381"/>
                  </a:lnTo>
                  <a:lnTo>
                    <a:pt x="500" y="343"/>
                  </a:lnTo>
                  <a:lnTo>
                    <a:pt x="504" y="302"/>
                  </a:lnTo>
                  <a:lnTo>
                    <a:pt x="500" y="261"/>
                  </a:lnTo>
                  <a:lnTo>
                    <a:pt x="488" y="223"/>
                  </a:lnTo>
                  <a:lnTo>
                    <a:pt x="470" y="189"/>
                  </a:lnTo>
                  <a:lnTo>
                    <a:pt x="446" y="158"/>
                  </a:lnTo>
                  <a:lnTo>
                    <a:pt x="415" y="134"/>
                  </a:lnTo>
                  <a:lnTo>
                    <a:pt x="380" y="115"/>
                  </a:lnTo>
                  <a:lnTo>
                    <a:pt x="341" y="103"/>
                  </a:lnTo>
                  <a:lnTo>
                    <a:pt x="302" y="98"/>
                  </a:lnTo>
                  <a:close/>
                  <a:moveTo>
                    <a:pt x="302" y="0"/>
                  </a:moveTo>
                  <a:lnTo>
                    <a:pt x="355" y="6"/>
                  </a:lnTo>
                  <a:lnTo>
                    <a:pt x="406" y="19"/>
                  </a:lnTo>
                  <a:lnTo>
                    <a:pt x="452" y="42"/>
                  </a:lnTo>
                  <a:lnTo>
                    <a:pt x="495" y="72"/>
                  </a:lnTo>
                  <a:lnTo>
                    <a:pt x="531" y="108"/>
                  </a:lnTo>
                  <a:lnTo>
                    <a:pt x="561" y="150"/>
                  </a:lnTo>
                  <a:lnTo>
                    <a:pt x="583" y="198"/>
                  </a:lnTo>
                  <a:lnTo>
                    <a:pt x="598" y="249"/>
                  </a:lnTo>
                  <a:lnTo>
                    <a:pt x="602" y="302"/>
                  </a:lnTo>
                  <a:lnTo>
                    <a:pt x="598" y="357"/>
                  </a:lnTo>
                  <a:lnTo>
                    <a:pt x="583" y="408"/>
                  </a:lnTo>
                  <a:lnTo>
                    <a:pt x="561" y="455"/>
                  </a:lnTo>
                  <a:lnTo>
                    <a:pt x="531" y="498"/>
                  </a:lnTo>
                  <a:lnTo>
                    <a:pt x="495" y="534"/>
                  </a:lnTo>
                  <a:lnTo>
                    <a:pt x="452" y="563"/>
                  </a:lnTo>
                  <a:lnTo>
                    <a:pt x="406" y="585"/>
                  </a:lnTo>
                  <a:lnTo>
                    <a:pt x="355" y="599"/>
                  </a:lnTo>
                  <a:lnTo>
                    <a:pt x="302" y="604"/>
                  </a:lnTo>
                  <a:lnTo>
                    <a:pt x="247" y="599"/>
                  </a:lnTo>
                  <a:lnTo>
                    <a:pt x="195" y="585"/>
                  </a:lnTo>
                  <a:lnTo>
                    <a:pt x="149" y="563"/>
                  </a:lnTo>
                  <a:lnTo>
                    <a:pt x="106" y="534"/>
                  </a:lnTo>
                  <a:lnTo>
                    <a:pt x="70" y="498"/>
                  </a:lnTo>
                  <a:lnTo>
                    <a:pt x="41" y="455"/>
                  </a:lnTo>
                  <a:lnTo>
                    <a:pt x="19" y="408"/>
                  </a:lnTo>
                  <a:lnTo>
                    <a:pt x="3" y="357"/>
                  </a:lnTo>
                  <a:lnTo>
                    <a:pt x="0" y="302"/>
                  </a:lnTo>
                  <a:lnTo>
                    <a:pt x="3" y="249"/>
                  </a:lnTo>
                  <a:lnTo>
                    <a:pt x="19" y="198"/>
                  </a:lnTo>
                  <a:lnTo>
                    <a:pt x="41" y="150"/>
                  </a:lnTo>
                  <a:lnTo>
                    <a:pt x="70" y="108"/>
                  </a:lnTo>
                  <a:lnTo>
                    <a:pt x="106" y="72"/>
                  </a:lnTo>
                  <a:lnTo>
                    <a:pt x="149" y="42"/>
                  </a:lnTo>
                  <a:lnTo>
                    <a:pt x="195" y="19"/>
                  </a:lnTo>
                  <a:lnTo>
                    <a:pt x="247" y="6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</p:grpSp>
      <p:sp>
        <p:nvSpPr>
          <p:cNvPr id="41" name="Freeform 24"/>
          <p:cNvSpPr>
            <a:spLocks noEditPoints="1"/>
          </p:cNvSpPr>
          <p:nvPr userDrawn="1"/>
        </p:nvSpPr>
        <p:spPr bwMode="auto">
          <a:xfrm>
            <a:off x="2552415" y="2362350"/>
            <a:ext cx="2133300" cy="2133300"/>
          </a:xfrm>
          <a:custGeom>
            <a:avLst/>
            <a:gdLst>
              <a:gd name="T0" fmla="*/ 417 w 1701"/>
              <a:gd name="T1" fmla="*/ 438 h 1701"/>
              <a:gd name="T2" fmla="*/ 367 w 1701"/>
              <a:gd name="T3" fmla="*/ 501 h 1701"/>
              <a:gd name="T4" fmla="*/ 377 w 1701"/>
              <a:gd name="T5" fmla="*/ 585 h 1701"/>
              <a:gd name="T6" fmla="*/ 442 w 1701"/>
              <a:gd name="T7" fmla="*/ 635 h 1701"/>
              <a:gd name="T8" fmla="*/ 1042 w 1701"/>
              <a:gd name="T9" fmla="*/ 643 h 1701"/>
              <a:gd name="T10" fmla="*/ 1108 w 1701"/>
              <a:gd name="T11" fmla="*/ 693 h 1701"/>
              <a:gd name="T12" fmla="*/ 1118 w 1701"/>
              <a:gd name="T13" fmla="*/ 775 h 1701"/>
              <a:gd name="T14" fmla="*/ 1068 w 1701"/>
              <a:gd name="T15" fmla="*/ 840 h 1701"/>
              <a:gd name="T16" fmla="*/ 797 w 1701"/>
              <a:gd name="T17" fmla="*/ 856 h 1701"/>
              <a:gd name="T18" fmla="*/ 720 w 1701"/>
              <a:gd name="T19" fmla="*/ 887 h 1701"/>
              <a:gd name="T20" fmla="*/ 688 w 1701"/>
              <a:gd name="T21" fmla="*/ 964 h 1701"/>
              <a:gd name="T22" fmla="*/ 703 w 1701"/>
              <a:gd name="T23" fmla="*/ 1344 h 1701"/>
              <a:gd name="T24" fmla="*/ 768 w 1701"/>
              <a:gd name="T25" fmla="*/ 1394 h 1701"/>
              <a:gd name="T26" fmla="*/ 850 w 1701"/>
              <a:gd name="T27" fmla="*/ 1382 h 1701"/>
              <a:gd name="T28" fmla="*/ 902 w 1701"/>
              <a:gd name="T29" fmla="*/ 1319 h 1701"/>
              <a:gd name="T30" fmla="*/ 1013 w 1701"/>
              <a:gd name="T31" fmla="*/ 1072 h 1701"/>
              <a:gd name="T32" fmla="*/ 1178 w 1701"/>
              <a:gd name="T33" fmla="*/ 1027 h 1701"/>
              <a:gd name="T34" fmla="*/ 1294 w 1701"/>
              <a:gd name="T35" fmla="*/ 911 h 1701"/>
              <a:gd name="T36" fmla="*/ 1339 w 1701"/>
              <a:gd name="T37" fmla="*/ 748 h 1701"/>
              <a:gd name="T38" fmla="*/ 1294 w 1701"/>
              <a:gd name="T39" fmla="*/ 583 h 1701"/>
              <a:gd name="T40" fmla="*/ 1178 w 1701"/>
              <a:gd name="T41" fmla="*/ 467 h 1701"/>
              <a:gd name="T42" fmla="*/ 1013 w 1701"/>
              <a:gd name="T43" fmla="*/ 422 h 1701"/>
              <a:gd name="T44" fmla="*/ 943 w 1701"/>
              <a:gd name="T45" fmla="*/ 6 h 1701"/>
              <a:gd name="T46" fmla="*/ 1202 w 1701"/>
              <a:gd name="T47" fmla="*/ 76 h 1701"/>
              <a:gd name="T48" fmla="*/ 1421 w 1701"/>
              <a:gd name="T49" fmla="*/ 220 h 1701"/>
              <a:gd name="T50" fmla="*/ 1586 w 1701"/>
              <a:gd name="T51" fmla="*/ 422 h 1701"/>
              <a:gd name="T52" fmla="*/ 1682 w 1701"/>
              <a:gd name="T53" fmla="*/ 669 h 1701"/>
              <a:gd name="T54" fmla="*/ 1696 w 1701"/>
              <a:gd name="T55" fmla="*/ 943 h 1701"/>
              <a:gd name="T56" fmla="*/ 1625 w 1701"/>
              <a:gd name="T57" fmla="*/ 1202 h 1701"/>
              <a:gd name="T58" fmla="*/ 1481 w 1701"/>
              <a:gd name="T59" fmla="*/ 1420 h 1701"/>
              <a:gd name="T60" fmla="*/ 1281 w 1701"/>
              <a:gd name="T61" fmla="*/ 1584 h 1701"/>
              <a:gd name="T62" fmla="*/ 1034 w 1701"/>
              <a:gd name="T63" fmla="*/ 1682 h 1701"/>
              <a:gd name="T64" fmla="*/ 758 w 1701"/>
              <a:gd name="T65" fmla="*/ 1696 h 1701"/>
              <a:gd name="T66" fmla="*/ 499 w 1701"/>
              <a:gd name="T67" fmla="*/ 1626 h 1701"/>
              <a:gd name="T68" fmla="*/ 281 w 1701"/>
              <a:gd name="T69" fmla="*/ 1482 h 1701"/>
              <a:gd name="T70" fmla="*/ 117 w 1701"/>
              <a:gd name="T71" fmla="*/ 1279 h 1701"/>
              <a:gd name="T72" fmla="*/ 19 w 1701"/>
              <a:gd name="T73" fmla="*/ 1032 h 1701"/>
              <a:gd name="T74" fmla="*/ 5 w 1701"/>
              <a:gd name="T75" fmla="*/ 758 h 1701"/>
              <a:gd name="T76" fmla="*/ 75 w 1701"/>
              <a:gd name="T77" fmla="*/ 499 h 1701"/>
              <a:gd name="T78" fmla="*/ 219 w 1701"/>
              <a:gd name="T79" fmla="*/ 282 h 1701"/>
              <a:gd name="T80" fmla="*/ 422 w 1701"/>
              <a:gd name="T81" fmla="*/ 117 h 1701"/>
              <a:gd name="T82" fmla="*/ 669 w 1701"/>
              <a:gd name="T83" fmla="*/ 19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01" h="1701">
                <a:moveTo>
                  <a:pt x="472" y="422"/>
                </a:moveTo>
                <a:lnTo>
                  <a:pt x="442" y="426"/>
                </a:lnTo>
                <a:lnTo>
                  <a:pt x="417" y="438"/>
                </a:lnTo>
                <a:lnTo>
                  <a:pt x="394" y="453"/>
                </a:lnTo>
                <a:lnTo>
                  <a:pt x="377" y="475"/>
                </a:lnTo>
                <a:lnTo>
                  <a:pt x="367" y="501"/>
                </a:lnTo>
                <a:lnTo>
                  <a:pt x="363" y="530"/>
                </a:lnTo>
                <a:lnTo>
                  <a:pt x="367" y="559"/>
                </a:lnTo>
                <a:lnTo>
                  <a:pt x="377" y="585"/>
                </a:lnTo>
                <a:lnTo>
                  <a:pt x="394" y="607"/>
                </a:lnTo>
                <a:lnTo>
                  <a:pt x="417" y="624"/>
                </a:lnTo>
                <a:lnTo>
                  <a:pt x="442" y="635"/>
                </a:lnTo>
                <a:lnTo>
                  <a:pt x="472" y="638"/>
                </a:lnTo>
                <a:lnTo>
                  <a:pt x="1013" y="638"/>
                </a:lnTo>
                <a:lnTo>
                  <a:pt x="1042" y="643"/>
                </a:lnTo>
                <a:lnTo>
                  <a:pt x="1068" y="654"/>
                </a:lnTo>
                <a:lnTo>
                  <a:pt x="1090" y="671"/>
                </a:lnTo>
                <a:lnTo>
                  <a:pt x="1108" y="693"/>
                </a:lnTo>
                <a:lnTo>
                  <a:pt x="1118" y="719"/>
                </a:lnTo>
                <a:lnTo>
                  <a:pt x="1121" y="748"/>
                </a:lnTo>
                <a:lnTo>
                  <a:pt x="1118" y="775"/>
                </a:lnTo>
                <a:lnTo>
                  <a:pt x="1108" y="803"/>
                </a:lnTo>
                <a:lnTo>
                  <a:pt x="1090" y="823"/>
                </a:lnTo>
                <a:lnTo>
                  <a:pt x="1068" y="840"/>
                </a:lnTo>
                <a:lnTo>
                  <a:pt x="1042" y="852"/>
                </a:lnTo>
                <a:lnTo>
                  <a:pt x="1013" y="856"/>
                </a:lnTo>
                <a:lnTo>
                  <a:pt x="797" y="856"/>
                </a:lnTo>
                <a:lnTo>
                  <a:pt x="768" y="859"/>
                </a:lnTo>
                <a:lnTo>
                  <a:pt x="742" y="871"/>
                </a:lnTo>
                <a:lnTo>
                  <a:pt x="720" y="887"/>
                </a:lnTo>
                <a:lnTo>
                  <a:pt x="703" y="909"/>
                </a:lnTo>
                <a:lnTo>
                  <a:pt x="693" y="935"/>
                </a:lnTo>
                <a:lnTo>
                  <a:pt x="688" y="964"/>
                </a:lnTo>
                <a:lnTo>
                  <a:pt x="688" y="1290"/>
                </a:lnTo>
                <a:lnTo>
                  <a:pt x="693" y="1319"/>
                </a:lnTo>
                <a:lnTo>
                  <a:pt x="703" y="1344"/>
                </a:lnTo>
                <a:lnTo>
                  <a:pt x="720" y="1365"/>
                </a:lnTo>
                <a:lnTo>
                  <a:pt x="742" y="1382"/>
                </a:lnTo>
                <a:lnTo>
                  <a:pt x="768" y="1394"/>
                </a:lnTo>
                <a:lnTo>
                  <a:pt x="797" y="1398"/>
                </a:lnTo>
                <a:lnTo>
                  <a:pt x="825" y="1394"/>
                </a:lnTo>
                <a:lnTo>
                  <a:pt x="850" y="1382"/>
                </a:lnTo>
                <a:lnTo>
                  <a:pt x="873" y="1365"/>
                </a:lnTo>
                <a:lnTo>
                  <a:pt x="890" y="1344"/>
                </a:lnTo>
                <a:lnTo>
                  <a:pt x="902" y="1319"/>
                </a:lnTo>
                <a:lnTo>
                  <a:pt x="905" y="1290"/>
                </a:lnTo>
                <a:lnTo>
                  <a:pt x="905" y="1072"/>
                </a:lnTo>
                <a:lnTo>
                  <a:pt x="1013" y="1072"/>
                </a:lnTo>
                <a:lnTo>
                  <a:pt x="1072" y="1067"/>
                </a:lnTo>
                <a:lnTo>
                  <a:pt x="1126" y="1051"/>
                </a:lnTo>
                <a:lnTo>
                  <a:pt x="1178" y="1027"/>
                </a:lnTo>
                <a:lnTo>
                  <a:pt x="1222" y="996"/>
                </a:lnTo>
                <a:lnTo>
                  <a:pt x="1262" y="957"/>
                </a:lnTo>
                <a:lnTo>
                  <a:pt x="1294" y="911"/>
                </a:lnTo>
                <a:lnTo>
                  <a:pt x="1318" y="861"/>
                </a:lnTo>
                <a:lnTo>
                  <a:pt x="1334" y="806"/>
                </a:lnTo>
                <a:lnTo>
                  <a:pt x="1339" y="748"/>
                </a:lnTo>
                <a:lnTo>
                  <a:pt x="1334" y="690"/>
                </a:lnTo>
                <a:lnTo>
                  <a:pt x="1318" y="635"/>
                </a:lnTo>
                <a:lnTo>
                  <a:pt x="1294" y="583"/>
                </a:lnTo>
                <a:lnTo>
                  <a:pt x="1262" y="537"/>
                </a:lnTo>
                <a:lnTo>
                  <a:pt x="1222" y="499"/>
                </a:lnTo>
                <a:lnTo>
                  <a:pt x="1178" y="467"/>
                </a:lnTo>
                <a:lnTo>
                  <a:pt x="1126" y="443"/>
                </a:lnTo>
                <a:lnTo>
                  <a:pt x="1072" y="427"/>
                </a:lnTo>
                <a:lnTo>
                  <a:pt x="1013" y="422"/>
                </a:lnTo>
                <a:lnTo>
                  <a:pt x="472" y="422"/>
                </a:lnTo>
                <a:close/>
                <a:moveTo>
                  <a:pt x="850" y="0"/>
                </a:moveTo>
                <a:lnTo>
                  <a:pt x="943" y="6"/>
                </a:lnTo>
                <a:lnTo>
                  <a:pt x="1034" y="19"/>
                </a:lnTo>
                <a:lnTo>
                  <a:pt x="1120" y="43"/>
                </a:lnTo>
                <a:lnTo>
                  <a:pt x="1202" y="76"/>
                </a:lnTo>
                <a:lnTo>
                  <a:pt x="1281" y="117"/>
                </a:lnTo>
                <a:lnTo>
                  <a:pt x="1353" y="165"/>
                </a:lnTo>
                <a:lnTo>
                  <a:pt x="1421" y="220"/>
                </a:lnTo>
                <a:lnTo>
                  <a:pt x="1481" y="282"/>
                </a:lnTo>
                <a:lnTo>
                  <a:pt x="1538" y="348"/>
                </a:lnTo>
                <a:lnTo>
                  <a:pt x="1586" y="422"/>
                </a:lnTo>
                <a:lnTo>
                  <a:pt x="1625" y="499"/>
                </a:lnTo>
                <a:lnTo>
                  <a:pt x="1658" y="582"/>
                </a:lnTo>
                <a:lnTo>
                  <a:pt x="1682" y="669"/>
                </a:lnTo>
                <a:lnTo>
                  <a:pt x="1696" y="758"/>
                </a:lnTo>
                <a:lnTo>
                  <a:pt x="1701" y="851"/>
                </a:lnTo>
                <a:lnTo>
                  <a:pt x="1696" y="943"/>
                </a:lnTo>
                <a:lnTo>
                  <a:pt x="1682" y="1032"/>
                </a:lnTo>
                <a:lnTo>
                  <a:pt x="1658" y="1120"/>
                </a:lnTo>
                <a:lnTo>
                  <a:pt x="1625" y="1202"/>
                </a:lnTo>
                <a:lnTo>
                  <a:pt x="1586" y="1279"/>
                </a:lnTo>
                <a:lnTo>
                  <a:pt x="1538" y="1353"/>
                </a:lnTo>
                <a:lnTo>
                  <a:pt x="1481" y="1420"/>
                </a:lnTo>
                <a:lnTo>
                  <a:pt x="1421" y="1482"/>
                </a:lnTo>
                <a:lnTo>
                  <a:pt x="1353" y="1536"/>
                </a:lnTo>
                <a:lnTo>
                  <a:pt x="1281" y="1584"/>
                </a:lnTo>
                <a:lnTo>
                  <a:pt x="1202" y="1626"/>
                </a:lnTo>
                <a:lnTo>
                  <a:pt x="1120" y="1658"/>
                </a:lnTo>
                <a:lnTo>
                  <a:pt x="1034" y="1682"/>
                </a:lnTo>
                <a:lnTo>
                  <a:pt x="943" y="1696"/>
                </a:lnTo>
                <a:lnTo>
                  <a:pt x="850" y="1701"/>
                </a:lnTo>
                <a:lnTo>
                  <a:pt x="758" y="1696"/>
                </a:lnTo>
                <a:lnTo>
                  <a:pt x="669" y="1682"/>
                </a:lnTo>
                <a:lnTo>
                  <a:pt x="581" y="1658"/>
                </a:lnTo>
                <a:lnTo>
                  <a:pt x="499" y="1626"/>
                </a:lnTo>
                <a:lnTo>
                  <a:pt x="422" y="1584"/>
                </a:lnTo>
                <a:lnTo>
                  <a:pt x="348" y="1536"/>
                </a:lnTo>
                <a:lnTo>
                  <a:pt x="281" y="1482"/>
                </a:lnTo>
                <a:lnTo>
                  <a:pt x="219" y="1420"/>
                </a:lnTo>
                <a:lnTo>
                  <a:pt x="165" y="1353"/>
                </a:lnTo>
                <a:lnTo>
                  <a:pt x="117" y="1279"/>
                </a:lnTo>
                <a:lnTo>
                  <a:pt x="75" y="1202"/>
                </a:lnTo>
                <a:lnTo>
                  <a:pt x="43" y="1120"/>
                </a:lnTo>
                <a:lnTo>
                  <a:pt x="19" y="1032"/>
                </a:lnTo>
                <a:lnTo>
                  <a:pt x="5" y="943"/>
                </a:lnTo>
                <a:lnTo>
                  <a:pt x="0" y="851"/>
                </a:lnTo>
                <a:lnTo>
                  <a:pt x="5" y="758"/>
                </a:lnTo>
                <a:lnTo>
                  <a:pt x="19" y="669"/>
                </a:lnTo>
                <a:lnTo>
                  <a:pt x="43" y="582"/>
                </a:lnTo>
                <a:lnTo>
                  <a:pt x="75" y="499"/>
                </a:lnTo>
                <a:lnTo>
                  <a:pt x="117" y="422"/>
                </a:lnTo>
                <a:lnTo>
                  <a:pt x="165" y="348"/>
                </a:lnTo>
                <a:lnTo>
                  <a:pt x="219" y="282"/>
                </a:lnTo>
                <a:lnTo>
                  <a:pt x="281" y="220"/>
                </a:lnTo>
                <a:lnTo>
                  <a:pt x="348" y="165"/>
                </a:lnTo>
                <a:lnTo>
                  <a:pt x="422" y="117"/>
                </a:lnTo>
                <a:lnTo>
                  <a:pt x="499" y="76"/>
                </a:lnTo>
                <a:lnTo>
                  <a:pt x="581" y="43"/>
                </a:lnTo>
                <a:lnTo>
                  <a:pt x="669" y="19"/>
                </a:lnTo>
                <a:lnTo>
                  <a:pt x="758" y="6"/>
                </a:lnTo>
                <a:lnTo>
                  <a:pt x="85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noProof="0" dirty="0"/>
          </a:p>
        </p:txBody>
      </p:sp>
      <p:sp>
        <p:nvSpPr>
          <p:cNvPr id="42" name="Tekstvak 41"/>
          <p:cNvSpPr txBox="1"/>
          <p:nvPr userDrawn="1"/>
        </p:nvSpPr>
        <p:spPr>
          <a:xfrm>
            <a:off x="40605" y="-442668"/>
            <a:ext cx="4790475" cy="3692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800" noProof="0" dirty="0">
                <a:solidFill>
                  <a:schemeClr val="accent1"/>
                </a:solidFill>
              </a:rPr>
              <a:t>Intro (logo animatie)</a:t>
            </a:r>
          </a:p>
        </p:txBody>
      </p:sp>
    </p:spTree>
    <p:extLst>
      <p:ext uri="{BB962C8B-B14F-4D97-AF65-F5344CB8AC3E}">
        <p14:creationId xmlns:p14="http://schemas.microsoft.com/office/powerpoint/2010/main" val="28511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1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1909"/>
            <a:ext cx="12191998" cy="6869909"/>
          </a:xfrm>
          <a:solidFill>
            <a:schemeClr val="bg2">
              <a:lumMod val="95000"/>
            </a:schemeClr>
          </a:solidFill>
        </p:spPr>
        <p:txBody>
          <a:bodyPr tIns="1080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nl-NL" noProof="0" dirty="0"/>
              <a:t>Klik op bovenstaand icoon </a:t>
            </a:r>
            <a:br>
              <a:rPr lang="nl-NL" noProof="0" dirty="0"/>
            </a:br>
            <a:r>
              <a:rPr lang="nl-NL" noProof="0" dirty="0"/>
              <a:t>om een afbeelding in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7F54CD-9534-4580-98A2-16A4289EFA7B}" type="datetime4">
              <a:rPr lang="nl-NL" smtClean="0"/>
              <a:t>4 december 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Introductie </a:t>
            </a:r>
            <a:r>
              <a:rPr lang="nl-NL" dirty="0" err="1"/>
              <a:t>PitPoint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819554-5848-4971-949F-F8AE2B3D127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tekst 29"/>
          <p:cNvSpPr>
            <a:spLocks noGrp="1"/>
          </p:cNvSpPr>
          <p:nvPr>
            <p:ph type="body" sz="quarter" idx="15" hasCustomPrompt="1"/>
          </p:nvPr>
        </p:nvSpPr>
        <p:spPr>
          <a:xfrm>
            <a:off x="10904219" y="6049409"/>
            <a:ext cx="449577" cy="442832"/>
          </a:xfrm>
          <a:blipFill>
            <a:blip r:embed="rId2"/>
            <a:srcRect/>
            <a:stretch>
              <a:fillRect l="1406" t="-1" r="-226076" b="753"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l-NL" noProof="0" dirty="0"/>
              <a:t> 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0" y="0"/>
            <a:ext cx="12192000" cy="6869910"/>
            <a:chOff x="0" y="0"/>
            <a:chExt cx="12192000" cy="6869910"/>
          </a:xfrm>
        </p:grpSpPr>
        <p:sp>
          <p:nvSpPr>
            <p:cNvPr id="12" name="Rechthoek 11"/>
            <p:cNvSpPr/>
            <p:nvPr userDrawn="1"/>
          </p:nvSpPr>
          <p:spPr>
            <a:xfrm>
              <a:off x="0" y="0"/>
              <a:ext cx="838198" cy="6858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hthoek 12"/>
            <p:cNvSpPr/>
            <p:nvPr userDrawn="1"/>
          </p:nvSpPr>
          <p:spPr>
            <a:xfrm>
              <a:off x="11353800" y="0"/>
              <a:ext cx="838198" cy="6858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hthoek 13"/>
            <p:cNvSpPr/>
            <p:nvPr userDrawn="1"/>
          </p:nvSpPr>
          <p:spPr>
            <a:xfrm rot="16200000">
              <a:off x="5676901" y="-5676901"/>
              <a:ext cx="838198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hthoek 14"/>
            <p:cNvSpPr/>
            <p:nvPr userDrawn="1"/>
          </p:nvSpPr>
          <p:spPr>
            <a:xfrm rot="16200000">
              <a:off x="5499622" y="165623"/>
              <a:ext cx="1192755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hthoek 15"/>
            <p:cNvSpPr/>
            <p:nvPr userDrawn="1"/>
          </p:nvSpPr>
          <p:spPr>
            <a:xfrm rot="16200000">
              <a:off x="5905501" y="-4383481"/>
              <a:ext cx="380998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hthoek 16"/>
            <p:cNvSpPr/>
            <p:nvPr userDrawn="1"/>
          </p:nvSpPr>
          <p:spPr>
            <a:xfrm rot="16200000">
              <a:off x="5905501" y="-240255"/>
              <a:ext cx="380998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hthoek 17"/>
            <p:cNvSpPr/>
            <p:nvPr userDrawn="1"/>
          </p:nvSpPr>
          <p:spPr>
            <a:xfrm rot="16200000">
              <a:off x="5905501" y="583411"/>
              <a:ext cx="380998" cy="1219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hthoek 18"/>
            <p:cNvSpPr/>
            <p:nvPr userDrawn="1"/>
          </p:nvSpPr>
          <p:spPr>
            <a:xfrm rot="10800000">
              <a:off x="4571996" y="1529599"/>
              <a:ext cx="380998" cy="451664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257788"/>
            <a:ext cx="10515600" cy="3568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noProof="0" dirty="0"/>
              <a:t>Subtitel</a:t>
            </a:r>
          </a:p>
        </p:txBody>
      </p:sp>
      <p:sp>
        <p:nvSpPr>
          <p:cNvPr id="21" name="Tekstvak 20"/>
          <p:cNvSpPr txBox="1"/>
          <p:nvPr userDrawn="1"/>
        </p:nvSpPr>
        <p:spPr>
          <a:xfrm>
            <a:off x="40605" y="-442668"/>
            <a:ext cx="4790475" cy="3692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NL" sz="1800" noProof="0" dirty="0">
                <a:solidFill>
                  <a:schemeClr val="accent1"/>
                </a:solidFill>
              </a:rPr>
              <a:t>Beeld 100%</a:t>
            </a:r>
          </a:p>
        </p:txBody>
      </p:sp>
      <p:grpSp>
        <p:nvGrpSpPr>
          <p:cNvPr id="8" name="Instructie Afbeelding invoegen"/>
          <p:cNvGrpSpPr/>
          <p:nvPr userDrawn="1"/>
        </p:nvGrpSpPr>
        <p:grpSpPr>
          <a:xfrm>
            <a:off x="12462092" y="-5444"/>
            <a:ext cx="2617974" cy="6850046"/>
            <a:chOff x="12462092" y="-5444"/>
            <a:chExt cx="2617974" cy="6850046"/>
          </a:xfrm>
        </p:grpSpPr>
        <p:sp>
          <p:nvSpPr>
            <p:cNvPr id="51" name="Rechthoek 50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0" kern="0" dirty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52" name="Tekstvak 33"/>
            <p:cNvSpPr txBox="1"/>
            <p:nvPr/>
          </p:nvSpPr>
          <p:spPr>
            <a:xfrm>
              <a:off x="12483705" y="902966"/>
              <a:ext cx="2584447" cy="5661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Indien nodig, verwijder de bestaande afbeelding. Klik op het icoon om een afbeelding in te voegen</a:t>
              </a:r>
            </a:p>
          </p:txBody>
        </p:sp>
        <p:sp>
          <p:nvSpPr>
            <p:cNvPr id="53" name="Tekstvak 33"/>
            <p:cNvSpPr txBox="1"/>
            <p:nvPr/>
          </p:nvSpPr>
          <p:spPr>
            <a:xfrm>
              <a:off x="12479311" y="2856381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gewenste afbeelding uit</a:t>
              </a:r>
              <a:r>
                <a:rPr lang="nl-NL" sz="1200" kern="0" baseline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de bestanden en klik op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54" name="Ovaal 53"/>
            <p:cNvSpPr/>
            <p:nvPr/>
          </p:nvSpPr>
          <p:spPr>
            <a:xfrm>
              <a:off x="12483705" y="419684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55" name="Ovaal 54"/>
            <p:cNvSpPr/>
            <p:nvPr/>
          </p:nvSpPr>
          <p:spPr>
            <a:xfrm>
              <a:off x="12488780" y="2358545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56" name="Rechte verbindingslijn 55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7" name="Rechte verbindingslijn 56"/>
            <p:cNvCxnSpPr/>
            <p:nvPr/>
          </p:nvCxnSpPr>
          <p:spPr>
            <a:xfrm>
              <a:off x="12479311" y="2220859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8" name="Rechte verbindingslijn 57"/>
            <p:cNvCxnSpPr/>
            <p:nvPr/>
          </p:nvCxnSpPr>
          <p:spPr>
            <a:xfrm>
              <a:off x="12470972" y="3852053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59" name="Icoontje afbeeldi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558982"/>
              <a:ext cx="521075" cy="521075"/>
            </a:xfrm>
            <a:prstGeom prst="rect">
              <a:avLst/>
            </a:prstGeom>
          </p:spPr>
        </p:pic>
        <p:sp>
          <p:nvSpPr>
            <p:cNvPr id="60" name="Tekstvak 33"/>
            <p:cNvSpPr txBox="1"/>
            <p:nvPr/>
          </p:nvSpPr>
          <p:spPr>
            <a:xfrm>
              <a:off x="12479311" y="4469183"/>
              <a:ext cx="2588841" cy="5493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met de rechter muis knop op de miniatuurweergave van de dia en kies </a:t>
              </a:r>
              <a:r>
                <a: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‘Dia herstellen’</a:t>
              </a:r>
            </a:p>
          </p:txBody>
        </p:sp>
        <p:sp>
          <p:nvSpPr>
            <p:cNvPr id="61" name="Ovaal 60"/>
            <p:cNvSpPr/>
            <p:nvPr/>
          </p:nvSpPr>
          <p:spPr>
            <a:xfrm>
              <a:off x="12488779" y="3984321"/>
              <a:ext cx="359927" cy="359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</a:p>
          </p:txBody>
        </p:sp>
        <p:cxnSp>
          <p:nvCxnSpPr>
            <p:cNvPr id="62" name="Rechte verbindingslijn 61"/>
            <p:cNvCxnSpPr/>
            <p:nvPr/>
          </p:nvCxnSpPr>
          <p:spPr>
            <a:xfrm>
              <a:off x="12470972" y="6844602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7" name="Afbeelding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462092" y="5072605"/>
              <a:ext cx="1895475" cy="1095375"/>
            </a:xfrm>
            <a:prstGeom prst="rect">
              <a:avLst/>
            </a:prstGeom>
          </p:spPr>
        </p:pic>
        <p:grpSp>
          <p:nvGrpSpPr>
            <p:cNvPr id="63" name="Groep 62"/>
            <p:cNvGrpSpPr/>
            <p:nvPr/>
          </p:nvGrpSpPr>
          <p:grpSpPr>
            <a:xfrm>
              <a:off x="12483705" y="3408006"/>
              <a:ext cx="1114138" cy="297656"/>
              <a:chOff x="13560784" y="3471416"/>
              <a:chExt cx="1114138" cy="297656"/>
            </a:xfrm>
          </p:grpSpPr>
          <p:sp>
            <p:nvSpPr>
              <p:cNvPr id="65" name="Afgeronde rechthoek 6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6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 dirty="0"/>
                  <a:t>Invoegen</a:t>
                </a:r>
              </a:p>
            </p:txBody>
          </p:sp>
          <p:cxnSp>
            <p:nvCxnSpPr>
              <p:cNvPr id="67" name="Rechte verbindingslijn 6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Gelijkbenige driehoek 6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78" name="Groep 77"/>
            <p:cNvGrpSpPr/>
            <p:nvPr userDrawn="1"/>
          </p:nvGrpSpPr>
          <p:grpSpPr>
            <a:xfrm>
              <a:off x="13328131" y="5885626"/>
              <a:ext cx="1750842" cy="564707"/>
              <a:chOff x="13098875" y="6031678"/>
              <a:chExt cx="1969277" cy="635161"/>
            </a:xfrm>
          </p:grpSpPr>
          <p:sp>
            <p:nvSpPr>
              <p:cNvPr id="79" name="Rechthoek 78"/>
              <p:cNvSpPr/>
              <p:nvPr/>
            </p:nvSpPr>
            <p:spPr>
              <a:xfrm>
                <a:off x="13103058" y="6031678"/>
                <a:ext cx="1957909" cy="536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grpSp>
            <p:nvGrpSpPr>
              <p:cNvPr id="80" name="Groep 79"/>
              <p:cNvGrpSpPr/>
              <p:nvPr/>
            </p:nvGrpSpPr>
            <p:grpSpPr>
              <a:xfrm>
                <a:off x="13098875" y="6031679"/>
                <a:ext cx="1969277" cy="542924"/>
                <a:chOff x="13164976" y="6054428"/>
                <a:chExt cx="1969277" cy="542924"/>
              </a:xfrm>
            </p:grpSpPr>
            <p:sp>
              <p:nvSpPr>
                <p:cNvPr id="83" name="Rechthoek 82"/>
                <p:cNvSpPr/>
                <p:nvPr/>
              </p:nvSpPr>
              <p:spPr>
                <a:xfrm>
                  <a:off x="13164976" y="6054428"/>
                  <a:ext cx="1969277" cy="54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grpSp>
              <p:nvGrpSpPr>
                <p:cNvPr id="84" name="Groep 83"/>
                <p:cNvGrpSpPr/>
                <p:nvPr/>
              </p:nvGrpSpPr>
              <p:grpSpPr>
                <a:xfrm>
                  <a:off x="13214777" y="6112607"/>
                  <a:ext cx="145227" cy="129517"/>
                  <a:chOff x="12287399" y="5999447"/>
                  <a:chExt cx="194830" cy="173755"/>
                </a:xfrm>
              </p:grpSpPr>
              <p:sp>
                <p:nvSpPr>
                  <p:cNvPr id="87" name="Afgeronde rechthoek 86"/>
                  <p:cNvSpPr/>
                  <p:nvPr/>
                </p:nvSpPr>
                <p:spPr>
                  <a:xfrm>
                    <a:off x="12287399" y="5999447"/>
                    <a:ext cx="194830" cy="173755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88" name="Rechthoek 87"/>
                  <p:cNvSpPr/>
                  <p:nvPr/>
                </p:nvSpPr>
                <p:spPr>
                  <a:xfrm>
                    <a:off x="12309962" y="6064143"/>
                    <a:ext cx="67808" cy="8881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89" name="Rechthoek 88"/>
                  <p:cNvSpPr/>
                  <p:nvPr/>
                </p:nvSpPr>
                <p:spPr>
                  <a:xfrm>
                    <a:off x="12311695" y="6025633"/>
                    <a:ext cx="144676" cy="19389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90" name="Rechthoek 89"/>
                  <p:cNvSpPr/>
                  <p:nvPr/>
                </p:nvSpPr>
                <p:spPr>
                  <a:xfrm>
                    <a:off x="12394634" y="6067091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91" name="Rechthoek 90"/>
                  <p:cNvSpPr/>
                  <p:nvPr/>
                </p:nvSpPr>
                <p:spPr>
                  <a:xfrm>
                    <a:off x="12398009" y="6099631"/>
                    <a:ext cx="41906" cy="1324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92" name="Rechthoek 91"/>
                  <p:cNvSpPr/>
                  <p:nvPr/>
                </p:nvSpPr>
                <p:spPr>
                  <a:xfrm>
                    <a:off x="12394634" y="6135009"/>
                    <a:ext cx="61356" cy="1204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</p:grpSp>
            <p:sp>
              <p:nvSpPr>
                <p:cNvPr id="85" name="Rechthoek 84"/>
                <p:cNvSpPr/>
                <p:nvPr/>
              </p:nvSpPr>
              <p:spPr>
                <a:xfrm>
                  <a:off x="13424745" y="6062530"/>
                  <a:ext cx="721558" cy="294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1100" dirty="0"/>
                    <a:t>Indeling</a:t>
                  </a:r>
                </a:p>
              </p:txBody>
            </p:sp>
            <p:sp>
              <p:nvSpPr>
                <p:cNvPr id="86" name="Gelijkbenige driehoek 85"/>
                <p:cNvSpPr/>
                <p:nvPr/>
              </p:nvSpPr>
              <p:spPr>
                <a:xfrm rot="5400000">
                  <a:off x="14952381" y="6150144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81" name="Afgeronde rechthoek 80"/>
              <p:cNvSpPr/>
              <p:nvPr/>
            </p:nvSpPr>
            <p:spPr>
              <a:xfrm>
                <a:off x="13098875" y="6299992"/>
                <a:ext cx="1962093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 dirty="0">
                    <a:solidFill>
                      <a:schemeClr val="tx1"/>
                    </a:solidFill>
                  </a:rPr>
                  <a:t>Dia herstellen</a:t>
                </a:r>
              </a:p>
            </p:txBody>
          </p:sp>
          <p:pic>
            <p:nvPicPr>
              <p:cNvPr id="82" name="Picture 3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9717" y="6378357"/>
                <a:ext cx="178436" cy="288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56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C101-D838-4893-8781-D4658F67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CB5A-E0A0-4639-A784-315A4266D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7B12E-E8E2-4042-9241-A1BB8C4A0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E81F8-BAEF-4D82-AD14-889635F1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96531-8511-47AA-BB7F-48842BED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47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40E4-B882-4B4D-94E9-C7DB0EF2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28C41-D094-4F22-8F79-AE2A50BBD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B428F-95D1-4D18-9D7F-3210D25B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8CFA2-BBCA-4605-B6B9-AA5BFFFE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55B8B-9D52-4799-83F0-926180BB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79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A792-B8E5-4830-A422-82FE60E0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779CF-E52B-4D9F-B00F-0A5235FBA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17B9F-4D76-4BEE-AD6E-4AD4F24B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8ED2F-8034-4409-85A5-8DA6B011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1D3C4-2C6C-41D3-9704-8053D1B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EB0AD-086F-48A6-8967-B6250297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90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AB0D-139E-462C-9FD4-8274686D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FF1B-ECD0-4314-8897-A4C7A64E2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19F5A-7325-4C89-8277-59EDBB649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B8B4F-1DF5-4721-AB6C-FC264F70E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7894D-90C2-4F6C-AC37-8293360E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E6EC4-1669-4795-8CB2-32F39687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34E1D-0FB4-4F41-A467-FEBDECF9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DC4B1-05E9-4424-8D48-C79DBB9F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DB30-FC86-4138-A6A2-AC93EB7D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D0AAD-21D3-4DB9-95D6-F3715AC9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80010-EEA6-4FEF-B850-E5E4752D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C3041-6DFA-42A6-903B-286282AA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5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14AFD-3606-4FD2-B21A-54C5CFE7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7D936-E3B4-4CF0-BB37-2DE462EF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F3027-E20A-4512-8DF3-89EAA59C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13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376F-CF19-47C2-B4A3-78454978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22BF-D191-464C-BEA2-A89980C6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C9394-9643-4DD8-8995-3EDEB5780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F5537-7C52-4DF1-9427-965823E0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7E169-D654-4808-A922-E924194E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0A35C-837C-48A7-BEE6-A9B569A0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87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28B6-36AF-40AC-A163-AEF7AD4C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B6F9E-7AA1-4DB4-BFA2-B65A178F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A38C4-2629-4A51-B620-F7418C740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F06C7-0DD0-42A3-81FB-88923537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85352-37D2-4941-9754-15E5FBE8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D2C1-3839-47EB-8B35-51630668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2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AE7C3-1FBA-49D0-945A-2D66A7A3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2AD8D-9FA4-4E88-BAAA-D442DCA65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DDF25-8B99-46A3-A82C-D3BA2BE8B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98BBB-AEA9-45FA-9B1F-F05816085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CCCCD-0C7A-480A-A502-EE1318FCC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71DA-351E-4627-A68A-0A0765C548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85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D11D-ACA7-463E-A35D-85E94CAE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05888" cy="2306637"/>
          </a:xfrm>
        </p:spPr>
        <p:txBody>
          <a:bodyPr>
            <a:normAutofit/>
          </a:bodyPr>
          <a:lstStyle/>
          <a:p>
            <a:r>
              <a:rPr lang="en-GB" dirty="0"/>
              <a:t>GenComm 28 Nov 2019</a:t>
            </a:r>
            <a:br>
              <a:rPr lang="en-GB" dirty="0"/>
            </a:br>
            <a:r>
              <a:rPr lang="en-GB" dirty="0"/>
              <a:t>Building Filling Stations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29035-3E7F-49D2-8D03-B47850DD4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Peter Watters CEng FIMechE FIEI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D778-7282-4EC3-AE60-CBAD30D1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C345-5732-49A4-B853-7D73A5CE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BFDD9-5F3B-4EE6-9474-2577DB85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16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FB523-1D06-4897-B22E-9FDD93C3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5201C-2CBF-437E-A9C6-92939707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6EB2-7D90-4AC4-860A-2CEA6C2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358B4-F196-4A93-B961-A108E98E8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85" y="136526"/>
            <a:ext cx="10903273" cy="66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9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FB523-1D06-4897-B22E-9FDD93C3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5201C-2CBF-437E-A9C6-92939707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6EB2-7D90-4AC4-860A-2CEA6C2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21008-5EE0-4739-B2E1-B211F59B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8" y="136525"/>
            <a:ext cx="11059325" cy="65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2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FB523-1D06-4897-B22E-9FDD93C3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5201C-2CBF-437E-A9C6-92939707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6EB2-7D90-4AC4-860A-2CEA6C2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D1A3B-1199-4D80-AA23-0405C2A76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56" y="136525"/>
            <a:ext cx="10641287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796582"/>
            <a:ext cx="4219575" cy="200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4" y="4220135"/>
            <a:ext cx="4912757" cy="237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66" y="1482539"/>
            <a:ext cx="5458932" cy="50079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+mn-lt"/>
              </a:rPr>
              <a:t>Proposed informative annex in EN13617-1 for petrol/diesel refuelling</a:t>
            </a:r>
          </a:p>
        </p:txBody>
      </p:sp>
    </p:spTree>
    <p:extLst>
      <p:ext uri="{BB962C8B-B14F-4D97-AF65-F5344CB8AC3E}">
        <p14:creationId xmlns:p14="http://schemas.microsoft.com/office/powerpoint/2010/main" val="301446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FB7B6C-9A78-490D-A8A0-AF620D6A3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211" y="136525"/>
            <a:ext cx="8994927" cy="62198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58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9403970" y="7109900"/>
            <a:ext cx="1643745" cy="141048"/>
          </a:xfrm>
        </p:spPr>
        <p:txBody>
          <a:bodyPr/>
          <a:lstStyle/>
          <a:p>
            <a:fld id="{D0216C9B-05C8-43C7-8A97-3C1BF19DFF08}" type="datetime4">
              <a:rPr lang="nl-NL" smtClean="0"/>
              <a:t>4 december 2019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4294967295"/>
          </p:nvPr>
        </p:nvSpPr>
        <p:spPr>
          <a:xfrm>
            <a:off x="4038600" y="7109900"/>
            <a:ext cx="4114800" cy="141048"/>
          </a:xfrm>
        </p:spPr>
        <p:txBody>
          <a:bodyPr/>
          <a:lstStyle/>
          <a:p>
            <a:r>
              <a:rPr lang="nl-NL"/>
              <a:t>Introductie PitPoint - CNG Net</a:t>
            </a:r>
            <a:endParaRPr lang="en-GB" dirty="0"/>
          </a:p>
        </p:txBody>
      </p:sp>
      <p:sp>
        <p:nvSpPr>
          <p:cNvPr id="5" name="Titel 9"/>
          <p:cNvSpPr txBox="1">
            <a:spLocks/>
          </p:cNvSpPr>
          <p:nvPr/>
        </p:nvSpPr>
        <p:spPr>
          <a:xfrm>
            <a:off x="682580" y="5051423"/>
            <a:ext cx="11353797" cy="1516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FFFFFF"/>
                </a:solidFill>
              </a:rPr>
              <a:t>Dutch initiative multifuel refuelling stations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Concept prepared, open for discussion </a:t>
            </a:r>
          </a:p>
        </p:txBody>
      </p:sp>
    </p:spTree>
    <p:extLst>
      <p:ext uri="{BB962C8B-B14F-4D97-AF65-F5344CB8AC3E}">
        <p14:creationId xmlns:p14="http://schemas.microsoft.com/office/powerpoint/2010/main" val="19942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E4986-F01C-4FA9-8F26-67894EE5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54CD-9534-4580-98A2-16A4289EFA7B}" type="datetime4">
              <a:rPr lang="nl-NL" smtClean="0"/>
              <a:t>4 december 2019</a:t>
            </a:fld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E7B7-99FD-4C66-A585-C2A2EA38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9554-5848-4971-949F-F8AE2B3D127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41" name="Shape 159">
            <a:extLst>
              <a:ext uri="{FF2B5EF4-FFF2-40B4-BE49-F238E27FC236}">
                <a16:creationId xmlns:a16="http://schemas.microsoft.com/office/drawing/2014/main" id="{3D65A517-DC80-4C0D-8F87-FF8B241154BA}"/>
              </a:ext>
            </a:extLst>
          </p:cNvPr>
          <p:cNvSpPr/>
          <p:nvPr/>
        </p:nvSpPr>
        <p:spPr>
          <a:xfrm>
            <a:off x="11099566" y="6542075"/>
            <a:ext cx="1092434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200" b="1"/>
            </a:lvl1pPr>
          </a:lstStyle>
          <a:p>
            <a:r>
              <a:rPr dirty="0"/>
              <a:t>Site boundary</a:t>
            </a:r>
          </a:p>
        </p:txBody>
      </p:sp>
      <p:sp>
        <p:nvSpPr>
          <p:cNvPr id="43" name="Shape 149">
            <a:extLst>
              <a:ext uri="{FF2B5EF4-FFF2-40B4-BE49-F238E27FC236}">
                <a16:creationId xmlns:a16="http://schemas.microsoft.com/office/drawing/2014/main" id="{98A236B7-618F-4F3C-921A-CA02DCE400BA}"/>
              </a:ext>
            </a:extLst>
          </p:cNvPr>
          <p:cNvSpPr/>
          <p:nvPr/>
        </p:nvSpPr>
        <p:spPr>
          <a:xfrm>
            <a:off x="4621030" y="2772812"/>
            <a:ext cx="2563442" cy="7013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lang="en-GB" dirty="0"/>
              <a:t>Shop or</a:t>
            </a: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lang="en-GB" dirty="0"/>
              <a:t> internal Vulnerable Object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8E72FB4-EC33-4A2A-B36C-C2D0CA92ABE1}"/>
              </a:ext>
            </a:extLst>
          </p:cNvPr>
          <p:cNvCxnSpPr>
            <a:cxnSpLocks/>
          </p:cNvCxnSpPr>
          <p:nvPr/>
        </p:nvCxnSpPr>
        <p:spPr>
          <a:xfrm flipH="1" flipV="1">
            <a:off x="7270806" y="3118703"/>
            <a:ext cx="2647551" cy="1503265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1CBA9918-7FAF-4DFF-B80A-EFEE5683B002}"/>
              </a:ext>
            </a:extLst>
          </p:cNvPr>
          <p:cNvSpPr txBox="1"/>
          <p:nvPr/>
        </p:nvSpPr>
        <p:spPr>
          <a:xfrm>
            <a:off x="7270806" y="3004792"/>
            <a:ext cx="630523" cy="1680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900" dirty="0"/>
              <a:t> 3 meter </a:t>
            </a:r>
          </a:p>
        </p:txBody>
      </p:sp>
      <p:sp>
        <p:nvSpPr>
          <p:cNvPr id="119" name="Rectangle 23">
            <a:extLst>
              <a:ext uri="{FF2B5EF4-FFF2-40B4-BE49-F238E27FC236}">
                <a16:creationId xmlns:a16="http://schemas.microsoft.com/office/drawing/2014/main" id="{0C83E1C6-95FA-4A82-AC28-E0DE07F45730}"/>
              </a:ext>
            </a:extLst>
          </p:cNvPr>
          <p:cNvSpPr/>
          <p:nvPr/>
        </p:nvSpPr>
        <p:spPr>
          <a:xfrm>
            <a:off x="4041286" y="4514281"/>
            <a:ext cx="888395" cy="16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88" name="Shape 143">
            <a:extLst>
              <a:ext uri="{FF2B5EF4-FFF2-40B4-BE49-F238E27FC236}">
                <a16:creationId xmlns:a16="http://schemas.microsoft.com/office/drawing/2014/main" id="{C39B5626-B3EC-48BF-BDAB-95DD346794B2}"/>
              </a:ext>
            </a:extLst>
          </p:cNvPr>
          <p:cNvSpPr/>
          <p:nvPr/>
        </p:nvSpPr>
        <p:spPr>
          <a:xfrm>
            <a:off x="6545710" y="5173439"/>
            <a:ext cx="456334" cy="468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0618" extrusionOk="0">
                <a:moveTo>
                  <a:pt x="0" y="0"/>
                </a:moveTo>
                <a:cubicBezTo>
                  <a:pt x="4540" y="9757"/>
                  <a:pt x="9081" y="19515"/>
                  <a:pt x="12431" y="20557"/>
                </a:cubicBezTo>
                <a:cubicBezTo>
                  <a:pt x="15781" y="21600"/>
                  <a:pt x="18602" y="8888"/>
                  <a:pt x="20101" y="6257"/>
                </a:cubicBezTo>
                <a:cubicBezTo>
                  <a:pt x="21600" y="3625"/>
                  <a:pt x="21512" y="4196"/>
                  <a:pt x="21424" y="4767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89" name="Shape 144">
            <a:extLst>
              <a:ext uri="{FF2B5EF4-FFF2-40B4-BE49-F238E27FC236}">
                <a16:creationId xmlns:a16="http://schemas.microsoft.com/office/drawing/2014/main" id="{94701741-4CB5-471B-8C6C-E7C4F6CF0DAB}"/>
              </a:ext>
            </a:extLst>
          </p:cNvPr>
          <p:cNvSpPr/>
          <p:nvPr/>
        </p:nvSpPr>
        <p:spPr>
          <a:xfrm>
            <a:off x="6995149" y="5006165"/>
            <a:ext cx="721019" cy="921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90" name="Shape 145">
            <a:extLst>
              <a:ext uri="{FF2B5EF4-FFF2-40B4-BE49-F238E27FC236}">
                <a16:creationId xmlns:a16="http://schemas.microsoft.com/office/drawing/2014/main" id="{2F86D54D-4216-400B-8519-26DEA95F9D40}"/>
              </a:ext>
            </a:extLst>
          </p:cNvPr>
          <p:cNvSpPr/>
          <p:nvPr/>
        </p:nvSpPr>
        <p:spPr>
          <a:xfrm>
            <a:off x="6995149" y="5347873"/>
            <a:ext cx="721020" cy="2379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Vehicle</a:t>
            </a:r>
          </a:p>
        </p:txBody>
      </p:sp>
      <p:sp>
        <p:nvSpPr>
          <p:cNvPr id="91" name="Shape 147">
            <a:extLst>
              <a:ext uri="{FF2B5EF4-FFF2-40B4-BE49-F238E27FC236}">
                <a16:creationId xmlns:a16="http://schemas.microsoft.com/office/drawing/2014/main" id="{21B41704-7E5C-4D42-A5F0-2F2046D42D4B}"/>
              </a:ext>
            </a:extLst>
          </p:cNvPr>
          <p:cNvSpPr/>
          <p:nvPr/>
        </p:nvSpPr>
        <p:spPr>
          <a:xfrm>
            <a:off x="7115839" y="5927487"/>
            <a:ext cx="163727" cy="1909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92" name="Shape 148">
            <a:extLst>
              <a:ext uri="{FF2B5EF4-FFF2-40B4-BE49-F238E27FC236}">
                <a16:creationId xmlns:a16="http://schemas.microsoft.com/office/drawing/2014/main" id="{90C70BF3-B42D-45FB-B443-80CF3FD8C8CD}"/>
              </a:ext>
            </a:extLst>
          </p:cNvPr>
          <p:cNvSpPr/>
          <p:nvPr/>
        </p:nvSpPr>
        <p:spPr>
          <a:xfrm>
            <a:off x="7443291" y="5927487"/>
            <a:ext cx="163727" cy="1909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93" name="Rectangle 23">
            <a:extLst>
              <a:ext uri="{FF2B5EF4-FFF2-40B4-BE49-F238E27FC236}">
                <a16:creationId xmlns:a16="http://schemas.microsoft.com/office/drawing/2014/main" id="{437CE0E0-E2FF-4D46-8AEF-83E7C817932F}"/>
              </a:ext>
            </a:extLst>
          </p:cNvPr>
          <p:cNvSpPr/>
          <p:nvPr/>
        </p:nvSpPr>
        <p:spPr>
          <a:xfrm>
            <a:off x="4934703" y="4514280"/>
            <a:ext cx="1974620" cy="1613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 b="1" dirty="0">
                <a:solidFill>
                  <a:schemeClr val="tx1"/>
                </a:solidFill>
              </a:rPr>
              <a:t>      LNG </a:t>
            </a:r>
            <a:r>
              <a:rPr lang="en-US" sz="800" b="1" dirty="0" err="1">
                <a:solidFill>
                  <a:schemeClr val="tx1"/>
                </a:solidFill>
              </a:rPr>
              <a:t>refuelling</a:t>
            </a:r>
            <a:r>
              <a:rPr lang="en-US" sz="800" b="1" dirty="0">
                <a:solidFill>
                  <a:schemeClr val="tx1"/>
                </a:solidFill>
              </a:rPr>
              <a:t> installation</a:t>
            </a:r>
          </a:p>
        </p:txBody>
      </p:sp>
      <p:sp>
        <p:nvSpPr>
          <p:cNvPr id="94" name="Oval 13">
            <a:extLst>
              <a:ext uri="{FF2B5EF4-FFF2-40B4-BE49-F238E27FC236}">
                <a16:creationId xmlns:a16="http://schemas.microsoft.com/office/drawing/2014/main" id="{7F9F35D9-3334-4CAE-AE8A-2151D716DB03}"/>
              </a:ext>
            </a:extLst>
          </p:cNvPr>
          <p:cNvSpPr/>
          <p:nvPr/>
        </p:nvSpPr>
        <p:spPr>
          <a:xfrm>
            <a:off x="5030923" y="4948628"/>
            <a:ext cx="822930" cy="2639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95" name="Oval 14">
            <a:extLst>
              <a:ext uri="{FF2B5EF4-FFF2-40B4-BE49-F238E27FC236}">
                <a16:creationId xmlns:a16="http://schemas.microsoft.com/office/drawing/2014/main" id="{532AB805-D582-4F4C-ADF1-AC152D885528}"/>
              </a:ext>
            </a:extLst>
          </p:cNvPr>
          <p:cNvSpPr/>
          <p:nvPr/>
        </p:nvSpPr>
        <p:spPr>
          <a:xfrm>
            <a:off x="5027555" y="5276327"/>
            <a:ext cx="822930" cy="2639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96" name="Oval 15">
            <a:extLst>
              <a:ext uri="{FF2B5EF4-FFF2-40B4-BE49-F238E27FC236}">
                <a16:creationId xmlns:a16="http://schemas.microsoft.com/office/drawing/2014/main" id="{CF926931-D51F-4721-9D42-20A4365F0D0A}"/>
              </a:ext>
            </a:extLst>
          </p:cNvPr>
          <p:cNvSpPr/>
          <p:nvPr/>
        </p:nvSpPr>
        <p:spPr>
          <a:xfrm>
            <a:off x="5027555" y="5609569"/>
            <a:ext cx="822930" cy="2639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97" name="Rectangle 91">
            <a:extLst>
              <a:ext uri="{FF2B5EF4-FFF2-40B4-BE49-F238E27FC236}">
                <a16:creationId xmlns:a16="http://schemas.microsoft.com/office/drawing/2014/main" id="{85B911A4-2537-45E7-8C57-D0018DCD9984}"/>
              </a:ext>
            </a:extLst>
          </p:cNvPr>
          <p:cNvSpPr/>
          <p:nvPr/>
        </p:nvSpPr>
        <p:spPr>
          <a:xfrm>
            <a:off x="5910702" y="4953677"/>
            <a:ext cx="630664" cy="9216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Dispenser</a:t>
            </a:r>
          </a:p>
        </p:txBody>
      </p:sp>
      <p:sp>
        <p:nvSpPr>
          <p:cNvPr id="98" name="Rectangle 92">
            <a:extLst>
              <a:ext uri="{FF2B5EF4-FFF2-40B4-BE49-F238E27FC236}">
                <a16:creationId xmlns:a16="http://schemas.microsoft.com/office/drawing/2014/main" id="{16A7C589-EE67-4E4D-B648-7997D39D9639}"/>
              </a:ext>
            </a:extLst>
          </p:cNvPr>
          <p:cNvSpPr/>
          <p:nvPr/>
        </p:nvSpPr>
        <p:spPr>
          <a:xfrm>
            <a:off x="6041082" y="5004010"/>
            <a:ext cx="369903" cy="2785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99" name="Freeform 93">
            <a:extLst>
              <a:ext uri="{FF2B5EF4-FFF2-40B4-BE49-F238E27FC236}">
                <a16:creationId xmlns:a16="http://schemas.microsoft.com/office/drawing/2014/main" id="{EE906C50-AB6E-4148-86E7-3F7A5C8544E9}"/>
              </a:ext>
            </a:extLst>
          </p:cNvPr>
          <p:cNvSpPr/>
          <p:nvPr/>
        </p:nvSpPr>
        <p:spPr>
          <a:xfrm>
            <a:off x="6540689" y="5084712"/>
            <a:ext cx="456334" cy="468727"/>
          </a:xfrm>
          <a:custGeom>
            <a:avLst/>
            <a:gdLst>
              <a:gd name="connsiteX0" fmla="*/ 0 w 773021"/>
              <a:gd name="connsiteY0" fmla="*/ 0 h 659164"/>
              <a:gd name="connsiteX1" fmla="*/ 447675 w 773021"/>
              <a:gd name="connsiteY1" fmla="*/ 657225 h 659164"/>
              <a:gd name="connsiteX2" fmla="*/ 723900 w 773021"/>
              <a:gd name="connsiteY2" fmla="*/ 200025 h 659164"/>
              <a:gd name="connsiteX3" fmla="*/ 771525 w 773021"/>
              <a:gd name="connsiteY3" fmla="*/ 152400 h 65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21" h="659164">
                <a:moveTo>
                  <a:pt x="0" y="0"/>
                </a:moveTo>
                <a:cubicBezTo>
                  <a:pt x="163512" y="311944"/>
                  <a:pt x="327025" y="623888"/>
                  <a:pt x="447675" y="657225"/>
                </a:cubicBezTo>
                <a:cubicBezTo>
                  <a:pt x="568325" y="690562"/>
                  <a:pt x="669925" y="284163"/>
                  <a:pt x="723900" y="200025"/>
                </a:cubicBezTo>
                <a:cubicBezTo>
                  <a:pt x="777875" y="115887"/>
                  <a:pt x="774700" y="134143"/>
                  <a:pt x="771525" y="15240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6C31EB2E-C9E2-4573-88E9-E15BA7BAC4FA}"/>
              </a:ext>
            </a:extLst>
          </p:cNvPr>
          <p:cNvSpPr/>
          <p:nvPr/>
        </p:nvSpPr>
        <p:spPr>
          <a:xfrm>
            <a:off x="4070444" y="5238559"/>
            <a:ext cx="727435" cy="2639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Tank trailer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36AE3A1-CC7E-4F47-B171-1393D7442969}"/>
              </a:ext>
            </a:extLst>
          </p:cNvPr>
          <p:cNvSpPr txBox="1"/>
          <p:nvPr/>
        </p:nvSpPr>
        <p:spPr>
          <a:xfrm>
            <a:off x="6048108" y="3583352"/>
            <a:ext cx="693030" cy="1550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8 meter 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9502D22-30E1-4590-B514-12B80F3A1A6C}"/>
              </a:ext>
            </a:extLst>
          </p:cNvPr>
          <p:cNvCxnSpPr>
            <a:cxnSpLocks/>
          </p:cNvCxnSpPr>
          <p:nvPr/>
        </p:nvCxnSpPr>
        <p:spPr>
          <a:xfrm flipV="1">
            <a:off x="5103168" y="3535371"/>
            <a:ext cx="0" cy="971500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5FAEE33-9516-409F-B125-3B5242650929}"/>
              </a:ext>
            </a:extLst>
          </p:cNvPr>
          <p:cNvSpPr txBox="1"/>
          <p:nvPr/>
        </p:nvSpPr>
        <p:spPr>
          <a:xfrm>
            <a:off x="5086603" y="3519901"/>
            <a:ext cx="629850" cy="140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900" dirty="0"/>
              <a:t> 3 meter 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D0A5733-BD9E-4DA0-BDB6-ADB276C5CA1B}"/>
              </a:ext>
            </a:extLst>
          </p:cNvPr>
          <p:cNvCxnSpPr>
            <a:cxnSpLocks/>
          </p:cNvCxnSpPr>
          <p:nvPr/>
        </p:nvCxnSpPr>
        <p:spPr>
          <a:xfrm>
            <a:off x="47271" y="6806267"/>
            <a:ext cx="12068529" cy="504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6" name="Shape 159">
            <a:extLst>
              <a:ext uri="{FF2B5EF4-FFF2-40B4-BE49-F238E27FC236}">
                <a16:creationId xmlns:a16="http://schemas.microsoft.com/office/drawing/2014/main" id="{C87C3C28-885B-4624-AD33-ED5416570749}"/>
              </a:ext>
            </a:extLst>
          </p:cNvPr>
          <p:cNvSpPr/>
          <p:nvPr/>
        </p:nvSpPr>
        <p:spPr>
          <a:xfrm>
            <a:off x="11187821" y="95547"/>
            <a:ext cx="1092434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200" b="1"/>
            </a:lvl1pPr>
          </a:lstStyle>
          <a:p>
            <a:r>
              <a:rPr dirty="0"/>
              <a:t>Site boundary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9DBA339-E1C3-45DB-AF06-9EBDC71B8B82}"/>
              </a:ext>
            </a:extLst>
          </p:cNvPr>
          <p:cNvCxnSpPr>
            <a:cxnSpLocks/>
          </p:cNvCxnSpPr>
          <p:nvPr/>
        </p:nvCxnSpPr>
        <p:spPr>
          <a:xfrm>
            <a:off x="61735" y="73964"/>
            <a:ext cx="12068529" cy="504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C7D62411-57F3-48B2-87FF-1956C5DABCFB}"/>
              </a:ext>
            </a:extLst>
          </p:cNvPr>
          <p:cNvSpPr txBox="1"/>
          <p:nvPr/>
        </p:nvSpPr>
        <p:spPr>
          <a:xfrm>
            <a:off x="262631" y="6542075"/>
            <a:ext cx="914400" cy="184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900" dirty="0"/>
              <a:t>3 kW/m2: 3 meter 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719509A3-9455-4C7C-9204-DF533CF0F1EA}"/>
              </a:ext>
            </a:extLst>
          </p:cNvPr>
          <p:cNvCxnSpPr>
            <a:cxnSpLocks/>
          </p:cNvCxnSpPr>
          <p:nvPr/>
        </p:nvCxnSpPr>
        <p:spPr>
          <a:xfrm flipH="1">
            <a:off x="609268" y="5460629"/>
            <a:ext cx="9945" cy="924341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B0A4623C-0B79-4DDE-8264-55C4D387F2C2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5922013" y="6127646"/>
            <a:ext cx="0" cy="644656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E7ADAEB3-1F84-49A7-B5E5-E5DFBE3FAD87}"/>
              </a:ext>
            </a:extLst>
          </p:cNvPr>
          <p:cNvSpPr txBox="1"/>
          <p:nvPr/>
        </p:nvSpPr>
        <p:spPr>
          <a:xfrm>
            <a:off x="5994923" y="6558965"/>
            <a:ext cx="914400" cy="184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900" dirty="0"/>
              <a:t>3 kW/m2: 3 meter </a:t>
            </a:r>
          </a:p>
        </p:txBody>
      </p:sp>
      <p:sp>
        <p:nvSpPr>
          <p:cNvPr id="15" name="Shape 143">
            <a:extLst>
              <a:ext uri="{FF2B5EF4-FFF2-40B4-BE49-F238E27FC236}">
                <a16:creationId xmlns:a16="http://schemas.microsoft.com/office/drawing/2014/main" id="{E1058128-2353-419C-B785-4C7365A6FC47}"/>
              </a:ext>
            </a:extLst>
          </p:cNvPr>
          <p:cNvSpPr/>
          <p:nvPr/>
        </p:nvSpPr>
        <p:spPr>
          <a:xfrm>
            <a:off x="11047122" y="5257227"/>
            <a:ext cx="415176" cy="424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0618" extrusionOk="0">
                <a:moveTo>
                  <a:pt x="0" y="0"/>
                </a:moveTo>
                <a:cubicBezTo>
                  <a:pt x="4540" y="9757"/>
                  <a:pt x="9081" y="19515"/>
                  <a:pt x="12431" y="20557"/>
                </a:cubicBezTo>
                <a:cubicBezTo>
                  <a:pt x="15781" y="21600"/>
                  <a:pt x="18602" y="8888"/>
                  <a:pt x="20101" y="6257"/>
                </a:cubicBezTo>
                <a:cubicBezTo>
                  <a:pt x="21600" y="3625"/>
                  <a:pt x="21512" y="4196"/>
                  <a:pt x="21424" y="4767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6" name="Shape 144">
            <a:extLst>
              <a:ext uri="{FF2B5EF4-FFF2-40B4-BE49-F238E27FC236}">
                <a16:creationId xmlns:a16="http://schemas.microsoft.com/office/drawing/2014/main" id="{FDC5530A-1E3E-4C11-96A4-4CCDA5C9EC3D}"/>
              </a:ext>
            </a:extLst>
          </p:cNvPr>
          <p:cNvSpPr/>
          <p:nvPr/>
        </p:nvSpPr>
        <p:spPr>
          <a:xfrm>
            <a:off x="11456024" y="5105852"/>
            <a:ext cx="655988" cy="833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7" name="Shape 145">
            <a:extLst>
              <a:ext uri="{FF2B5EF4-FFF2-40B4-BE49-F238E27FC236}">
                <a16:creationId xmlns:a16="http://schemas.microsoft.com/office/drawing/2014/main" id="{96335158-24E8-4FB4-ABC2-B47FE80D1F59}"/>
              </a:ext>
            </a:extLst>
          </p:cNvPr>
          <p:cNvSpPr/>
          <p:nvPr/>
        </p:nvSpPr>
        <p:spPr>
          <a:xfrm>
            <a:off x="11456024" y="5415006"/>
            <a:ext cx="655988" cy="215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Vehicle</a:t>
            </a:r>
          </a:p>
        </p:txBody>
      </p:sp>
      <p:sp>
        <p:nvSpPr>
          <p:cNvPr id="18" name="Shape 147">
            <a:extLst>
              <a:ext uri="{FF2B5EF4-FFF2-40B4-BE49-F238E27FC236}">
                <a16:creationId xmlns:a16="http://schemas.microsoft.com/office/drawing/2014/main" id="{27B4C474-A18F-4F91-89D6-E7EFCCFCA60C}"/>
              </a:ext>
            </a:extLst>
          </p:cNvPr>
          <p:cNvSpPr/>
          <p:nvPr/>
        </p:nvSpPr>
        <p:spPr>
          <a:xfrm>
            <a:off x="11565828" y="5939603"/>
            <a:ext cx="148960" cy="1728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9" name="Shape 148">
            <a:extLst>
              <a:ext uri="{FF2B5EF4-FFF2-40B4-BE49-F238E27FC236}">
                <a16:creationId xmlns:a16="http://schemas.microsoft.com/office/drawing/2014/main" id="{B22DA634-4365-4337-8131-D09233EB0368}"/>
              </a:ext>
            </a:extLst>
          </p:cNvPr>
          <p:cNvSpPr/>
          <p:nvPr/>
        </p:nvSpPr>
        <p:spPr>
          <a:xfrm>
            <a:off x="11863746" y="5939603"/>
            <a:ext cx="148960" cy="1728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1" name="Shape 115">
            <a:extLst>
              <a:ext uri="{FF2B5EF4-FFF2-40B4-BE49-F238E27FC236}">
                <a16:creationId xmlns:a16="http://schemas.microsoft.com/office/drawing/2014/main" id="{FF14439E-289B-4B25-99C1-B22CE55969B0}"/>
              </a:ext>
            </a:extLst>
          </p:cNvPr>
          <p:cNvSpPr/>
          <p:nvPr/>
        </p:nvSpPr>
        <p:spPr>
          <a:xfrm>
            <a:off x="7916199" y="4660556"/>
            <a:ext cx="862927" cy="1460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defRPr sz="1400" b="1"/>
            </a:pPr>
            <a:endParaRPr sz="600" dirty="0"/>
          </a:p>
        </p:txBody>
      </p:sp>
      <p:sp>
        <p:nvSpPr>
          <p:cNvPr id="29" name="Shape 185">
            <a:extLst>
              <a:ext uri="{FF2B5EF4-FFF2-40B4-BE49-F238E27FC236}">
                <a16:creationId xmlns:a16="http://schemas.microsoft.com/office/drawing/2014/main" id="{4950BF81-8AC7-4F4D-BCD3-8A44B0F1F7D5}"/>
              </a:ext>
            </a:extLst>
          </p:cNvPr>
          <p:cNvSpPr/>
          <p:nvPr/>
        </p:nvSpPr>
        <p:spPr>
          <a:xfrm>
            <a:off x="7999142" y="4976045"/>
            <a:ext cx="779984" cy="184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endParaRPr sz="600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91969715-81FD-428B-B3BF-6C91F3827328}"/>
              </a:ext>
            </a:extLst>
          </p:cNvPr>
          <p:cNvSpPr/>
          <p:nvPr/>
        </p:nvSpPr>
        <p:spPr>
          <a:xfrm>
            <a:off x="8779126" y="4660721"/>
            <a:ext cx="2598813" cy="1451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A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 b="1" dirty="0">
                <a:solidFill>
                  <a:schemeClr val="tx1"/>
                </a:solidFill>
              </a:rPr>
              <a:t>                 Hydrogen </a:t>
            </a:r>
            <a:r>
              <a:rPr lang="en-US" sz="800" b="1" dirty="0" err="1">
                <a:solidFill>
                  <a:schemeClr val="tx1"/>
                </a:solidFill>
              </a:rPr>
              <a:t>refuelling</a:t>
            </a:r>
            <a:r>
              <a:rPr lang="en-US" sz="800" b="1" dirty="0">
                <a:solidFill>
                  <a:schemeClr val="tx1"/>
                </a:solidFill>
              </a:rPr>
              <a:t> installation</a:t>
            </a:r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8777A8D1-A050-453F-8372-F15F81C01E65}"/>
              </a:ext>
            </a:extLst>
          </p:cNvPr>
          <p:cNvSpPr/>
          <p:nvPr/>
        </p:nvSpPr>
        <p:spPr>
          <a:xfrm>
            <a:off x="8867959" y="5058353"/>
            <a:ext cx="786364" cy="811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66029587-A8B1-44D9-A28E-AE7683FF24D0}"/>
              </a:ext>
            </a:extLst>
          </p:cNvPr>
          <p:cNvSpPr/>
          <p:nvPr/>
        </p:nvSpPr>
        <p:spPr>
          <a:xfrm>
            <a:off x="9668959" y="5053784"/>
            <a:ext cx="748707" cy="2388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35" name="Oval 14">
            <a:extLst>
              <a:ext uri="{FF2B5EF4-FFF2-40B4-BE49-F238E27FC236}">
                <a16:creationId xmlns:a16="http://schemas.microsoft.com/office/drawing/2014/main" id="{5A6560DA-21D2-4ADC-A6BC-4CC22E193895}"/>
              </a:ext>
            </a:extLst>
          </p:cNvPr>
          <p:cNvSpPr/>
          <p:nvPr/>
        </p:nvSpPr>
        <p:spPr>
          <a:xfrm>
            <a:off x="9665894" y="5350335"/>
            <a:ext cx="748707" cy="2388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36" name="Oval 15">
            <a:extLst>
              <a:ext uri="{FF2B5EF4-FFF2-40B4-BE49-F238E27FC236}">
                <a16:creationId xmlns:a16="http://schemas.microsoft.com/office/drawing/2014/main" id="{1063D3FC-A7F5-4F22-BCFA-1EC0B7C0537A}"/>
              </a:ext>
            </a:extLst>
          </p:cNvPr>
          <p:cNvSpPr/>
          <p:nvPr/>
        </p:nvSpPr>
        <p:spPr>
          <a:xfrm>
            <a:off x="9665894" y="5651902"/>
            <a:ext cx="748707" cy="2388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37" name="Rectangle 91">
            <a:extLst>
              <a:ext uri="{FF2B5EF4-FFF2-40B4-BE49-F238E27FC236}">
                <a16:creationId xmlns:a16="http://schemas.microsoft.com/office/drawing/2014/main" id="{0A943584-C3FE-47AB-813C-693480FA5523}"/>
              </a:ext>
            </a:extLst>
          </p:cNvPr>
          <p:cNvSpPr/>
          <p:nvPr/>
        </p:nvSpPr>
        <p:spPr>
          <a:xfrm>
            <a:off x="10454368" y="5058353"/>
            <a:ext cx="626069" cy="8691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Dispenser</a:t>
            </a:r>
          </a:p>
        </p:txBody>
      </p:sp>
      <p:sp>
        <p:nvSpPr>
          <p:cNvPr id="38" name="Rectangle 92">
            <a:extLst>
              <a:ext uri="{FF2B5EF4-FFF2-40B4-BE49-F238E27FC236}">
                <a16:creationId xmlns:a16="http://schemas.microsoft.com/office/drawing/2014/main" id="{4A39BA44-04CF-4886-8BB2-D235C1F7F0CE}"/>
              </a:ext>
            </a:extLst>
          </p:cNvPr>
          <p:cNvSpPr/>
          <p:nvPr/>
        </p:nvSpPr>
        <p:spPr>
          <a:xfrm>
            <a:off x="10588008" y="5103901"/>
            <a:ext cx="336540" cy="252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39" name="Freeform 93">
            <a:extLst>
              <a:ext uri="{FF2B5EF4-FFF2-40B4-BE49-F238E27FC236}">
                <a16:creationId xmlns:a16="http://schemas.microsoft.com/office/drawing/2014/main" id="{540FD8DA-B48B-46AC-8E23-D400BDF408A5}"/>
              </a:ext>
            </a:extLst>
          </p:cNvPr>
          <p:cNvSpPr/>
          <p:nvPr/>
        </p:nvSpPr>
        <p:spPr>
          <a:xfrm>
            <a:off x="11042553" y="5176933"/>
            <a:ext cx="415175" cy="424175"/>
          </a:xfrm>
          <a:custGeom>
            <a:avLst/>
            <a:gdLst>
              <a:gd name="connsiteX0" fmla="*/ 0 w 773021"/>
              <a:gd name="connsiteY0" fmla="*/ 0 h 659164"/>
              <a:gd name="connsiteX1" fmla="*/ 447675 w 773021"/>
              <a:gd name="connsiteY1" fmla="*/ 657225 h 659164"/>
              <a:gd name="connsiteX2" fmla="*/ 723900 w 773021"/>
              <a:gd name="connsiteY2" fmla="*/ 200025 h 659164"/>
              <a:gd name="connsiteX3" fmla="*/ 771525 w 773021"/>
              <a:gd name="connsiteY3" fmla="*/ 152400 h 65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21" h="659164">
                <a:moveTo>
                  <a:pt x="0" y="0"/>
                </a:moveTo>
                <a:cubicBezTo>
                  <a:pt x="163512" y="311944"/>
                  <a:pt x="327025" y="623888"/>
                  <a:pt x="447675" y="657225"/>
                </a:cubicBezTo>
                <a:cubicBezTo>
                  <a:pt x="568325" y="690562"/>
                  <a:pt x="669925" y="284163"/>
                  <a:pt x="723900" y="200025"/>
                </a:cubicBezTo>
                <a:cubicBezTo>
                  <a:pt x="777875" y="115887"/>
                  <a:pt x="774700" y="134143"/>
                  <a:pt x="771525" y="15240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1DC66476-CA64-433E-A0A0-BEA434E8D72A}"/>
              </a:ext>
            </a:extLst>
          </p:cNvPr>
          <p:cNvSpPr/>
          <p:nvPr/>
        </p:nvSpPr>
        <p:spPr>
          <a:xfrm>
            <a:off x="8017996" y="4802994"/>
            <a:ext cx="661825" cy="2388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</a:rPr>
              <a:t>Pipeline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BBBB997-FF47-427B-957F-681872474BBB}"/>
              </a:ext>
            </a:extLst>
          </p:cNvPr>
          <p:cNvSpPr/>
          <p:nvPr/>
        </p:nvSpPr>
        <p:spPr>
          <a:xfrm>
            <a:off x="8029293" y="5103901"/>
            <a:ext cx="661825" cy="2388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</a:rPr>
              <a:t>Tube trailer</a:t>
            </a:r>
          </a:p>
          <a:p>
            <a:pPr algn="ctr"/>
            <a:r>
              <a:rPr lang="nl-NL" sz="600" dirty="0">
                <a:solidFill>
                  <a:schemeClr val="tx1"/>
                </a:solidFill>
              </a:rPr>
              <a:t>200 bar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ABB8D22-0074-4788-8F15-3C5745D1B093}"/>
              </a:ext>
            </a:extLst>
          </p:cNvPr>
          <p:cNvSpPr/>
          <p:nvPr/>
        </p:nvSpPr>
        <p:spPr>
          <a:xfrm>
            <a:off x="8035538" y="5401069"/>
            <a:ext cx="661825" cy="2388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</a:rPr>
              <a:t>Tube trailer 500 bar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8BC84FEB-17D8-4D43-B58A-CCBAB34DBF57}"/>
              </a:ext>
            </a:extLst>
          </p:cNvPr>
          <p:cNvSpPr/>
          <p:nvPr/>
        </p:nvSpPr>
        <p:spPr>
          <a:xfrm>
            <a:off x="8040683" y="5697596"/>
            <a:ext cx="661825" cy="2388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dirty="0">
                <a:solidFill>
                  <a:schemeClr val="tx1"/>
                </a:solidFill>
              </a:rPr>
              <a:t>On site </a:t>
            </a:r>
            <a:r>
              <a:rPr lang="nl-NL" sz="600" dirty="0" err="1">
                <a:solidFill>
                  <a:schemeClr val="tx1"/>
                </a:solidFill>
              </a:rPr>
              <a:t>production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E213D23-B1A1-445E-90EC-41BE934F2430}"/>
              </a:ext>
            </a:extLst>
          </p:cNvPr>
          <p:cNvSpPr txBox="1"/>
          <p:nvPr/>
        </p:nvSpPr>
        <p:spPr>
          <a:xfrm>
            <a:off x="6878082" y="3542254"/>
            <a:ext cx="630523" cy="140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 5 meter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2A06680-0683-441C-B5E8-C70D81E4715D}"/>
              </a:ext>
            </a:extLst>
          </p:cNvPr>
          <p:cNvSpPr txBox="1"/>
          <p:nvPr/>
        </p:nvSpPr>
        <p:spPr>
          <a:xfrm>
            <a:off x="9917727" y="6424600"/>
            <a:ext cx="1291907" cy="2700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3 kW/m2: 4 meter @ 1000 bar </a:t>
            </a:r>
          </a:p>
          <a:p>
            <a:pPr algn="ctr"/>
            <a:r>
              <a:rPr lang="nl-NL" sz="800" dirty="0"/>
              <a:t>3 kW/m2: 3 meter @ 350 bar </a:t>
            </a:r>
          </a:p>
          <a:p>
            <a:pPr algn="ctr"/>
            <a:endParaRPr lang="nl-NL" sz="800" dirty="0"/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4851F2C-F3D7-4EEA-A8A5-3032AE9BBA9D}"/>
              </a:ext>
            </a:extLst>
          </p:cNvPr>
          <p:cNvCxnSpPr>
            <a:cxnSpLocks/>
          </p:cNvCxnSpPr>
          <p:nvPr/>
        </p:nvCxnSpPr>
        <p:spPr>
          <a:xfrm>
            <a:off x="9831814" y="6152944"/>
            <a:ext cx="0" cy="619358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29831F68-6B9A-473A-A8AD-6CB211703B24}"/>
              </a:ext>
            </a:extLst>
          </p:cNvPr>
          <p:cNvSpPr txBox="1"/>
          <p:nvPr/>
        </p:nvSpPr>
        <p:spPr>
          <a:xfrm>
            <a:off x="8401060" y="6236312"/>
            <a:ext cx="1291907" cy="4129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3 kW/m2: 8 meter @ 500 bar </a:t>
            </a:r>
          </a:p>
          <a:p>
            <a:pPr algn="ctr"/>
            <a:r>
              <a:rPr lang="nl-NL" sz="800" dirty="0"/>
              <a:t>3 kW/m2: 5,5 meter @ 200 bar</a:t>
            </a:r>
          </a:p>
          <a:p>
            <a:pPr algn="ctr"/>
            <a:r>
              <a:rPr lang="nl-NL" sz="800" dirty="0"/>
              <a:t> 3 kW/m2: 2,5 meter @ 8 bar</a:t>
            </a:r>
          </a:p>
          <a:p>
            <a:pPr algn="ctr"/>
            <a:endParaRPr lang="nl-NL" sz="800" dirty="0"/>
          </a:p>
          <a:p>
            <a:pPr algn="ctr"/>
            <a:endParaRPr lang="nl-NL" sz="800" dirty="0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EFC7CF98-5E70-4D48-BA4C-3951A4FB5854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8347662" y="6120572"/>
            <a:ext cx="1" cy="632530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F483888-CF57-4A32-9AF5-961254664962}"/>
              </a:ext>
            </a:extLst>
          </p:cNvPr>
          <p:cNvCxnSpPr>
            <a:cxnSpLocks/>
          </p:cNvCxnSpPr>
          <p:nvPr/>
        </p:nvCxnSpPr>
        <p:spPr>
          <a:xfrm>
            <a:off x="10661306" y="3306067"/>
            <a:ext cx="1245011" cy="1793491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hape 143">
            <a:extLst>
              <a:ext uri="{FF2B5EF4-FFF2-40B4-BE49-F238E27FC236}">
                <a16:creationId xmlns:a16="http://schemas.microsoft.com/office/drawing/2014/main" id="{CD5CA6B4-2052-4304-9A53-F0B4ED68D73D}"/>
              </a:ext>
            </a:extLst>
          </p:cNvPr>
          <p:cNvSpPr/>
          <p:nvPr/>
        </p:nvSpPr>
        <p:spPr>
          <a:xfrm>
            <a:off x="10991643" y="1031698"/>
            <a:ext cx="427397" cy="392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0618" extrusionOk="0">
                <a:moveTo>
                  <a:pt x="0" y="0"/>
                </a:moveTo>
                <a:cubicBezTo>
                  <a:pt x="4540" y="9757"/>
                  <a:pt x="9081" y="19515"/>
                  <a:pt x="12431" y="20557"/>
                </a:cubicBezTo>
                <a:cubicBezTo>
                  <a:pt x="15781" y="21600"/>
                  <a:pt x="18602" y="8888"/>
                  <a:pt x="20101" y="6257"/>
                </a:cubicBezTo>
                <a:cubicBezTo>
                  <a:pt x="21600" y="3625"/>
                  <a:pt x="21512" y="4196"/>
                  <a:pt x="21424" y="4767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45" name="Shape 144">
            <a:extLst>
              <a:ext uri="{FF2B5EF4-FFF2-40B4-BE49-F238E27FC236}">
                <a16:creationId xmlns:a16="http://schemas.microsoft.com/office/drawing/2014/main" id="{EB93F74D-A3EE-4943-B107-D289F5E2C508}"/>
              </a:ext>
            </a:extLst>
          </p:cNvPr>
          <p:cNvSpPr/>
          <p:nvPr/>
        </p:nvSpPr>
        <p:spPr>
          <a:xfrm>
            <a:off x="11412582" y="891683"/>
            <a:ext cx="675298" cy="771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46" name="Shape 145">
            <a:extLst>
              <a:ext uri="{FF2B5EF4-FFF2-40B4-BE49-F238E27FC236}">
                <a16:creationId xmlns:a16="http://schemas.microsoft.com/office/drawing/2014/main" id="{464F8BE8-B12C-4421-8A0F-85A4D0329A07}"/>
              </a:ext>
            </a:extLst>
          </p:cNvPr>
          <p:cNvSpPr/>
          <p:nvPr/>
        </p:nvSpPr>
        <p:spPr>
          <a:xfrm>
            <a:off x="11412582" y="1161060"/>
            <a:ext cx="675298" cy="232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Vehicle</a:t>
            </a:r>
          </a:p>
        </p:txBody>
      </p:sp>
      <p:sp>
        <p:nvSpPr>
          <p:cNvPr id="47" name="Shape 147">
            <a:extLst>
              <a:ext uri="{FF2B5EF4-FFF2-40B4-BE49-F238E27FC236}">
                <a16:creationId xmlns:a16="http://schemas.microsoft.com/office/drawing/2014/main" id="{6F6955F4-C8B1-4812-9C99-A14D74033A83}"/>
              </a:ext>
            </a:extLst>
          </p:cNvPr>
          <p:cNvSpPr/>
          <p:nvPr/>
        </p:nvSpPr>
        <p:spPr>
          <a:xfrm>
            <a:off x="11525618" y="1662865"/>
            <a:ext cx="153345" cy="159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48" name="Shape 148">
            <a:extLst>
              <a:ext uri="{FF2B5EF4-FFF2-40B4-BE49-F238E27FC236}">
                <a16:creationId xmlns:a16="http://schemas.microsoft.com/office/drawing/2014/main" id="{A3B115D0-A062-4EE8-8970-9B8FFF173165}"/>
              </a:ext>
            </a:extLst>
          </p:cNvPr>
          <p:cNvSpPr/>
          <p:nvPr/>
        </p:nvSpPr>
        <p:spPr>
          <a:xfrm>
            <a:off x="11832306" y="1662865"/>
            <a:ext cx="153345" cy="159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70E2F6CC-B299-405D-A5D8-625B3F53AD6C}"/>
              </a:ext>
            </a:extLst>
          </p:cNvPr>
          <p:cNvSpPr/>
          <p:nvPr/>
        </p:nvSpPr>
        <p:spPr>
          <a:xfrm>
            <a:off x="8656887" y="479957"/>
            <a:ext cx="2675312" cy="1342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 b="1" dirty="0">
                <a:solidFill>
                  <a:schemeClr val="tx1"/>
                </a:solidFill>
              </a:rPr>
              <a:t>                 CNG </a:t>
            </a:r>
            <a:r>
              <a:rPr lang="en-US" sz="800" b="1" dirty="0" err="1">
                <a:solidFill>
                  <a:schemeClr val="tx1"/>
                </a:solidFill>
              </a:rPr>
              <a:t>refuelling</a:t>
            </a:r>
            <a:r>
              <a:rPr lang="en-US" sz="800" b="1" dirty="0">
                <a:solidFill>
                  <a:schemeClr val="tx1"/>
                </a:solidFill>
              </a:rPr>
              <a:t> installation</a:t>
            </a:r>
          </a:p>
        </p:txBody>
      </p:sp>
      <p:sp>
        <p:nvSpPr>
          <p:cNvPr id="50" name="Oval 12">
            <a:extLst>
              <a:ext uri="{FF2B5EF4-FFF2-40B4-BE49-F238E27FC236}">
                <a16:creationId xmlns:a16="http://schemas.microsoft.com/office/drawing/2014/main" id="{DE9255B5-EB26-45A9-AF85-102CCDBB1289}"/>
              </a:ext>
            </a:extLst>
          </p:cNvPr>
          <p:cNvSpPr/>
          <p:nvPr/>
        </p:nvSpPr>
        <p:spPr>
          <a:xfrm>
            <a:off x="8748334" y="847749"/>
            <a:ext cx="809512" cy="7508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2E17B11F-AB27-42F7-8E39-E95A430EEF3A}"/>
              </a:ext>
            </a:extLst>
          </p:cNvPr>
          <p:cNvSpPr/>
          <p:nvPr/>
        </p:nvSpPr>
        <p:spPr>
          <a:xfrm>
            <a:off x="9572912" y="843522"/>
            <a:ext cx="770746" cy="2209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52" name="Oval 14">
            <a:extLst>
              <a:ext uri="{FF2B5EF4-FFF2-40B4-BE49-F238E27FC236}">
                <a16:creationId xmlns:a16="http://schemas.microsoft.com/office/drawing/2014/main" id="{8761A3ED-53F4-4BA6-AB56-EA9959CFE6D5}"/>
              </a:ext>
            </a:extLst>
          </p:cNvPr>
          <p:cNvSpPr/>
          <p:nvPr/>
        </p:nvSpPr>
        <p:spPr>
          <a:xfrm>
            <a:off x="9569758" y="1117819"/>
            <a:ext cx="770746" cy="2209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53" name="Oval 15">
            <a:extLst>
              <a:ext uri="{FF2B5EF4-FFF2-40B4-BE49-F238E27FC236}">
                <a16:creationId xmlns:a16="http://schemas.microsoft.com/office/drawing/2014/main" id="{11A99FC7-4243-48C8-911D-04B01AA9A5C1}"/>
              </a:ext>
            </a:extLst>
          </p:cNvPr>
          <p:cNvSpPr/>
          <p:nvPr/>
        </p:nvSpPr>
        <p:spPr>
          <a:xfrm>
            <a:off x="9569758" y="1396755"/>
            <a:ext cx="770746" cy="2209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54" name="Rectangle 91">
            <a:extLst>
              <a:ext uri="{FF2B5EF4-FFF2-40B4-BE49-F238E27FC236}">
                <a16:creationId xmlns:a16="http://schemas.microsoft.com/office/drawing/2014/main" id="{820A2F99-F2DE-4579-91AF-C57AB796E639}"/>
              </a:ext>
            </a:extLst>
          </p:cNvPr>
          <p:cNvSpPr/>
          <p:nvPr/>
        </p:nvSpPr>
        <p:spPr>
          <a:xfrm>
            <a:off x="10396901" y="847749"/>
            <a:ext cx="620845" cy="75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Dispenser</a:t>
            </a:r>
          </a:p>
        </p:txBody>
      </p:sp>
      <p:sp>
        <p:nvSpPr>
          <p:cNvPr id="55" name="Rectangle 92">
            <a:extLst>
              <a:ext uri="{FF2B5EF4-FFF2-40B4-BE49-F238E27FC236}">
                <a16:creationId xmlns:a16="http://schemas.microsoft.com/office/drawing/2014/main" id="{2D96C73D-2214-4549-9188-0E5D2BB9880D}"/>
              </a:ext>
            </a:extLst>
          </p:cNvPr>
          <p:cNvSpPr/>
          <p:nvPr/>
        </p:nvSpPr>
        <p:spPr>
          <a:xfrm>
            <a:off x="10519015" y="889879"/>
            <a:ext cx="346446" cy="233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56" name="Freeform 93">
            <a:extLst>
              <a:ext uri="{FF2B5EF4-FFF2-40B4-BE49-F238E27FC236}">
                <a16:creationId xmlns:a16="http://schemas.microsoft.com/office/drawing/2014/main" id="{6E374D27-6E79-40D8-B3BF-44C80AEB22E9}"/>
              </a:ext>
            </a:extLst>
          </p:cNvPr>
          <p:cNvSpPr/>
          <p:nvPr/>
        </p:nvSpPr>
        <p:spPr>
          <a:xfrm>
            <a:off x="10986940" y="957430"/>
            <a:ext cx="427396" cy="392343"/>
          </a:xfrm>
          <a:custGeom>
            <a:avLst/>
            <a:gdLst>
              <a:gd name="connsiteX0" fmla="*/ 0 w 773021"/>
              <a:gd name="connsiteY0" fmla="*/ 0 h 659164"/>
              <a:gd name="connsiteX1" fmla="*/ 447675 w 773021"/>
              <a:gd name="connsiteY1" fmla="*/ 657225 h 659164"/>
              <a:gd name="connsiteX2" fmla="*/ 723900 w 773021"/>
              <a:gd name="connsiteY2" fmla="*/ 200025 h 659164"/>
              <a:gd name="connsiteX3" fmla="*/ 771525 w 773021"/>
              <a:gd name="connsiteY3" fmla="*/ 152400 h 65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21" h="659164">
                <a:moveTo>
                  <a:pt x="0" y="0"/>
                </a:moveTo>
                <a:cubicBezTo>
                  <a:pt x="163512" y="311944"/>
                  <a:pt x="327025" y="623888"/>
                  <a:pt x="447675" y="657225"/>
                </a:cubicBezTo>
                <a:cubicBezTo>
                  <a:pt x="568325" y="690562"/>
                  <a:pt x="669925" y="284163"/>
                  <a:pt x="723900" y="200025"/>
                </a:cubicBezTo>
                <a:cubicBezTo>
                  <a:pt x="777875" y="115887"/>
                  <a:pt x="774700" y="134143"/>
                  <a:pt x="771525" y="152400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3B4D414-2E3F-4795-B0AA-82FD13F04038}"/>
              </a:ext>
            </a:extLst>
          </p:cNvPr>
          <p:cNvSpPr txBox="1"/>
          <p:nvPr/>
        </p:nvSpPr>
        <p:spPr>
          <a:xfrm>
            <a:off x="9806886" y="223667"/>
            <a:ext cx="649084" cy="1279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 3 meter 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0B5A4657-39B5-4C97-B3CC-EC415386AE29}"/>
              </a:ext>
            </a:extLst>
          </p:cNvPr>
          <p:cNvCxnSpPr/>
          <p:nvPr/>
        </p:nvCxnSpPr>
        <p:spPr>
          <a:xfrm flipV="1">
            <a:off x="9899378" y="265386"/>
            <a:ext cx="0" cy="199475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972A5DDA-2366-41D9-9D80-513A21131A77}"/>
              </a:ext>
            </a:extLst>
          </p:cNvPr>
          <p:cNvSpPr txBox="1"/>
          <p:nvPr/>
        </p:nvSpPr>
        <p:spPr>
          <a:xfrm>
            <a:off x="9199989" y="1887127"/>
            <a:ext cx="985955" cy="3365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 no </a:t>
            </a:r>
            <a:r>
              <a:rPr lang="nl-NL" sz="800" dirty="0" err="1"/>
              <a:t>internal</a:t>
            </a:r>
            <a:r>
              <a:rPr lang="nl-NL" sz="800" dirty="0"/>
              <a:t> </a:t>
            </a:r>
            <a:r>
              <a:rPr lang="nl-NL" sz="800" dirty="0" err="1"/>
              <a:t>safety</a:t>
            </a:r>
            <a:r>
              <a:rPr lang="nl-NL" sz="800" dirty="0"/>
              <a:t> </a:t>
            </a:r>
            <a:r>
              <a:rPr lang="nl-NL" sz="800" dirty="0" err="1"/>
              <a:t>distance</a:t>
            </a:r>
            <a:r>
              <a:rPr lang="nl-NL" sz="800" dirty="0"/>
              <a:t> </a:t>
            </a:r>
          </a:p>
          <a:p>
            <a:pPr algn="ctr"/>
            <a:r>
              <a:rPr lang="nl-NL" sz="800" dirty="0" err="1"/>
              <a:t>when</a:t>
            </a:r>
            <a:r>
              <a:rPr lang="nl-NL" sz="800" dirty="0"/>
              <a:t> automatic </a:t>
            </a:r>
            <a:r>
              <a:rPr lang="nl-NL" sz="800" dirty="0" err="1"/>
              <a:t>shut</a:t>
            </a:r>
            <a:r>
              <a:rPr lang="nl-NL" sz="800" dirty="0"/>
              <a:t> off </a:t>
            </a:r>
          </a:p>
          <a:p>
            <a:pPr algn="ctr"/>
            <a:r>
              <a:rPr lang="nl-NL" sz="800" dirty="0"/>
              <a:t>in case of </a:t>
            </a:r>
            <a:r>
              <a:rPr lang="nl-NL" sz="800" dirty="0" err="1"/>
              <a:t>emergency</a:t>
            </a:r>
            <a:r>
              <a:rPr lang="nl-NL" sz="800" dirty="0"/>
              <a:t> 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281B6B56-0B1E-4AC3-86B8-8C801656D409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10661306" y="1662867"/>
            <a:ext cx="1088925" cy="1609066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EAC6FDB-C6D1-4F18-AAE3-A339D5951BEA}"/>
              </a:ext>
            </a:extLst>
          </p:cNvPr>
          <p:cNvCxnSpPr>
            <a:cxnSpLocks/>
          </p:cNvCxnSpPr>
          <p:nvPr/>
        </p:nvCxnSpPr>
        <p:spPr>
          <a:xfrm flipH="1" flipV="1">
            <a:off x="8101906" y="1827256"/>
            <a:ext cx="2559400" cy="1455336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2206EB6D-5E31-4662-87E8-B86D888BD9A9}"/>
              </a:ext>
            </a:extLst>
          </p:cNvPr>
          <p:cNvSpPr txBox="1"/>
          <p:nvPr/>
        </p:nvSpPr>
        <p:spPr>
          <a:xfrm>
            <a:off x="10904820" y="3079670"/>
            <a:ext cx="649084" cy="4250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CNG Storage </a:t>
            </a:r>
            <a:r>
              <a:rPr lang="nl-NL" sz="800" dirty="0" err="1"/>
              <a:t>to</a:t>
            </a:r>
            <a:r>
              <a:rPr lang="nl-NL" sz="800" dirty="0"/>
              <a:t> </a:t>
            </a:r>
          </a:p>
          <a:p>
            <a:pPr algn="ctr"/>
            <a:r>
              <a:rPr lang="nl-NL" sz="800" dirty="0"/>
              <a:t>vehicle </a:t>
            </a:r>
            <a:r>
              <a:rPr lang="nl-NL" sz="800" dirty="0" err="1"/>
              <a:t>refuelliing</a:t>
            </a:r>
            <a:endParaRPr lang="nl-NL" sz="800" dirty="0"/>
          </a:p>
          <a:p>
            <a:pPr algn="ctr"/>
            <a:r>
              <a:rPr lang="nl-NL" sz="800" dirty="0"/>
              <a:t>10 meter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4E77E8-8E1D-4940-948E-502BB71F1FB8}"/>
              </a:ext>
            </a:extLst>
          </p:cNvPr>
          <p:cNvCxnSpPr>
            <a:cxnSpLocks/>
          </p:cNvCxnSpPr>
          <p:nvPr/>
        </p:nvCxnSpPr>
        <p:spPr>
          <a:xfrm>
            <a:off x="4872715" y="1338697"/>
            <a:ext cx="37301" cy="1426466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D9D8FC72-763D-4D70-A962-C60ACA8D185D}"/>
              </a:ext>
            </a:extLst>
          </p:cNvPr>
          <p:cNvSpPr txBox="1"/>
          <p:nvPr/>
        </p:nvSpPr>
        <p:spPr>
          <a:xfrm>
            <a:off x="4163830" y="2608329"/>
            <a:ext cx="914400" cy="184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900" dirty="0"/>
              <a:t>15 meter </a:t>
            </a:r>
          </a:p>
        </p:txBody>
      </p:sp>
      <p:sp>
        <p:nvSpPr>
          <p:cNvPr id="57" name="Shape 143">
            <a:extLst>
              <a:ext uri="{FF2B5EF4-FFF2-40B4-BE49-F238E27FC236}">
                <a16:creationId xmlns:a16="http://schemas.microsoft.com/office/drawing/2014/main" id="{0F74EC75-4B27-4BD0-9BB4-29AA0AA6E79A}"/>
              </a:ext>
            </a:extLst>
          </p:cNvPr>
          <p:cNvSpPr/>
          <p:nvPr/>
        </p:nvSpPr>
        <p:spPr>
          <a:xfrm>
            <a:off x="6927869" y="997531"/>
            <a:ext cx="452236" cy="416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0618" extrusionOk="0">
                <a:moveTo>
                  <a:pt x="0" y="0"/>
                </a:moveTo>
                <a:cubicBezTo>
                  <a:pt x="4540" y="9757"/>
                  <a:pt x="9081" y="19515"/>
                  <a:pt x="12431" y="20557"/>
                </a:cubicBezTo>
                <a:cubicBezTo>
                  <a:pt x="15781" y="21600"/>
                  <a:pt x="18602" y="8888"/>
                  <a:pt x="20101" y="6257"/>
                </a:cubicBezTo>
                <a:cubicBezTo>
                  <a:pt x="21600" y="3625"/>
                  <a:pt x="21512" y="4196"/>
                  <a:pt x="21424" y="4767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58" name="Shape 144">
            <a:extLst>
              <a:ext uri="{FF2B5EF4-FFF2-40B4-BE49-F238E27FC236}">
                <a16:creationId xmlns:a16="http://schemas.microsoft.com/office/drawing/2014/main" id="{CC3D2E36-E161-4FDE-8845-979C6F0ABAE8}"/>
              </a:ext>
            </a:extLst>
          </p:cNvPr>
          <p:cNvSpPr/>
          <p:nvPr/>
        </p:nvSpPr>
        <p:spPr>
          <a:xfrm>
            <a:off x="7373272" y="848745"/>
            <a:ext cx="714543" cy="8194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59" name="Shape 145">
            <a:extLst>
              <a:ext uri="{FF2B5EF4-FFF2-40B4-BE49-F238E27FC236}">
                <a16:creationId xmlns:a16="http://schemas.microsoft.com/office/drawing/2014/main" id="{8034A4F5-CE9B-4A04-A586-9FB8CF2BBA90}"/>
              </a:ext>
            </a:extLst>
          </p:cNvPr>
          <p:cNvSpPr/>
          <p:nvPr/>
        </p:nvSpPr>
        <p:spPr>
          <a:xfrm>
            <a:off x="7373272" y="1150771"/>
            <a:ext cx="714543" cy="215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Vehicle</a:t>
            </a:r>
          </a:p>
        </p:txBody>
      </p:sp>
      <p:sp>
        <p:nvSpPr>
          <p:cNvPr id="60" name="Shape 147">
            <a:extLst>
              <a:ext uri="{FF2B5EF4-FFF2-40B4-BE49-F238E27FC236}">
                <a16:creationId xmlns:a16="http://schemas.microsoft.com/office/drawing/2014/main" id="{7180F28C-DB2C-4F14-A0E0-BF2E4147CE73}"/>
              </a:ext>
            </a:extLst>
          </p:cNvPr>
          <p:cNvSpPr/>
          <p:nvPr/>
        </p:nvSpPr>
        <p:spPr>
          <a:xfrm>
            <a:off x="7492877" y="1668238"/>
            <a:ext cx="162256" cy="169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61" name="Shape 148">
            <a:extLst>
              <a:ext uri="{FF2B5EF4-FFF2-40B4-BE49-F238E27FC236}">
                <a16:creationId xmlns:a16="http://schemas.microsoft.com/office/drawing/2014/main" id="{0C2BFA7B-C430-4CE3-A721-6EFA464D0FF7}"/>
              </a:ext>
            </a:extLst>
          </p:cNvPr>
          <p:cNvSpPr/>
          <p:nvPr/>
        </p:nvSpPr>
        <p:spPr>
          <a:xfrm>
            <a:off x="7817388" y="1668238"/>
            <a:ext cx="162256" cy="1698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62" name="Rectangle 23">
            <a:extLst>
              <a:ext uri="{FF2B5EF4-FFF2-40B4-BE49-F238E27FC236}">
                <a16:creationId xmlns:a16="http://schemas.microsoft.com/office/drawing/2014/main" id="{1465131F-2BB2-46DD-8EC5-0DACAC9F191E}"/>
              </a:ext>
            </a:extLst>
          </p:cNvPr>
          <p:cNvSpPr/>
          <p:nvPr/>
        </p:nvSpPr>
        <p:spPr>
          <a:xfrm>
            <a:off x="4457425" y="411226"/>
            <a:ext cx="2830791" cy="14268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 b="1" dirty="0">
                <a:solidFill>
                  <a:schemeClr val="tx1"/>
                </a:solidFill>
              </a:rPr>
              <a:t>                 LPG </a:t>
            </a:r>
            <a:r>
              <a:rPr lang="en-US" sz="800" b="1" dirty="0" err="1">
                <a:solidFill>
                  <a:schemeClr val="tx1"/>
                </a:solidFill>
              </a:rPr>
              <a:t>refuelling</a:t>
            </a:r>
            <a:r>
              <a:rPr lang="en-US" sz="800" b="1" dirty="0">
                <a:solidFill>
                  <a:schemeClr val="tx1"/>
                </a:solidFill>
              </a:rPr>
              <a:t> installation</a:t>
            </a:r>
          </a:p>
        </p:txBody>
      </p:sp>
      <p:sp>
        <p:nvSpPr>
          <p:cNvPr id="64" name="Oval 13">
            <a:extLst>
              <a:ext uri="{FF2B5EF4-FFF2-40B4-BE49-F238E27FC236}">
                <a16:creationId xmlns:a16="http://schemas.microsoft.com/office/drawing/2014/main" id="{D3DB1F92-9ECC-4612-AEF6-5F1CB5DE4ACF}"/>
              </a:ext>
            </a:extLst>
          </p:cNvPr>
          <p:cNvSpPr/>
          <p:nvPr/>
        </p:nvSpPr>
        <p:spPr>
          <a:xfrm>
            <a:off x="5426687" y="797567"/>
            <a:ext cx="815539" cy="234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65" name="Oval 14">
            <a:extLst>
              <a:ext uri="{FF2B5EF4-FFF2-40B4-BE49-F238E27FC236}">
                <a16:creationId xmlns:a16="http://schemas.microsoft.com/office/drawing/2014/main" id="{3640DCDD-2B99-4398-A588-90F18AEF5323}"/>
              </a:ext>
            </a:extLst>
          </p:cNvPr>
          <p:cNvSpPr/>
          <p:nvPr/>
        </p:nvSpPr>
        <p:spPr>
          <a:xfrm>
            <a:off x="5423349" y="1089047"/>
            <a:ext cx="815539" cy="234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66" name="Oval 15">
            <a:extLst>
              <a:ext uri="{FF2B5EF4-FFF2-40B4-BE49-F238E27FC236}">
                <a16:creationId xmlns:a16="http://schemas.microsoft.com/office/drawing/2014/main" id="{E4B5D3C6-EE94-417F-90AE-7EFB3C169D8E}"/>
              </a:ext>
            </a:extLst>
          </p:cNvPr>
          <p:cNvSpPr/>
          <p:nvPr/>
        </p:nvSpPr>
        <p:spPr>
          <a:xfrm>
            <a:off x="5423349" y="1385458"/>
            <a:ext cx="815539" cy="234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67" name="Rectangle 91">
            <a:extLst>
              <a:ext uri="{FF2B5EF4-FFF2-40B4-BE49-F238E27FC236}">
                <a16:creationId xmlns:a16="http://schemas.microsoft.com/office/drawing/2014/main" id="{A83BE3D3-0940-4D61-B359-0EFE15626952}"/>
              </a:ext>
            </a:extLst>
          </p:cNvPr>
          <p:cNvSpPr/>
          <p:nvPr/>
        </p:nvSpPr>
        <p:spPr>
          <a:xfrm>
            <a:off x="6298564" y="802059"/>
            <a:ext cx="624999" cy="8198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Dispenser</a:t>
            </a:r>
          </a:p>
        </p:txBody>
      </p:sp>
      <p:sp>
        <p:nvSpPr>
          <p:cNvPr id="68" name="Rectangle 92">
            <a:extLst>
              <a:ext uri="{FF2B5EF4-FFF2-40B4-BE49-F238E27FC236}">
                <a16:creationId xmlns:a16="http://schemas.microsoft.com/office/drawing/2014/main" id="{7ECD9986-B1AB-44D8-BB1C-0FCF51426E66}"/>
              </a:ext>
            </a:extLst>
          </p:cNvPr>
          <p:cNvSpPr/>
          <p:nvPr/>
        </p:nvSpPr>
        <p:spPr>
          <a:xfrm>
            <a:off x="6427773" y="846828"/>
            <a:ext cx="366580" cy="247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69" name="Freeform 93">
            <a:extLst>
              <a:ext uri="{FF2B5EF4-FFF2-40B4-BE49-F238E27FC236}">
                <a16:creationId xmlns:a16="http://schemas.microsoft.com/office/drawing/2014/main" id="{A6345181-1F69-434F-B55B-E424A854941B}"/>
              </a:ext>
            </a:extLst>
          </p:cNvPr>
          <p:cNvSpPr/>
          <p:nvPr/>
        </p:nvSpPr>
        <p:spPr>
          <a:xfrm>
            <a:off x="6922892" y="918611"/>
            <a:ext cx="452235" cy="416921"/>
          </a:xfrm>
          <a:custGeom>
            <a:avLst/>
            <a:gdLst>
              <a:gd name="connsiteX0" fmla="*/ 0 w 773021"/>
              <a:gd name="connsiteY0" fmla="*/ 0 h 659164"/>
              <a:gd name="connsiteX1" fmla="*/ 447675 w 773021"/>
              <a:gd name="connsiteY1" fmla="*/ 657225 h 659164"/>
              <a:gd name="connsiteX2" fmla="*/ 723900 w 773021"/>
              <a:gd name="connsiteY2" fmla="*/ 200025 h 659164"/>
              <a:gd name="connsiteX3" fmla="*/ 771525 w 773021"/>
              <a:gd name="connsiteY3" fmla="*/ 152400 h 65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21" h="659164">
                <a:moveTo>
                  <a:pt x="0" y="0"/>
                </a:moveTo>
                <a:cubicBezTo>
                  <a:pt x="163512" y="311944"/>
                  <a:pt x="327025" y="623888"/>
                  <a:pt x="447675" y="657225"/>
                </a:cubicBezTo>
                <a:cubicBezTo>
                  <a:pt x="568325" y="690562"/>
                  <a:pt x="669925" y="284163"/>
                  <a:pt x="723900" y="200025"/>
                </a:cubicBezTo>
                <a:cubicBezTo>
                  <a:pt x="777875" y="115887"/>
                  <a:pt x="774700" y="134143"/>
                  <a:pt x="771525" y="152400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224D74A-5C50-47BE-969D-8CC2745925DE}"/>
              </a:ext>
            </a:extLst>
          </p:cNvPr>
          <p:cNvSpPr/>
          <p:nvPr/>
        </p:nvSpPr>
        <p:spPr>
          <a:xfrm>
            <a:off x="4573238" y="1058651"/>
            <a:ext cx="720901" cy="2348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Tank trailer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30D1747-629A-474B-A715-94C243B88F18}"/>
              </a:ext>
            </a:extLst>
          </p:cNvPr>
          <p:cNvSpPr txBox="1"/>
          <p:nvPr/>
        </p:nvSpPr>
        <p:spPr>
          <a:xfrm>
            <a:off x="5534672" y="109500"/>
            <a:ext cx="686806" cy="1359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 5 meter 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128E05B-A550-43F2-B94D-581A0334CE4D}"/>
              </a:ext>
            </a:extLst>
          </p:cNvPr>
          <p:cNvCxnSpPr/>
          <p:nvPr/>
        </p:nvCxnSpPr>
        <p:spPr>
          <a:xfrm flipV="1">
            <a:off x="5632539" y="153833"/>
            <a:ext cx="0" cy="211972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90D0D3-329A-4462-9BC7-66CF1274547F}"/>
              </a:ext>
            </a:extLst>
          </p:cNvPr>
          <p:cNvCxnSpPr>
            <a:cxnSpLocks/>
          </p:cNvCxnSpPr>
          <p:nvPr/>
        </p:nvCxnSpPr>
        <p:spPr>
          <a:xfrm>
            <a:off x="5831118" y="1662865"/>
            <a:ext cx="13501" cy="1070908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D5A04162-B113-4830-BAC7-79CC2CDD8063}"/>
              </a:ext>
            </a:extLst>
          </p:cNvPr>
          <p:cNvSpPr txBox="1"/>
          <p:nvPr/>
        </p:nvSpPr>
        <p:spPr>
          <a:xfrm>
            <a:off x="5755713" y="2566854"/>
            <a:ext cx="686806" cy="137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10 meter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F19064-D4BF-4D98-B04C-AB87BBA114FB}"/>
              </a:ext>
            </a:extLst>
          </p:cNvPr>
          <p:cNvCxnSpPr>
            <a:cxnSpLocks/>
          </p:cNvCxnSpPr>
          <p:nvPr/>
        </p:nvCxnSpPr>
        <p:spPr>
          <a:xfrm flipV="1">
            <a:off x="5844619" y="1840707"/>
            <a:ext cx="1624327" cy="458354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BCE473B-D5EA-482E-A0C6-B68D6901C27C}"/>
              </a:ext>
            </a:extLst>
          </p:cNvPr>
          <p:cNvSpPr txBox="1"/>
          <p:nvPr/>
        </p:nvSpPr>
        <p:spPr>
          <a:xfrm>
            <a:off x="7239493" y="1961704"/>
            <a:ext cx="686806" cy="1379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800" dirty="0"/>
              <a:t>10 meter </a:t>
            </a:r>
          </a:p>
        </p:txBody>
      </p:sp>
      <p:sp>
        <p:nvSpPr>
          <p:cNvPr id="114" name="Shape 143">
            <a:extLst>
              <a:ext uri="{FF2B5EF4-FFF2-40B4-BE49-F238E27FC236}">
                <a16:creationId xmlns:a16="http://schemas.microsoft.com/office/drawing/2014/main" id="{65765380-6137-4787-BDB5-25D4BA781B85}"/>
              </a:ext>
            </a:extLst>
          </p:cNvPr>
          <p:cNvSpPr/>
          <p:nvPr/>
        </p:nvSpPr>
        <p:spPr>
          <a:xfrm>
            <a:off x="2961658" y="970959"/>
            <a:ext cx="452236" cy="416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0618" extrusionOk="0">
                <a:moveTo>
                  <a:pt x="0" y="0"/>
                </a:moveTo>
                <a:cubicBezTo>
                  <a:pt x="4540" y="9757"/>
                  <a:pt x="9081" y="19515"/>
                  <a:pt x="12431" y="20557"/>
                </a:cubicBezTo>
                <a:cubicBezTo>
                  <a:pt x="15781" y="21600"/>
                  <a:pt x="18602" y="8888"/>
                  <a:pt x="20101" y="6257"/>
                </a:cubicBezTo>
                <a:cubicBezTo>
                  <a:pt x="21600" y="3625"/>
                  <a:pt x="21512" y="4196"/>
                  <a:pt x="21424" y="476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15" name="Shape 144">
            <a:extLst>
              <a:ext uri="{FF2B5EF4-FFF2-40B4-BE49-F238E27FC236}">
                <a16:creationId xmlns:a16="http://schemas.microsoft.com/office/drawing/2014/main" id="{967D33BC-B9FD-4F67-87A8-17E57326388C}"/>
              </a:ext>
            </a:extLst>
          </p:cNvPr>
          <p:cNvSpPr/>
          <p:nvPr/>
        </p:nvSpPr>
        <p:spPr>
          <a:xfrm>
            <a:off x="3407061" y="822173"/>
            <a:ext cx="714543" cy="8194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16" name="Shape 145">
            <a:extLst>
              <a:ext uri="{FF2B5EF4-FFF2-40B4-BE49-F238E27FC236}">
                <a16:creationId xmlns:a16="http://schemas.microsoft.com/office/drawing/2014/main" id="{F238E114-2059-46EB-8293-F73F295F84DF}"/>
              </a:ext>
            </a:extLst>
          </p:cNvPr>
          <p:cNvSpPr/>
          <p:nvPr/>
        </p:nvSpPr>
        <p:spPr>
          <a:xfrm>
            <a:off x="3407061" y="1124199"/>
            <a:ext cx="714543" cy="215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Vehicle</a:t>
            </a:r>
          </a:p>
        </p:txBody>
      </p:sp>
      <p:sp>
        <p:nvSpPr>
          <p:cNvPr id="121" name="Shape 147">
            <a:extLst>
              <a:ext uri="{FF2B5EF4-FFF2-40B4-BE49-F238E27FC236}">
                <a16:creationId xmlns:a16="http://schemas.microsoft.com/office/drawing/2014/main" id="{14EDD1DE-E21B-475E-94E6-061A4AC30FD1}"/>
              </a:ext>
            </a:extLst>
          </p:cNvPr>
          <p:cNvSpPr/>
          <p:nvPr/>
        </p:nvSpPr>
        <p:spPr>
          <a:xfrm>
            <a:off x="3526666" y="1641666"/>
            <a:ext cx="162256" cy="169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23" name="Shape 148">
            <a:extLst>
              <a:ext uri="{FF2B5EF4-FFF2-40B4-BE49-F238E27FC236}">
                <a16:creationId xmlns:a16="http://schemas.microsoft.com/office/drawing/2014/main" id="{C39495F1-337E-41F2-80C4-4D091A887250}"/>
              </a:ext>
            </a:extLst>
          </p:cNvPr>
          <p:cNvSpPr/>
          <p:nvPr/>
        </p:nvSpPr>
        <p:spPr>
          <a:xfrm>
            <a:off x="3851177" y="1641666"/>
            <a:ext cx="162256" cy="169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25" name="Rectangle 23">
            <a:extLst>
              <a:ext uri="{FF2B5EF4-FFF2-40B4-BE49-F238E27FC236}">
                <a16:creationId xmlns:a16="http://schemas.microsoft.com/office/drawing/2014/main" id="{67011391-F945-44A8-B68E-014D60B3D365}"/>
              </a:ext>
            </a:extLst>
          </p:cNvPr>
          <p:cNvSpPr/>
          <p:nvPr/>
        </p:nvSpPr>
        <p:spPr>
          <a:xfrm>
            <a:off x="491214" y="384654"/>
            <a:ext cx="2830791" cy="1426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 b="1" dirty="0">
                <a:solidFill>
                  <a:schemeClr val="tx1"/>
                </a:solidFill>
              </a:rPr>
              <a:t>                 Petrol </a:t>
            </a:r>
            <a:r>
              <a:rPr lang="en-US" sz="800" b="1" dirty="0" err="1">
                <a:solidFill>
                  <a:schemeClr val="tx1"/>
                </a:solidFill>
              </a:rPr>
              <a:t>refuelling</a:t>
            </a:r>
            <a:r>
              <a:rPr lang="en-US" sz="800" b="1" dirty="0">
                <a:solidFill>
                  <a:schemeClr val="tx1"/>
                </a:solidFill>
              </a:rPr>
              <a:t> installation</a:t>
            </a:r>
          </a:p>
        </p:txBody>
      </p:sp>
      <p:sp>
        <p:nvSpPr>
          <p:cNvPr id="130" name="Oval 13">
            <a:extLst>
              <a:ext uri="{FF2B5EF4-FFF2-40B4-BE49-F238E27FC236}">
                <a16:creationId xmlns:a16="http://schemas.microsoft.com/office/drawing/2014/main" id="{06747F3D-AFF1-444D-A270-F098B33E2788}"/>
              </a:ext>
            </a:extLst>
          </p:cNvPr>
          <p:cNvSpPr/>
          <p:nvPr/>
        </p:nvSpPr>
        <p:spPr>
          <a:xfrm>
            <a:off x="1460476" y="770995"/>
            <a:ext cx="815539" cy="2348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32" name="Oval 14">
            <a:extLst>
              <a:ext uri="{FF2B5EF4-FFF2-40B4-BE49-F238E27FC236}">
                <a16:creationId xmlns:a16="http://schemas.microsoft.com/office/drawing/2014/main" id="{37E2CAFA-F6D3-40E0-93CC-FA7AF3BCE964}"/>
              </a:ext>
            </a:extLst>
          </p:cNvPr>
          <p:cNvSpPr/>
          <p:nvPr/>
        </p:nvSpPr>
        <p:spPr>
          <a:xfrm>
            <a:off x="1457138" y="1062475"/>
            <a:ext cx="815539" cy="2348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33" name="Oval 15">
            <a:extLst>
              <a:ext uri="{FF2B5EF4-FFF2-40B4-BE49-F238E27FC236}">
                <a16:creationId xmlns:a16="http://schemas.microsoft.com/office/drawing/2014/main" id="{EF87062E-7E5A-41C8-8C4D-47837794DAB8}"/>
              </a:ext>
            </a:extLst>
          </p:cNvPr>
          <p:cNvSpPr/>
          <p:nvPr/>
        </p:nvSpPr>
        <p:spPr>
          <a:xfrm>
            <a:off x="1457138" y="1358886"/>
            <a:ext cx="815539" cy="2348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35" name="Rectangle 91">
            <a:extLst>
              <a:ext uri="{FF2B5EF4-FFF2-40B4-BE49-F238E27FC236}">
                <a16:creationId xmlns:a16="http://schemas.microsoft.com/office/drawing/2014/main" id="{B8C25536-1DC7-451B-9115-DF7EE125FB28}"/>
              </a:ext>
            </a:extLst>
          </p:cNvPr>
          <p:cNvSpPr/>
          <p:nvPr/>
        </p:nvSpPr>
        <p:spPr>
          <a:xfrm>
            <a:off x="2332353" y="775487"/>
            <a:ext cx="624999" cy="8198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Dispenser</a:t>
            </a:r>
          </a:p>
        </p:txBody>
      </p:sp>
      <p:sp>
        <p:nvSpPr>
          <p:cNvPr id="136" name="Rectangle 92">
            <a:extLst>
              <a:ext uri="{FF2B5EF4-FFF2-40B4-BE49-F238E27FC236}">
                <a16:creationId xmlns:a16="http://schemas.microsoft.com/office/drawing/2014/main" id="{22E26CEE-A11D-4543-8C30-4B7BBE246135}"/>
              </a:ext>
            </a:extLst>
          </p:cNvPr>
          <p:cNvSpPr/>
          <p:nvPr/>
        </p:nvSpPr>
        <p:spPr>
          <a:xfrm>
            <a:off x="2461562" y="820256"/>
            <a:ext cx="366580" cy="247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38" name="Freeform 93">
            <a:extLst>
              <a:ext uri="{FF2B5EF4-FFF2-40B4-BE49-F238E27FC236}">
                <a16:creationId xmlns:a16="http://schemas.microsoft.com/office/drawing/2014/main" id="{409941B7-98A7-49C5-852D-4DC944DD5F05}"/>
              </a:ext>
            </a:extLst>
          </p:cNvPr>
          <p:cNvSpPr/>
          <p:nvPr/>
        </p:nvSpPr>
        <p:spPr>
          <a:xfrm>
            <a:off x="2956681" y="892039"/>
            <a:ext cx="452235" cy="416921"/>
          </a:xfrm>
          <a:custGeom>
            <a:avLst/>
            <a:gdLst>
              <a:gd name="connsiteX0" fmla="*/ 0 w 773021"/>
              <a:gd name="connsiteY0" fmla="*/ 0 h 659164"/>
              <a:gd name="connsiteX1" fmla="*/ 447675 w 773021"/>
              <a:gd name="connsiteY1" fmla="*/ 657225 h 659164"/>
              <a:gd name="connsiteX2" fmla="*/ 723900 w 773021"/>
              <a:gd name="connsiteY2" fmla="*/ 200025 h 659164"/>
              <a:gd name="connsiteX3" fmla="*/ 771525 w 773021"/>
              <a:gd name="connsiteY3" fmla="*/ 152400 h 65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21" h="659164">
                <a:moveTo>
                  <a:pt x="0" y="0"/>
                </a:moveTo>
                <a:cubicBezTo>
                  <a:pt x="163512" y="311944"/>
                  <a:pt x="327025" y="623888"/>
                  <a:pt x="447675" y="657225"/>
                </a:cubicBezTo>
                <a:cubicBezTo>
                  <a:pt x="568325" y="690562"/>
                  <a:pt x="669925" y="284163"/>
                  <a:pt x="723900" y="200025"/>
                </a:cubicBezTo>
                <a:cubicBezTo>
                  <a:pt x="777875" y="115887"/>
                  <a:pt x="774700" y="134143"/>
                  <a:pt x="771525" y="15240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FACED5D5-18AA-4287-B504-16F337E005E1}"/>
              </a:ext>
            </a:extLst>
          </p:cNvPr>
          <p:cNvSpPr/>
          <p:nvPr/>
        </p:nvSpPr>
        <p:spPr>
          <a:xfrm>
            <a:off x="607027" y="1032079"/>
            <a:ext cx="720901" cy="2348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Tank trailer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FF4056A-8170-4E8A-BE09-FAAA319724FB}"/>
              </a:ext>
            </a:extLst>
          </p:cNvPr>
          <p:cNvCxnSpPr/>
          <p:nvPr/>
        </p:nvCxnSpPr>
        <p:spPr>
          <a:xfrm flipV="1">
            <a:off x="1666328" y="127261"/>
            <a:ext cx="0" cy="211972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23">
            <a:extLst>
              <a:ext uri="{FF2B5EF4-FFF2-40B4-BE49-F238E27FC236}">
                <a16:creationId xmlns:a16="http://schemas.microsoft.com/office/drawing/2014/main" id="{C0BF7EAA-A74E-4AE1-9294-9B7F378C49E6}"/>
              </a:ext>
            </a:extLst>
          </p:cNvPr>
          <p:cNvSpPr/>
          <p:nvPr/>
        </p:nvSpPr>
        <p:spPr>
          <a:xfrm>
            <a:off x="196338" y="4514858"/>
            <a:ext cx="888395" cy="1613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57" name="Shape 143">
            <a:extLst>
              <a:ext uri="{FF2B5EF4-FFF2-40B4-BE49-F238E27FC236}">
                <a16:creationId xmlns:a16="http://schemas.microsoft.com/office/drawing/2014/main" id="{CC2A4DAB-D39A-48F4-8119-3623E5B964CD}"/>
              </a:ext>
            </a:extLst>
          </p:cNvPr>
          <p:cNvSpPr/>
          <p:nvPr/>
        </p:nvSpPr>
        <p:spPr>
          <a:xfrm>
            <a:off x="2700762" y="5174016"/>
            <a:ext cx="456334" cy="468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0618" extrusionOk="0">
                <a:moveTo>
                  <a:pt x="0" y="0"/>
                </a:moveTo>
                <a:cubicBezTo>
                  <a:pt x="4540" y="9757"/>
                  <a:pt x="9081" y="19515"/>
                  <a:pt x="12431" y="20557"/>
                </a:cubicBezTo>
                <a:cubicBezTo>
                  <a:pt x="15781" y="21600"/>
                  <a:pt x="18602" y="8888"/>
                  <a:pt x="20101" y="6257"/>
                </a:cubicBezTo>
                <a:cubicBezTo>
                  <a:pt x="21600" y="3625"/>
                  <a:pt x="21512" y="4196"/>
                  <a:pt x="21424" y="4767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58" name="Shape 144">
            <a:extLst>
              <a:ext uri="{FF2B5EF4-FFF2-40B4-BE49-F238E27FC236}">
                <a16:creationId xmlns:a16="http://schemas.microsoft.com/office/drawing/2014/main" id="{9180BFDC-2687-4A97-B46A-2B9C24197C22}"/>
              </a:ext>
            </a:extLst>
          </p:cNvPr>
          <p:cNvSpPr/>
          <p:nvPr/>
        </p:nvSpPr>
        <p:spPr>
          <a:xfrm>
            <a:off x="3150201" y="5006742"/>
            <a:ext cx="721019" cy="921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59" name="Shape 145">
            <a:extLst>
              <a:ext uri="{FF2B5EF4-FFF2-40B4-BE49-F238E27FC236}">
                <a16:creationId xmlns:a16="http://schemas.microsoft.com/office/drawing/2014/main" id="{C94B1AA1-3B92-4C92-BBEF-B077A5E1B118}"/>
              </a:ext>
            </a:extLst>
          </p:cNvPr>
          <p:cNvSpPr/>
          <p:nvPr/>
        </p:nvSpPr>
        <p:spPr>
          <a:xfrm>
            <a:off x="3150201" y="5348450"/>
            <a:ext cx="721020" cy="237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Vehicle</a:t>
            </a:r>
          </a:p>
        </p:txBody>
      </p:sp>
      <p:sp>
        <p:nvSpPr>
          <p:cNvPr id="160" name="Shape 147">
            <a:extLst>
              <a:ext uri="{FF2B5EF4-FFF2-40B4-BE49-F238E27FC236}">
                <a16:creationId xmlns:a16="http://schemas.microsoft.com/office/drawing/2014/main" id="{E622B1B1-B1A3-4DB9-9060-99AA6B84DCB3}"/>
              </a:ext>
            </a:extLst>
          </p:cNvPr>
          <p:cNvSpPr/>
          <p:nvPr/>
        </p:nvSpPr>
        <p:spPr>
          <a:xfrm>
            <a:off x="3270891" y="5928064"/>
            <a:ext cx="163727" cy="1909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62" name="Shape 148">
            <a:extLst>
              <a:ext uri="{FF2B5EF4-FFF2-40B4-BE49-F238E27FC236}">
                <a16:creationId xmlns:a16="http://schemas.microsoft.com/office/drawing/2014/main" id="{5707B88E-840F-4996-932B-3DC610A87314}"/>
              </a:ext>
            </a:extLst>
          </p:cNvPr>
          <p:cNvSpPr/>
          <p:nvPr/>
        </p:nvSpPr>
        <p:spPr>
          <a:xfrm>
            <a:off x="3598343" y="5928064"/>
            <a:ext cx="163727" cy="1909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64" name="Rectangle 23">
            <a:extLst>
              <a:ext uri="{FF2B5EF4-FFF2-40B4-BE49-F238E27FC236}">
                <a16:creationId xmlns:a16="http://schemas.microsoft.com/office/drawing/2014/main" id="{55247C2C-4574-4548-A3F2-1A0B8E082292}"/>
              </a:ext>
            </a:extLst>
          </p:cNvPr>
          <p:cNvSpPr/>
          <p:nvPr/>
        </p:nvSpPr>
        <p:spPr>
          <a:xfrm>
            <a:off x="1089755" y="4514857"/>
            <a:ext cx="1974620" cy="1613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 b="1" dirty="0">
                <a:solidFill>
                  <a:schemeClr val="tx1"/>
                </a:solidFill>
              </a:rPr>
              <a:t>      Diesel </a:t>
            </a:r>
            <a:r>
              <a:rPr lang="en-US" sz="800" b="1" dirty="0" err="1">
                <a:solidFill>
                  <a:schemeClr val="tx1"/>
                </a:solidFill>
              </a:rPr>
              <a:t>refuelling</a:t>
            </a:r>
            <a:r>
              <a:rPr lang="en-US" sz="800" b="1" dirty="0">
                <a:solidFill>
                  <a:schemeClr val="tx1"/>
                </a:solidFill>
              </a:rPr>
              <a:t> installation</a:t>
            </a:r>
          </a:p>
        </p:txBody>
      </p:sp>
      <p:sp>
        <p:nvSpPr>
          <p:cNvPr id="165" name="Oval 13">
            <a:extLst>
              <a:ext uri="{FF2B5EF4-FFF2-40B4-BE49-F238E27FC236}">
                <a16:creationId xmlns:a16="http://schemas.microsoft.com/office/drawing/2014/main" id="{A42B82EB-EC11-4072-A23F-CD0ACBFE3D87}"/>
              </a:ext>
            </a:extLst>
          </p:cNvPr>
          <p:cNvSpPr/>
          <p:nvPr/>
        </p:nvSpPr>
        <p:spPr>
          <a:xfrm>
            <a:off x="1185975" y="4949205"/>
            <a:ext cx="822930" cy="2639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66" name="Oval 14">
            <a:extLst>
              <a:ext uri="{FF2B5EF4-FFF2-40B4-BE49-F238E27FC236}">
                <a16:creationId xmlns:a16="http://schemas.microsoft.com/office/drawing/2014/main" id="{BAAE220F-3668-4C5F-AD1D-269BC869C107}"/>
              </a:ext>
            </a:extLst>
          </p:cNvPr>
          <p:cNvSpPr/>
          <p:nvPr/>
        </p:nvSpPr>
        <p:spPr>
          <a:xfrm>
            <a:off x="1182607" y="5276904"/>
            <a:ext cx="822930" cy="2639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67" name="Oval 15">
            <a:extLst>
              <a:ext uri="{FF2B5EF4-FFF2-40B4-BE49-F238E27FC236}">
                <a16:creationId xmlns:a16="http://schemas.microsoft.com/office/drawing/2014/main" id="{BC3162C4-1461-4756-8D70-99BBE9833BA9}"/>
              </a:ext>
            </a:extLst>
          </p:cNvPr>
          <p:cNvSpPr/>
          <p:nvPr/>
        </p:nvSpPr>
        <p:spPr>
          <a:xfrm>
            <a:off x="1182607" y="5610146"/>
            <a:ext cx="822930" cy="2639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69" name="Rectangle 91">
            <a:extLst>
              <a:ext uri="{FF2B5EF4-FFF2-40B4-BE49-F238E27FC236}">
                <a16:creationId xmlns:a16="http://schemas.microsoft.com/office/drawing/2014/main" id="{27B57199-4563-4BEF-93B9-815B3D97860B}"/>
              </a:ext>
            </a:extLst>
          </p:cNvPr>
          <p:cNvSpPr/>
          <p:nvPr/>
        </p:nvSpPr>
        <p:spPr>
          <a:xfrm>
            <a:off x="2065754" y="4954254"/>
            <a:ext cx="630664" cy="9216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Dispenser</a:t>
            </a:r>
          </a:p>
        </p:txBody>
      </p:sp>
      <p:sp>
        <p:nvSpPr>
          <p:cNvPr id="170" name="Rectangle 92">
            <a:extLst>
              <a:ext uri="{FF2B5EF4-FFF2-40B4-BE49-F238E27FC236}">
                <a16:creationId xmlns:a16="http://schemas.microsoft.com/office/drawing/2014/main" id="{9EF7D3BA-5C48-4B56-9FA6-D085322D72E4}"/>
              </a:ext>
            </a:extLst>
          </p:cNvPr>
          <p:cNvSpPr/>
          <p:nvPr/>
        </p:nvSpPr>
        <p:spPr>
          <a:xfrm>
            <a:off x="2196134" y="5004587"/>
            <a:ext cx="369903" cy="278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71" name="Freeform 93">
            <a:extLst>
              <a:ext uri="{FF2B5EF4-FFF2-40B4-BE49-F238E27FC236}">
                <a16:creationId xmlns:a16="http://schemas.microsoft.com/office/drawing/2014/main" id="{6AE862A8-4CB2-41CA-A61C-83D6588BCDD7}"/>
              </a:ext>
            </a:extLst>
          </p:cNvPr>
          <p:cNvSpPr/>
          <p:nvPr/>
        </p:nvSpPr>
        <p:spPr>
          <a:xfrm>
            <a:off x="2695741" y="5085289"/>
            <a:ext cx="456334" cy="468727"/>
          </a:xfrm>
          <a:custGeom>
            <a:avLst/>
            <a:gdLst>
              <a:gd name="connsiteX0" fmla="*/ 0 w 773021"/>
              <a:gd name="connsiteY0" fmla="*/ 0 h 659164"/>
              <a:gd name="connsiteX1" fmla="*/ 447675 w 773021"/>
              <a:gd name="connsiteY1" fmla="*/ 657225 h 659164"/>
              <a:gd name="connsiteX2" fmla="*/ 723900 w 773021"/>
              <a:gd name="connsiteY2" fmla="*/ 200025 h 659164"/>
              <a:gd name="connsiteX3" fmla="*/ 771525 w 773021"/>
              <a:gd name="connsiteY3" fmla="*/ 152400 h 65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21" h="659164">
                <a:moveTo>
                  <a:pt x="0" y="0"/>
                </a:moveTo>
                <a:cubicBezTo>
                  <a:pt x="163512" y="311944"/>
                  <a:pt x="327025" y="623888"/>
                  <a:pt x="447675" y="657225"/>
                </a:cubicBezTo>
                <a:cubicBezTo>
                  <a:pt x="568325" y="690562"/>
                  <a:pt x="669925" y="284163"/>
                  <a:pt x="723900" y="200025"/>
                </a:cubicBezTo>
                <a:cubicBezTo>
                  <a:pt x="777875" y="115887"/>
                  <a:pt x="774700" y="134143"/>
                  <a:pt x="771525" y="15240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96A94BA-0C9D-49EC-98E0-3D01E7CF8FEC}"/>
              </a:ext>
            </a:extLst>
          </p:cNvPr>
          <p:cNvSpPr/>
          <p:nvPr/>
        </p:nvSpPr>
        <p:spPr>
          <a:xfrm>
            <a:off x="225496" y="5239136"/>
            <a:ext cx="727435" cy="263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Tank trailer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CBA6D7C-436D-4AF9-A177-9637DEE71302}"/>
              </a:ext>
            </a:extLst>
          </p:cNvPr>
          <p:cNvCxnSpPr>
            <a:cxnSpLocks/>
            <a:stCxn id="87" idx="1"/>
          </p:cNvCxnSpPr>
          <p:nvPr/>
        </p:nvCxnSpPr>
        <p:spPr>
          <a:xfrm flipH="1" flipV="1">
            <a:off x="6600318" y="3599780"/>
            <a:ext cx="1435220" cy="1920736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EBD93C80-662E-47FB-8C50-6B2121474252}"/>
              </a:ext>
            </a:extLst>
          </p:cNvPr>
          <p:cNvCxnSpPr>
            <a:cxnSpLocks/>
            <a:stCxn id="86" idx="1"/>
          </p:cNvCxnSpPr>
          <p:nvPr/>
        </p:nvCxnSpPr>
        <p:spPr>
          <a:xfrm flipH="1" flipV="1">
            <a:off x="6846180" y="3550239"/>
            <a:ext cx="1183113" cy="1673109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Shape 143">
            <a:extLst>
              <a:ext uri="{FF2B5EF4-FFF2-40B4-BE49-F238E27FC236}">
                <a16:creationId xmlns:a16="http://schemas.microsoft.com/office/drawing/2014/main" id="{B42F8A47-EE44-4B8D-AC14-E7CA945507F5}"/>
              </a:ext>
            </a:extLst>
          </p:cNvPr>
          <p:cNvSpPr/>
          <p:nvPr/>
        </p:nvSpPr>
        <p:spPr>
          <a:xfrm>
            <a:off x="2720152" y="3059880"/>
            <a:ext cx="452236" cy="416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5" h="20618" extrusionOk="0">
                <a:moveTo>
                  <a:pt x="0" y="0"/>
                </a:moveTo>
                <a:cubicBezTo>
                  <a:pt x="4540" y="9757"/>
                  <a:pt x="9081" y="19515"/>
                  <a:pt x="12431" y="20557"/>
                </a:cubicBezTo>
                <a:cubicBezTo>
                  <a:pt x="15781" y="21600"/>
                  <a:pt x="18602" y="8888"/>
                  <a:pt x="20101" y="6257"/>
                </a:cubicBezTo>
                <a:cubicBezTo>
                  <a:pt x="21600" y="3625"/>
                  <a:pt x="21512" y="4196"/>
                  <a:pt x="21424" y="4767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75" name="Shape 144">
            <a:extLst>
              <a:ext uri="{FF2B5EF4-FFF2-40B4-BE49-F238E27FC236}">
                <a16:creationId xmlns:a16="http://schemas.microsoft.com/office/drawing/2014/main" id="{FA7E68DE-DB54-4097-A554-FC5ECF1C103F}"/>
              </a:ext>
            </a:extLst>
          </p:cNvPr>
          <p:cNvSpPr/>
          <p:nvPr/>
        </p:nvSpPr>
        <p:spPr>
          <a:xfrm>
            <a:off x="3165555" y="2911094"/>
            <a:ext cx="714543" cy="819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76" name="Shape 145">
            <a:extLst>
              <a:ext uri="{FF2B5EF4-FFF2-40B4-BE49-F238E27FC236}">
                <a16:creationId xmlns:a16="http://schemas.microsoft.com/office/drawing/2014/main" id="{FF633638-99C6-422E-9B67-530BC6E92D8B}"/>
              </a:ext>
            </a:extLst>
          </p:cNvPr>
          <p:cNvSpPr/>
          <p:nvPr/>
        </p:nvSpPr>
        <p:spPr>
          <a:xfrm>
            <a:off x="3165555" y="3213120"/>
            <a:ext cx="714543" cy="215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sz="800" dirty="0">
                <a:solidFill>
                  <a:schemeClr val="tx1"/>
                </a:solidFill>
              </a:rPr>
              <a:t>Vehicle</a:t>
            </a:r>
          </a:p>
        </p:txBody>
      </p:sp>
      <p:sp>
        <p:nvSpPr>
          <p:cNvPr id="177" name="Shape 147">
            <a:extLst>
              <a:ext uri="{FF2B5EF4-FFF2-40B4-BE49-F238E27FC236}">
                <a16:creationId xmlns:a16="http://schemas.microsoft.com/office/drawing/2014/main" id="{5E0C4548-D1FC-4F50-9119-B7303C2DB3A2}"/>
              </a:ext>
            </a:extLst>
          </p:cNvPr>
          <p:cNvSpPr/>
          <p:nvPr/>
        </p:nvSpPr>
        <p:spPr>
          <a:xfrm>
            <a:off x="3285160" y="3730587"/>
            <a:ext cx="162256" cy="1698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78" name="Shape 148">
            <a:extLst>
              <a:ext uri="{FF2B5EF4-FFF2-40B4-BE49-F238E27FC236}">
                <a16:creationId xmlns:a16="http://schemas.microsoft.com/office/drawing/2014/main" id="{864D0503-72F4-47C7-B812-00E73BBA90B0}"/>
              </a:ext>
            </a:extLst>
          </p:cNvPr>
          <p:cNvSpPr/>
          <p:nvPr/>
        </p:nvSpPr>
        <p:spPr>
          <a:xfrm>
            <a:off x="3609671" y="3730587"/>
            <a:ext cx="162256" cy="1698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179" name="Rectangle 23">
            <a:extLst>
              <a:ext uri="{FF2B5EF4-FFF2-40B4-BE49-F238E27FC236}">
                <a16:creationId xmlns:a16="http://schemas.microsoft.com/office/drawing/2014/main" id="{D696CC11-94DE-4EB7-8313-89E1DC050609}"/>
              </a:ext>
            </a:extLst>
          </p:cNvPr>
          <p:cNvSpPr/>
          <p:nvPr/>
        </p:nvSpPr>
        <p:spPr>
          <a:xfrm>
            <a:off x="473983" y="2473575"/>
            <a:ext cx="2606516" cy="14268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 b="1" dirty="0">
                <a:solidFill>
                  <a:schemeClr val="tx1"/>
                </a:solidFill>
              </a:rPr>
              <a:t>                 High power charging</a:t>
            </a:r>
          </a:p>
        </p:txBody>
      </p:sp>
      <p:sp>
        <p:nvSpPr>
          <p:cNvPr id="183" name="Rectangle 91">
            <a:extLst>
              <a:ext uri="{FF2B5EF4-FFF2-40B4-BE49-F238E27FC236}">
                <a16:creationId xmlns:a16="http://schemas.microsoft.com/office/drawing/2014/main" id="{66502D4F-10E0-47B2-B231-384F07C7E6DB}"/>
              </a:ext>
            </a:extLst>
          </p:cNvPr>
          <p:cNvSpPr/>
          <p:nvPr/>
        </p:nvSpPr>
        <p:spPr>
          <a:xfrm>
            <a:off x="2090847" y="2864408"/>
            <a:ext cx="624999" cy="8198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Dispenser</a:t>
            </a:r>
          </a:p>
        </p:txBody>
      </p:sp>
      <p:sp>
        <p:nvSpPr>
          <p:cNvPr id="184" name="Rectangle 92">
            <a:extLst>
              <a:ext uri="{FF2B5EF4-FFF2-40B4-BE49-F238E27FC236}">
                <a16:creationId xmlns:a16="http://schemas.microsoft.com/office/drawing/2014/main" id="{129AE00D-A45D-49A4-98AA-9C9EB4DAE6B9}"/>
              </a:ext>
            </a:extLst>
          </p:cNvPr>
          <p:cNvSpPr/>
          <p:nvPr/>
        </p:nvSpPr>
        <p:spPr>
          <a:xfrm>
            <a:off x="2220056" y="2909177"/>
            <a:ext cx="366580" cy="247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85" name="Freeform 93">
            <a:extLst>
              <a:ext uri="{FF2B5EF4-FFF2-40B4-BE49-F238E27FC236}">
                <a16:creationId xmlns:a16="http://schemas.microsoft.com/office/drawing/2014/main" id="{AA3637D7-CDF2-496F-8B9E-830E1F6054B2}"/>
              </a:ext>
            </a:extLst>
          </p:cNvPr>
          <p:cNvSpPr/>
          <p:nvPr/>
        </p:nvSpPr>
        <p:spPr>
          <a:xfrm>
            <a:off x="2715175" y="2980960"/>
            <a:ext cx="452235" cy="416921"/>
          </a:xfrm>
          <a:custGeom>
            <a:avLst/>
            <a:gdLst>
              <a:gd name="connsiteX0" fmla="*/ 0 w 773021"/>
              <a:gd name="connsiteY0" fmla="*/ 0 h 659164"/>
              <a:gd name="connsiteX1" fmla="*/ 447675 w 773021"/>
              <a:gd name="connsiteY1" fmla="*/ 657225 h 659164"/>
              <a:gd name="connsiteX2" fmla="*/ 723900 w 773021"/>
              <a:gd name="connsiteY2" fmla="*/ 200025 h 659164"/>
              <a:gd name="connsiteX3" fmla="*/ 771525 w 773021"/>
              <a:gd name="connsiteY3" fmla="*/ 152400 h 65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21" h="659164">
                <a:moveTo>
                  <a:pt x="0" y="0"/>
                </a:moveTo>
                <a:cubicBezTo>
                  <a:pt x="163512" y="311944"/>
                  <a:pt x="327025" y="623888"/>
                  <a:pt x="447675" y="657225"/>
                </a:cubicBezTo>
                <a:cubicBezTo>
                  <a:pt x="568325" y="690562"/>
                  <a:pt x="669925" y="284163"/>
                  <a:pt x="723900" y="200025"/>
                </a:cubicBezTo>
                <a:cubicBezTo>
                  <a:pt x="777875" y="115887"/>
                  <a:pt x="774700" y="134143"/>
                  <a:pt x="771525" y="152400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13262AB9-93EF-40CE-9DBD-B459EA9779ED}"/>
              </a:ext>
            </a:extLst>
          </p:cNvPr>
          <p:cNvSpPr/>
          <p:nvPr/>
        </p:nvSpPr>
        <p:spPr>
          <a:xfrm>
            <a:off x="688083" y="3095716"/>
            <a:ext cx="1130169" cy="2348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>
                <a:solidFill>
                  <a:schemeClr val="tx1"/>
                </a:solidFill>
              </a:rPr>
              <a:t>Electrical</a:t>
            </a:r>
            <a:r>
              <a:rPr lang="nl-NL" sz="800" dirty="0">
                <a:solidFill>
                  <a:schemeClr val="tx1"/>
                </a:solidFill>
              </a:rPr>
              <a:t> </a:t>
            </a:r>
            <a:r>
              <a:rPr lang="nl-NL" sz="800" dirty="0" err="1">
                <a:solidFill>
                  <a:schemeClr val="tx1"/>
                </a:solidFill>
              </a:rPr>
              <a:t>connection</a:t>
            </a:r>
            <a:endParaRPr lang="nl-NL" sz="800" dirty="0">
              <a:solidFill>
                <a:schemeClr val="tx1"/>
              </a:solidFill>
            </a:endParaRP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9C39654-ABC0-4F86-AFA0-B49876BA0870}"/>
              </a:ext>
            </a:extLst>
          </p:cNvPr>
          <p:cNvCxnSpPr>
            <a:cxnSpLocks/>
          </p:cNvCxnSpPr>
          <p:nvPr/>
        </p:nvCxnSpPr>
        <p:spPr>
          <a:xfrm flipV="1">
            <a:off x="4456315" y="3527172"/>
            <a:ext cx="313616" cy="1696176"/>
          </a:xfrm>
          <a:prstGeom prst="straightConnector1">
            <a:avLst/>
          </a:prstGeom>
          <a:ln w="635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531AA51-B680-4EC4-A6E3-7548697C3AEB}"/>
              </a:ext>
            </a:extLst>
          </p:cNvPr>
          <p:cNvSpPr txBox="1"/>
          <p:nvPr/>
        </p:nvSpPr>
        <p:spPr>
          <a:xfrm>
            <a:off x="4042037" y="3493773"/>
            <a:ext cx="914400" cy="184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nl-NL" sz="900" dirty="0"/>
              <a:t>15 meter </a:t>
            </a:r>
          </a:p>
        </p:txBody>
      </p:sp>
    </p:spTree>
    <p:extLst>
      <p:ext uri="{BB962C8B-B14F-4D97-AF65-F5344CB8AC3E}">
        <p14:creationId xmlns:p14="http://schemas.microsoft.com/office/powerpoint/2010/main" val="17362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NSAI &amp; CRU – CNG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317-E2ED-48FA-B5A3-6D5D1C75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/>
              <a:t>CNG stations built to EN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CRU Requested Safety Case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CRU requirement of ALARP standard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EN Standard meets ALARP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Move towards common EU standards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30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6C6E-77C0-41A8-9C39-F75B94FF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36000" tIns="36000" rIns="36000" bIns="36000">
            <a:no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3. CNG &amp; LNG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57E77-020F-418D-918A-4AB1F7996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36000" tIns="36000" rIns="36000" bIns="36000"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Cambria" panose="02040503050406030204" pitchFamily="18" charset="0"/>
              </a:rPr>
              <a:t>Published standards</a:t>
            </a:r>
          </a:p>
          <a:p>
            <a:pPr>
              <a:spcBef>
                <a:spcPts val="600"/>
              </a:spcBef>
            </a:pPr>
            <a:r>
              <a:rPr lang="en-GB" sz="2400" dirty="0">
                <a:latin typeface="Cambria" panose="02040503050406030204" pitchFamily="18" charset="0"/>
              </a:rPr>
              <a:t>EN 13423:2000, </a:t>
            </a:r>
            <a:r>
              <a:rPr lang="en-GB" sz="2400" i="1" dirty="0">
                <a:latin typeface="Cambria" panose="02040503050406030204" pitchFamily="18" charset="0"/>
              </a:rPr>
              <a:t>Compressed natural gas vehicle operations</a:t>
            </a:r>
            <a:endParaRPr lang="en-GB" sz="24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GB" sz="2400" dirty="0">
                <a:latin typeface="Cambria" panose="02040503050406030204" pitchFamily="18" charset="0"/>
              </a:rPr>
              <a:t>EN ISO 16923:2018, </a:t>
            </a:r>
            <a:r>
              <a:rPr lang="en-GB" sz="2400" i="1" dirty="0">
                <a:latin typeface="Cambria" panose="02040503050406030204" pitchFamily="18" charset="0"/>
              </a:rPr>
              <a:t>Natural gas fuelling stations – CNG stations for fuelling vehicles</a:t>
            </a:r>
            <a:r>
              <a:rPr lang="en-GB" sz="2400" dirty="0">
                <a:latin typeface="Cambria" panose="02040503050406030204" pitchFamily="18" charset="0"/>
              </a:rPr>
              <a:t> (ISO 16923:2016)</a:t>
            </a:r>
            <a:endParaRPr lang="en-GB" sz="24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GB" sz="2400" dirty="0">
                <a:latin typeface="Cambria" panose="02040503050406030204" pitchFamily="18" charset="0"/>
              </a:rPr>
              <a:t>EN ISO 16924:2018, </a:t>
            </a:r>
            <a:r>
              <a:rPr lang="en-GB" sz="2400" i="1" dirty="0">
                <a:latin typeface="Cambria" panose="02040503050406030204" pitchFamily="18" charset="0"/>
              </a:rPr>
              <a:t>Natural gas fuelling stations – LNG stations for fuelling vehicles (ISO 16924:2016)</a:t>
            </a:r>
            <a:endParaRPr lang="en-GB" sz="24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>
                <a:latin typeface="Cambria" panose="02040503050406030204" pitchFamily="18" charset="0"/>
              </a:rPr>
              <a:t>Active work items</a:t>
            </a:r>
          </a:p>
          <a:p>
            <a:pPr>
              <a:spcBef>
                <a:spcPts val="600"/>
              </a:spcBef>
            </a:pPr>
            <a:r>
              <a:rPr lang="en-GB" sz="2400" dirty="0" err="1">
                <a:latin typeface="Cambria" panose="02040503050406030204" pitchFamily="18" charset="0"/>
              </a:rPr>
              <a:t>prEN</a:t>
            </a:r>
            <a:r>
              <a:rPr lang="en-GB" sz="2400" dirty="0">
                <a:latin typeface="Cambria" panose="02040503050406030204" pitchFamily="18" charset="0"/>
              </a:rPr>
              <a:t> 13423:2000rev, </a:t>
            </a:r>
            <a:r>
              <a:rPr lang="en-GB" sz="2400" i="1" dirty="0">
                <a:latin typeface="Cambria" panose="02040503050406030204" pitchFamily="18" charset="0"/>
              </a:rPr>
              <a:t>Compressed natural gas vehicle operations </a:t>
            </a:r>
          </a:p>
          <a:p>
            <a:pPr>
              <a:spcBef>
                <a:spcPts val="600"/>
              </a:spcBef>
            </a:pPr>
            <a:r>
              <a:rPr lang="en-GB" sz="2400" dirty="0" err="1">
                <a:latin typeface="Cambria" panose="02040503050406030204" pitchFamily="18" charset="0"/>
              </a:rPr>
              <a:t>prEN</a:t>
            </a:r>
            <a:r>
              <a:rPr lang="en-GB" sz="2400" dirty="0">
                <a:latin typeface="Cambria" panose="02040503050406030204" pitchFamily="18" charset="0"/>
              </a:rPr>
              <a:t> 17278, </a:t>
            </a:r>
            <a:r>
              <a:rPr lang="en-GB" sz="2400" i="1" dirty="0">
                <a:latin typeface="Cambria" panose="02040503050406030204" pitchFamily="18" charset="0"/>
              </a:rPr>
              <a:t>Natural gas vehicles – Vehicle fuelling appliances</a:t>
            </a:r>
          </a:p>
          <a:p>
            <a:pPr>
              <a:spcBef>
                <a:spcPts val="600"/>
              </a:spcBef>
            </a:pPr>
            <a:r>
              <a:rPr lang="en-GB" sz="2400" i="1" dirty="0">
                <a:latin typeface="Cambria" panose="02040503050406030204" pitchFamily="18" charset="0"/>
              </a:rPr>
              <a:t>Natural gas fuelling stations — Guidance for implementation of European standards on CNG and LNG stations for fuelling vehicles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6FFB0-ACEC-4632-840F-82B7BE0694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67" y="469220"/>
            <a:ext cx="1381089" cy="112213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5AA87D-1CC5-4CBC-84D2-32C089E8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641F-9E72-4B6A-B243-612312CCE2D6}" type="slidenum">
              <a:rPr lang="en-GB" smtClean="0">
                <a:latin typeface="Cambria" panose="02040503050406030204" pitchFamily="18" charset="0"/>
              </a:rPr>
              <a:t>18</a:t>
            </a:fld>
            <a:endParaRPr lang="en-GB">
              <a:latin typeface="Cambria" panose="020405030504060302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44D06AE-746F-40A8-8FE7-EB814C5E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815818" cy="365125"/>
          </a:xfrm>
        </p:spPr>
        <p:txBody>
          <a:bodyPr/>
          <a:lstStyle/>
          <a:p>
            <a:r>
              <a:rPr lang="en-GB">
                <a:latin typeface="Cambria" panose="02040503050406030204" pitchFamily="18" charset="0"/>
              </a:rPr>
              <a:t>Multi-fuel station workshop | CCMC Meeting Centre, Brussels | 12 February 2019</a:t>
            </a:r>
          </a:p>
        </p:txBody>
      </p:sp>
    </p:spTree>
    <p:extLst>
      <p:ext uri="{BB962C8B-B14F-4D97-AF65-F5344CB8AC3E}">
        <p14:creationId xmlns:p14="http://schemas.microsoft.com/office/powerpoint/2010/main" val="182951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171DDE-5144-4730-845A-4ACCFF85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D5D9D-CFEC-4B2C-8B66-54872008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A7B4C-FF0B-4798-9C7A-02260394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19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761DD-E72A-4D81-BF9E-2F595D67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74" y="924282"/>
            <a:ext cx="5183833" cy="4775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4E911-D87B-4ED4-8627-04A7D051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229" y="581376"/>
            <a:ext cx="4206571" cy="53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Filling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317-E2ED-48FA-B5A3-6D5D1C75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/>
              <a:t>Alternative Fuels Directive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Petroleum Licensing &amp; Blue Book &amp; Hydrogen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CNG/LNG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Electric Vehicles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/>
          </a:p>
          <a:p>
            <a:r>
              <a:rPr lang="en-GB" sz="3600" dirty="0"/>
              <a:t>Alternative Fuels Workshop 12 Feb 2019 &amp; </a:t>
            </a:r>
          </a:p>
          <a:p>
            <a:r>
              <a:rPr lang="en-GB" sz="3600" dirty="0"/>
              <a:t>NSAI – CNG Technical Committee Aug &amp; Oct 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584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FB523-1D06-4897-B22E-9FDD93C3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5201C-2CBF-437E-A9C6-92939707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6EB2-7D90-4AC4-860A-2CEA6C2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20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5DB72-6909-45F3-9C2B-F52C5D87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9" y="401053"/>
            <a:ext cx="112240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B1AE7-81B2-44DC-ADD1-A58A061E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48619-3897-4F20-9876-6842DC6B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A32B-852B-48EA-81EB-46D75244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21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8B436-D97D-4CFF-9634-19EC92CA3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3" y="136525"/>
            <a:ext cx="11833262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79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AF92-861A-48C5-9A5C-E374004D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2030 – Filling station?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AD8724-4241-4B63-B443-AB6859743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471" y="1690688"/>
            <a:ext cx="10952994" cy="36352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A9CA-A7EC-4C1F-8EBC-C3A520EE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46AA3-4B03-452C-BFDB-F6D6BF2B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D4F1-CD02-4011-BF75-C1098A04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482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Filling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317-E2ED-48FA-B5A3-6D5D1C75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/>
              <a:t>Multiple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VHS Vs Betamax Vs Netflix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Education and Communications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/>
              <a:t>Moving towards 2050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120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D11D-ACA7-463E-A35D-85E94CAE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05888" cy="2306637"/>
          </a:xfrm>
        </p:spPr>
        <p:txBody>
          <a:bodyPr>
            <a:normAutofit fontScale="90000"/>
          </a:bodyPr>
          <a:lstStyle/>
          <a:p>
            <a:r>
              <a:rPr lang="en-GB" dirty="0"/>
              <a:t>GenComm 28 Nov 2019</a:t>
            </a:r>
            <a:br>
              <a:rPr lang="en-GB" dirty="0"/>
            </a:br>
            <a:r>
              <a:rPr lang="en-GB" dirty="0"/>
              <a:t>Biomethane</a:t>
            </a:r>
            <a:br>
              <a:rPr lang="en-GB" dirty="0"/>
            </a:br>
            <a:r>
              <a:rPr lang="en-GB" dirty="0"/>
              <a:t>Vision 2050</a:t>
            </a:r>
            <a:br>
              <a:rPr lang="en-GB" dirty="0"/>
            </a:br>
            <a:r>
              <a:rPr lang="en-GB" dirty="0"/>
              <a:t>Filling Stations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29035-3E7F-49D2-8D03-B47850DD4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000" dirty="0"/>
          </a:p>
          <a:p>
            <a:r>
              <a:rPr lang="en-GB" sz="4000" dirty="0"/>
              <a:t>Questions &amp; Answers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D778-7282-4EC3-AE60-CBAD30D1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C345-5732-49A4-B853-7D73A5CE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BFDD9-5F3B-4EE6-9474-2577DB85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34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FB523-1D06-4897-B22E-9FDD93C3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5201C-2CBF-437E-A9C6-92939707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6EB2-7D90-4AC4-860A-2CEA6C2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C277C-F610-4A22-878A-D38B8DCB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131" y="365760"/>
            <a:ext cx="756383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3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FB523-1D06-4897-B22E-9FDD93C3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5201C-2CBF-437E-A9C6-92939707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6EB2-7D90-4AC4-860A-2CEA6C2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A1A80-E32B-4348-88C9-04310128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927"/>
            <a:ext cx="12496800" cy="59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Filling Stations -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61B495-0E30-4611-B6BD-1433D10E2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395" y="1305606"/>
            <a:ext cx="9319364" cy="50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Filling Stations - Future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6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62D7C-2519-4966-8A91-0CD6572C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57" y="1440494"/>
            <a:ext cx="9161905" cy="49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6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0EA4-0FF4-4845-9BA3-5FFD55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ITM presentation Feb 2019 to CEN 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317-E2ED-48FA-B5A3-6D5D1C75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Petroleum Licensing &amp; Blue Book &amp; Hydrogen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63FE-C42E-414B-A300-CC66554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Nov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9E0-7229-4494-B861-23F2E37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(c)Peter Watters 2019   Mobile:+44 77 10017414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1ADE-BD09-46B2-BEB7-12F58C2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4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FB523-1D06-4897-B22E-9FDD93C3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5201C-2CBF-437E-A9C6-92939707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6EB2-7D90-4AC4-860A-2CEA6C2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B87EA-903A-4A39-9B67-F7C8C7EC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17" y="136525"/>
            <a:ext cx="11143565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FB523-1D06-4897-B22E-9FDD93C3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Nov 2019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5201C-2CBF-437E-A9C6-92939707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(c)Peter Watters 2019   Mobile:+44 77 10017414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6EB2-7D90-4AC4-860A-2CEA6C2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71DA-351E-4627-A68A-0A0765C5487C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EA0D3-171D-40E9-8BF0-A33D9C69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05" y="136525"/>
            <a:ext cx="10896991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711</Words>
  <Application>Microsoft Office PowerPoint</Application>
  <PresentationFormat>Widescreen</PresentationFormat>
  <Paragraphs>185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Segoe UI Light</vt:lpstr>
      <vt:lpstr>Office Theme</vt:lpstr>
      <vt:lpstr>GenComm 28 Nov 2019 Building Filling Stations</vt:lpstr>
      <vt:lpstr>Filling Stations</vt:lpstr>
      <vt:lpstr>PowerPoint Presentation</vt:lpstr>
      <vt:lpstr>PowerPoint Presentation</vt:lpstr>
      <vt:lpstr>1. Filling Stations - Future</vt:lpstr>
      <vt:lpstr>1. Filling Stations - Future</vt:lpstr>
      <vt:lpstr>2. ITM presentation Feb 2019 to CEN WG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NSAI &amp; CRU – CNG </vt:lpstr>
      <vt:lpstr>3. CNG &amp; LNG Standards</vt:lpstr>
      <vt:lpstr>PowerPoint Presentation</vt:lpstr>
      <vt:lpstr>PowerPoint Presentation</vt:lpstr>
      <vt:lpstr>PowerPoint Presentation</vt:lpstr>
      <vt:lpstr>2030 – Filling station?</vt:lpstr>
      <vt:lpstr>Filling Stations</vt:lpstr>
      <vt:lpstr>GenComm 28 Nov 2019 Biomethane Vision 2050 Filling Stations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Gas Transport in Ireland</dc:title>
  <dc:creator>Peter Watters</dc:creator>
  <cp:lastModifiedBy>Joanna Wilson (JWilson)</cp:lastModifiedBy>
  <cp:revision>77</cp:revision>
  <cp:lastPrinted>2019-04-30T13:23:31Z</cp:lastPrinted>
  <dcterms:created xsi:type="dcterms:W3CDTF">2019-01-05T17:28:51Z</dcterms:created>
  <dcterms:modified xsi:type="dcterms:W3CDTF">2019-12-04T10:23:17Z</dcterms:modified>
</cp:coreProperties>
</file>