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88" r:id="rId3"/>
    <p:sldId id="287" r:id="rId4"/>
    <p:sldId id="279" r:id="rId5"/>
    <p:sldId id="280" r:id="rId6"/>
    <p:sldId id="290" r:id="rId7"/>
    <p:sldId id="291" r:id="rId8"/>
    <p:sldId id="292" r:id="rId9"/>
    <p:sldId id="294" r:id="rId10"/>
    <p:sldId id="293" r:id="rId11"/>
    <p:sldId id="281" r:id="rId12"/>
    <p:sldId id="572" r:id="rId13"/>
    <p:sldId id="289" r:id="rId14"/>
    <p:sldId id="286" r:id="rId15"/>
    <p:sldId id="285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400" autoAdjust="0"/>
  </p:normalViewPr>
  <p:slideViewPr>
    <p:cSldViewPr snapToGrid="0">
      <p:cViewPr varScale="1">
        <p:scale>
          <a:sx n="116" d="100"/>
          <a:sy n="116" d="100"/>
        </p:scale>
        <p:origin x="138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0C273A-5D95-4926-A5A3-8B3FC0BFE629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30ECC88-E26D-4BAB-BAC1-96F80171162A}">
      <dgm:prSet phldrT="[Text]" custT="1"/>
      <dgm:spPr/>
      <dgm:t>
        <a:bodyPr/>
        <a:lstStyle/>
        <a:p>
          <a:r>
            <a:rPr lang="en-GB" sz="1300" dirty="0"/>
            <a:t>Wind Turbines</a:t>
          </a:r>
        </a:p>
      </dgm:t>
    </dgm:pt>
    <dgm:pt modelId="{40714CF0-3C6D-4DCC-AF46-04FB2F95C6F1}" type="parTrans" cxnId="{3EECEF54-E16F-4620-BCF6-0740810BAF96}">
      <dgm:prSet/>
      <dgm:spPr/>
      <dgm:t>
        <a:bodyPr/>
        <a:lstStyle/>
        <a:p>
          <a:endParaRPr lang="en-GB"/>
        </a:p>
      </dgm:t>
    </dgm:pt>
    <dgm:pt modelId="{4FC0F9D9-7E03-46E4-A605-BC01B4F1280E}" type="sibTrans" cxnId="{3EECEF54-E16F-4620-BCF6-0740810BAF96}">
      <dgm:prSet/>
      <dgm:spPr/>
      <dgm:t>
        <a:bodyPr/>
        <a:lstStyle/>
        <a:p>
          <a:endParaRPr lang="en-GB"/>
        </a:p>
      </dgm:t>
    </dgm:pt>
    <dgm:pt modelId="{6E875E8F-0E7D-412C-B35C-8A73B47F2008}">
      <dgm:prSet phldrT="[Text]"/>
      <dgm:spPr/>
      <dgm:t>
        <a:bodyPr/>
        <a:lstStyle/>
        <a:p>
          <a:r>
            <a:rPr lang="en-GB" dirty="0"/>
            <a:t>Long Mountain produces electricity</a:t>
          </a:r>
        </a:p>
      </dgm:t>
    </dgm:pt>
    <dgm:pt modelId="{1E76F8C3-7EA7-4E5A-B89D-B902270CB3CB}" type="parTrans" cxnId="{7AB188A1-E117-4F41-8E08-EE070A84341E}">
      <dgm:prSet/>
      <dgm:spPr/>
      <dgm:t>
        <a:bodyPr/>
        <a:lstStyle/>
        <a:p>
          <a:endParaRPr lang="en-GB"/>
        </a:p>
      </dgm:t>
    </dgm:pt>
    <dgm:pt modelId="{16C74136-20CD-4628-A22E-4F636F418ED3}" type="sibTrans" cxnId="{7AB188A1-E117-4F41-8E08-EE070A84341E}">
      <dgm:prSet/>
      <dgm:spPr/>
      <dgm:t>
        <a:bodyPr/>
        <a:lstStyle/>
        <a:p>
          <a:endParaRPr lang="en-GB"/>
        </a:p>
      </dgm:t>
    </dgm:pt>
    <dgm:pt modelId="{EE7068FE-6FF7-4EF3-90DA-C945AECC3262}">
      <dgm:prSet phldrT="[Text]" custT="1"/>
      <dgm:spPr/>
      <dgm:t>
        <a:bodyPr/>
        <a:lstStyle/>
        <a:p>
          <a:r>
            <a:rPr lang="en-GB" sz="1000" dirty="0"/>
            <a:t>Electrolyser</a:t>
          </a:r>
        </a:p>
      </dgm:t>
    </dgm:pt>
    <dgm:pt modelId="{98C58705-B860-47B9-BACC-7069DE1C74E2}" type="parTrans" cxnId="{2D5A4B40-32A2-4DB2-A3C4-38DC16E09135}">
      <dgm:prSet/>
      <dgm:spPr/>
      <dgm:t>
        <a:bodyPr/>
        <a:lstStyle/>
        <a:p>
          <a:endParaRPr lang="en-GB"/>
        </a:p>
      </dgm:t>
    </dgm:pt>
    <dgm:pt modelId="{8398C64D-DB22-4315-9BC2-B927AB6EE989}" type="sibTrans" cxnId="{2D5A4B40-32A2-4DB2-A3C4-38DC16E09135}">
      <dgm:prSet/>
      <dgm:spPr/>
      <dgm:t>
        <a:bodyPr/>
        <a:lstStyle/>
        <a:p>
          <a:endParaRPr lang="en-GB"/>
        </a:p>
      </dgm:t>
    </dgm:pt>
    <dgm:pt modelId="{2E0F622B-1F31-47CC-B6AD-9B1D400F9B0A}">
      <dgm:prSet phldrT="[Text]"/>
      <dgm:spPr/>
      <dgm:t>
        <a:bodyPr/>
        <a:lstStyle/>
        <a:p>
          <a:r>
            <a:rPr lang="en-GB" dirty="0"/>
            <a:t>Electrolyser (owned by Energia) at wind farm produces hydrogen</a:t>
          </a:r>
        </a:p>
      </dgm:t>
    </dgm:pt>
    <dgm:pt modelId="{AE412FF1-E8A9-47E0-9CF6-3E03D652A5A1}" type="parTrans" cxnId="{4E239F1B-E6A9-4400-9C89-857F74DE82B6}">
      <dgm:prSet/>
      <dgm:spPr/>
      <dgm:t>
        <a:bodyPr/>
        <a:lstStyle/>
        <a:p>
          <a:endParaRPr lang="en-GB"/>
        </a:p>
      </dgm:t>
    </dgm:pt>
    <dgm:pt modelId="{7E9E23BA-4C28-46EA-88DD-6DF4858425F2}" type="sibTrans" cxnId="{4E239F1B-E6A9-4400-9C89-857F74DE82B6}">
      <dgm:prSet/>
      <dgm:spPr/>
      <dgm:t>
        <a:bodyPr/>
        <a:lstStyle/>
        <a:p>
          <a:endParaRPr lang="en-GB"/>
        </a:p>
      </dgm:t>
    </dgm:pt>
    <dgm:pt modelId="{3E07E476-4331-46A0-9EA7-AA1FB4013A35}">
      <dgm:prSet phldrT="[Text]" custT="1"/>
      <dgm:spPr/>
      <dgm:t>
        <a:bodyPr/>
        <a:lstStyle/>
        <a:p>
          <a:r>
            <a:rPr lang="en-GB" sz="700" dirty="0"/>
            <a:t>Hydrogen Road Transportation</a:t>
          </a:r>
        </a:p>
      </dgm:t>
    </dgm:pt>
    <dgm:pt modelId="{E0F6FB3F-3225-41FB-B00D-E7F63356FA19}" type="parTrans" cxnId="{ECF7BBF3-AC67-42B6-8820-1FFA91CA98AF}">
      <dgm:prSet/>
      <dgm:spPr/>
      <dgm:t>
        <a:bodyPr/>
        <a:lstStyle/>
        <a:p>
          <a:endParaRPr lang="en-GB"/>
        </a:p>
      </dgm:t>
    </dgm:pt>
    <dgm:pt modelId="{ECD8156F-C3C8-4B25-AAAF-07C5C3BD6284}" type="sibTrans" cxnId="{ECF7BBF3-AC67-42B6-8820-1FFA91CA98AF}">
      <dgm:prSet/>
      <dgm:spPr/>
      <dgm:t>
        <a:bodyPr/>
        <a:lstStyle/>
        <a:p>
          <a:endParaRPr lang="en-GB"/>
        </a:p>
      </dgm:t>
    </dgm:pt>
    <dgm:pt modelId="{16829690-25E4-4A0D-AFB7-1857D06F2203}">
      <dgm:prSet phldrT="[Text]"/>
      <dgm:spPr/>
      <dgm:t>
        <a:bodyPr/>
        <a:lstStyle/>
        <a:p>
          <a:r>
            <a:rPr lang="en-GB" dirty="0"/>
            <a:t>Pressurised hydrogen transported from wind farm to fuelling station</a:t>
          </a:r>
        </a:p>
      </dgm:t>
    </dgm:pt>
    <dgm:pt modelId="{1C9CED2C-A659-40F3-8936-92608173E232}" type="parTrans" cxnId="{639D04F0-B43F-4278-90B5-D7E3CBFCA70D}">
      <dgm:prSet/>
      <dgm:spPr/>
      <dgm:t>
        <a:bodyPr/>
        <a:lstStyle/>
        <a:p>
          <a:endParaRPr lang="en-GB"/>
        </a:p>
      </dgm:t>
    </dgm:pt>
    <dgm:pt modelId="{07AB2EA5-E7E7-4268-BCE4-AE67F5FD7F74}" type="sibTrans" cxnId="{639D04F0-B43F-4278-90B5-D7E3CBFCA70D}">
      <dgm:prSet/>
      <dgm:spPr/>
      <dgm:t>
        <a:bodyPr/>
        <a:lstStyle/>
        <a:p>
          <a:endParaRPr lang="en-GB"/>
        </a:p>
      </dgm:t>
    </dgm:pt>
    <dgm:pt modelId="{A942B468-A342-4B6D-9DBA-A82F022617DB}">
      <dgm:prSet/>
      <dgm:spPr/>
      <dgm:t>
        <a:bodyPr/>
        <a:lstStyle/>
        <a:p>
          <a:r>
            <a:rPr lang="en-GB" dirty="0"/>
            <a:t>Refuelling Station</a:t>
          </a:r>
        </a:p>
      </dgm:t>
    </dgm:pt>
    <dgm:pt modelId="{B4E8BAFA-C6F0-4C7F-996E-C5C391360A8F}" type="parTrans" cxnId="{F552730E-1CC5-45F7-B17B-BE15F194A351}">
      <dgm:prSet/>
      <dgm:spPr/>
      <dgm:t>
        <a:bodyPr/>
        <a:lstStyle/>
        <a:p>
          <a:endParaRPr lang="en-GB"/>
        </a:p>
      </dgm:t>
    </dgm:pt>
    <dgm:pt modelId="{C4A9E230-7482-44AB-8B98-4E12C14AAB14}" type="sibTrans" cxnId="{F552730E-1CC5-45F7-B17B-BE15F194A351}">
      <dgm:prSet/>
      <dgm:spPr/>
      <dgm:t>
        <a:bodyPr/>
        <a:lstStyle/>
        <a:p>
          <a:endParaRPr lang="en-GB"/>
        </a:p>
      </dgm:t>
    </dgm:pt>
    <dgm:pt modelId="{F4EE95E6-CEAC-4638-ABA8-368CC43B1CDD}">
      <dgm:prSet/>
      <dgm:spPr/>
      <dgm:t>
        <a:bodyPr/>
        <a:lstStyle/>
        <a:p>
          <a:r>
            <a:rPr lang="en-GB" dirty="0"/>
            <a:t>Vehicles</a:t>
          </a:r>
        </a:p>
      </dgm:t>
    </dgm:pt>
    <dgm:pt modelId="{3136A8AC-3491-41B7-A17C-E5B62F8ECC35}" type="parTrans" cxnId="{7FA72BC6-E815-432C-8701-302603EC02D4}">
      <dgm:prSet/>
      <dgm:spPr/>
      <dgm:t>
        <a:bodyPr/>
        <a:lstStyle/>
        <a:p>
          <a:endParaRPr lang="en-GB"/>
        </a:p>
      </dgm:t>
    </dgm:pt>
    <dgm:pt modelId="{48BB7F09-8EC8-4972-AEB6-79C4F5B49EDF}" type="sibTrans" cxnId="{7FA72BC6-E815-432C-8701-302603EC02D4}">
      <dgm:prSet/>
      <dgm:spPr/>
      <dgm:t>
        <a:bodyPr/>
        <a:lstStyle/>
        <a:p>
          <a:endParaRPr lang="en-GB"/>
        </a:p>
      </dgm:t>
    </dgm:pt>
    <dgm:pt modelId="{07715B03-EF69-4F14-8EBC-30FAEE3E7695}">
      <dgm:prSet/>
      <dgm:spPr/>
      <dgm:t>
        <a:bodyPr/>
        <a:lstStyle/>
        <a:p>
          <a:r>
            <a:rPr lang="en-GB" dirty="0"/>
            <a:t>Energia to own and operate</a:t>
          </a:r>
        </a:p>
      </dgm:t>
    </dgm:pt>
    <dgm:pt modelId="{64DC4F9C-DB85-4C9D-9402-D4ECE494CFD6}" type="parTrans" cxnId="{226DD40A-87A6-4660-B829-9B29D1DB351B}">
      <dgm:prSet/>
      <dgm:spPr/>
      <dgm:t>
        <a:bodyPr/>
        <a:lstStyle/>
        <a:p>
          <a:endParaRPr lang="en-GB"/>
        </a:p>
      </dgm:t>
    </dgm:pt>
    <dgm:pt modelId="{4F5AE075-8B96-401D-9225-3CD1F26791AC}" type="sibTrans" cxnId="{226DD40A-87A6-4660-B829-9B29D1DB351B}">
      <dgm:prSet/>
      <dgm:spPr/>
      <dgm:t>
        <a:bodyPr/>
        <a:lstStyle/>
        <a:p>
          <a:endParaRPr lang="en-GB"/>
        </a:p>
      </dgm:t>
    </dgm:pt>
    <dgm:pt modelId="{28809B72-477E-420B-ADF0-C3A656CC5D37}">
      <dgm:prSet/>
      <dgm:spPr/>
      <dgm:t>
        <a:bodyPr/>
        <a:lstStyle/>
        <a:p>
          <a:r>
            <a:rPr lang="en-GB" dirty="0" err="1"/>
            <a:t>Wrightbus</a:t>
          </a:r>
          <a:r>
            <a:rPr lang="en-GB" dirty="0"/>
            <a:t> to supply and Translink to own and operate 3 hydrogen buses</a:t>
          </a:r>
        </a:p>
      </dgm:t>
    </dgm:pt>
    <dgm:pt modelId="{B22A4BBA-0850-4BF3-B98C-EC15C5796BE1}" type="parTrans" cxnId="{D8D2A8DC-ACAA-443A-B8C7-9C72D1162A3F}">
      <dgm:prSet/>
      <dgm:spPr/>
      <dgm:t>
        <a:bodyPr/>
        <a:lstStyle/>
        <a:p>
          <a:endParaRPr lang="en-GB"/>
        </a:p>
      </dgm:t>
    </dgm:pt>
    <dgm:pt modelId="{D3042488-82DF-466F-AC06-5CC1EC558D23}" type="sibTrans" cxnId="{D8D2A8DC-ACAA-443A-B8C7-9C72D1162A3F}">
      <dgm:prSet/>
      <dgm:spPr/>
      <dgm:t>
        <a:bodyPr/>
        <a:lstStyle/>
        <a:p>
          <a:endParaRPr lang="en-GB"/>
        </a:p>
      </dgm:t>
    </dgm:pt>
    <dgm:pt modelId="{6BEF099A-7F15-45F4-B82B-F8689B6176D7}" type="pres">
      <dgm:prSet presAssocID="{DB0C273A-5D95-4926-A5A3-8B3FC0BFE62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649D6F-BC16-4B31-933A-46C8D29C4C64}" type="pres">
      <dgm:prSet presAssocID="{030ECC88-E26D-4BAB-BAC1-96F80171162A}" presName="compNode" presStyleCnt="0"/>
      <dgm:spPr/>
    </dgm:pt>
    <dgm:pt modelId="{E24FE881-18B6-4197-B9F2-1F283562C017}" type="pres">
      <dgm:prSet presAssocID="{030ECC88-E26D-4BAB-BAC1-96F80171162A}" presName="noGeometry" presStyleCnt="0"/>
      <dgm:spPr/>
    </dgm:pt>
    <dgm:pt modelId="{21630228-94E1-46AD-B17B-3595FAF38DF8}" type="pres">
      <dgm:prSet presAssocID="{030ECC88-E26D-4BAB-BAC1-96F80171162A}" presName="childTextVisible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E702B-D4D4-421F-A617-A3243C3E1562}" type="pres">
      <dgm:prSet presAssocID="{030ECC88-E26D-4BAB-BAC1-96F80171162A}" presName="childTextHidden" presStyleLbl="bgAccFollowNode1" presStyleIdx="0" presStyleCnt="5"/>
      <dgm:spPr/>
      <dgm:t>
        <a:bodyPr/>
        <a:lstStyle/>
        <a:p>
          <a:endParaRPr lang="en-US"/>
        </a:p>
      </dgm:t>
    </dgm:pt>
    <dgm:pt modelId="{5535633F-8979-4CC2-9A7B-78D1F1E2F7CD}" type="pres">
      <dgm:prSet presAssocID="{030ECC88-E26D-4BAB-BAC1-96F80171162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83F19-0717-4FBE-B4EE-1208F8C56007}" type="pres">
      <dgm:prSet presAssocID="{030ECC88-E26D-4BAB-BAC1-96F80171162A}" presName="aSpace" presStyleCnt="0"/>
      <dgm:spPr/>
    </dgm:pt>
    <dgm:pt modelId="{0834FBCE-9B3F-4247-9C04-A984D643F33E}" type="pres">
      <dgm:prSet presAssocID="{EE7068FE-6FF7-4EF3-90DA-C945AECC3262}" presName="compNode" presStyleCnt="0"/>
      <dgm:spPr/>
    </dgm:pt>
    <dgm:pt modelId="{E1E5A344-DD73-4A77-B56E-D988BFCDE8A1}" type="pres">
      <dgm:prSet presAssocID="{EE7068FE-6FF7-4EF3-90DA-C945AECC3262}" presName="noGeometry" presStyleCnt="0"/>
      <dgm:spPr/>
    </dgm:pt>
    <dgm:pt modelId="{A1C7E9FD-A386-4EF1-9AC8-01901F83DF40}" type="pres">
      <dgm:prSet presAssocID="{EE7068FE-6FF7-4EF3-90DA-C945AECC3262}" presName="childTextVisible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208F2-FA9A-44C1-93E9-8BC5D1FFB5CA}" type="pres">
      <dgm:prSet presAssocID="{EE7068FE-6FF7-4EF3-90DA-C945AECC3262}" presName="childTextHidden" presStyleLbl="bgAccFollowNode1" presStyleIdx="1" presStyleCnt="5"/>
      <dgm:spPr/>
      <dgm:t>
        <a:bodyPr/>
        <a:lstStyle/>
        <a:p>
          <a:endParaRPr lang="en-US"/>
        </a:p>
      </dgm:t>
    </dgm:pt>
    <dgm:pt modelId="{C9EF9072-4794-4112-AB6B-7B9B7583ADF2}" type="pres">
      <dgm:prSet presAssocID="{EE7068FE-6FF7-4EF3-90DA-C945AECC3262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A3CD6-56C4-415F-AB6C-99C0260BBC80}" type="pres">
      <dgm:prSet presAssocID="{EE7068FE-6FF7-4EF3-90DA-C945AECC3262}" presName="aSpace" presStyleCnt="0"/>
      <dgm:spPr/>
    </dgm:pt>
    <dgm:pt modelId="{097FBF27-5BA7-4481-9AE6-2DBDF0918604}" type="pres">
      <dgm:prSet presAssocID="{3E07E476-4331-46A0-9EA7-AA1FB4013A35}" presName="compNode" presStyleCnt="0"/>
      <dgm:spPr/>
    </dgm:pt>
    <dgm:pt modelId="{D684D7CE-0E41-421C-ABF5-93DD659E17F5}" type="pres">
      <dgm:prSet presAssocID="{3E07E476-4331-46A0-9EA7-AA1FB4013A35}" presName="noGeometry" presStyleCnt="0"/>
      <dgm:spPr/>
    </dgm:pt>
    <dgm:pt modelId="{C71794AA-6518-4338-BC26-532BA261203E}" type="pres">
      <dgm:prSet presAssocID="{3E07E476-4331-46A0-9EA7-AA1FB4013A35}" presName="childTextVisible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08B84-A0ED-45DF-ABB0-AF008DAEC2A9}" type="pres">
      <dgm:prSet presAssocID="{3E07E476-4331-46A0-9EA7-AA1FB4013A35}" presName="childTextHidden" presStyleLbl="bgAccFollowNode1" presStyleIdx="2" presStyleCnt="5"/>
      <dgm:spPr/>
      <dgm:t>
        <a:bodyPr/>
        <a:lstStyle/>
        <a:p>
          <a:endParaRPr lang="en-US"/>
        </a:p>
      </dgm:t>
    </dgm:pt>
    <dgm:pt modelId="{4FE10DF4-F565-45AC-8759-7FF024EA8FE8}" type="pres">
      <dgm:prSet presAssocID="{3E07E476-4331-46A0-9EA7-AA1FB4013A35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66DBD8-75BA-456C-9302-F2B91150372A}" type="pres">
      <dgm:prSet presAssocID="{3E07E476-4331-46A0-9EA7-AA1FB4013A35}" presName="aSpace" presStyleCnt="0"/>
      <dgm:spPr/>
    </dgm:pt>
    <dgm:pt modelId="{D74B71CE-222E-4491-9739-5651C4BAF963}" type="pres">
      <dgm:prSet presAssocID="{A942B468-A342-4B6D-9DBA-A82F022617DB}" presName="compNode" presStyleCnt="0"/>
      <dgm:spPr/>
    </dgm:pt>
    <dgm:pt modelId="{097B1B19-52C2-4B86-A18A-B54E6347A13C}" type="pres">
      <dgm:prSet presAssocID="{A942B468-A342-4B6D-9DBA-A82F022617DB}" presName="noGeometry" presStyleCnt="0"/>
      <dgm:spPr/>
    </dgm:pt>
    <dgm:pt modelId="{38886A40-DC0E-44B9-8CAE-841BA6BAD85E}" type="pres">
      <dgm:prSet presAssocID="{A942B468-A342-4B6D-9DBA-A82F022617DB}" presName="childTextVisible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BCB78-EFC2-4A2E-B3B4-C1FD4D4EA9F1}" type="pres">
      <dgm:prSet presAssocID="{A942B468-A342-4B6D-9DBA-A82F022617DB}" presName="childTextHidden" presStyleLbl="bgAccFollowNode1" presStyleIdx="3" presStyleCnt="5"/>
      <dgm:spPr/>
      <dgm:t>
        <a:bodyPr/>
        <a:lstStyle/>
        <a:p>
          <a:endParaRPr lang="en-US"/>
        </a:p>
      </dgm:t>
    </dgm:pt>
    <dgm:pt modelId="{F072FBE1-9E54-480A-9F1A-C280703BC80E}" type="pres">
      <dgm:prSet presAssocID="{A942B468-A342-4B6D-9DBA-A82F022617DB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C7C88-D3A1-4E0B-8C2A-0F19A37B257B}" type="pres">
      <dgm:prSet presAssocID="{A942B468-A342-4B6D-9DBA-A82F022617DB}" presName="aSpace" presStyleCnt="0"/>
      <dgm:spPr/>
    </dgm:pt>
    <dgm:pt modelId="{3D8B9F50-3743-4892-AE2F-FE66B0051657}" type="pres">
      <dgm:prSet presAssocID="{F4EE95E6-CEAC-4638-ABA8-368CC43B1CDD}" presName="compNode" presStyleCnt="0"/>
      <dgm:spPr/>
    </dgm:pt>
    <dgm:pt modelId="{B5F3AE4E-B9E9-492F-8537-329C96A26F06}" type="pres">
      <dgm:prSet presAssocID="{F4EE95E6-CEAC-4638-ABA8-368CC43B1CDD}" presName="noGeometry" presStyleCnt="0"/>
      <dgm:spPr/>
    </dgm:pt>
    <dgm:pt modelId="{7A6DCF84-7C20-4367-B7F2-6800543B84E8}" type="pres">
      <dgm:prSet presAssocID="{F4EE95E6-CEAC-4638-ABA8-368CC43B1CDD}" presName="childTextVisible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C5D9C-4A35-463C-A346-5A78824D851C}" type="pres">
      <dgm:prSet presAssocID="{F4EE95E6-CEAC-4638-ABA8-368CC43B1CDD}" presName="childTextHidden" presStyleLbl="bgAccFollowNode1" presStyleIdx="4" presStyleCnt="5"/>
      <dgm:spPr/>
      <dgm:t>
        <a:bodyPr/>
        <a:lstStyle/>
        <a:p>
          <a:endParaRPr lang="en-US"/>
        </a:p>
      </dgm:t>
    </dgm:pt>
    <dgm:pt modelId="{0EE8C068-5E0B-49E3-BC06-A4D237D04447}" type="pres">
      <dgm:prSet presAssocID="{F4EE95E6-CEAC-4638-ABA8-368CC43B1CDD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397712-6709-45E3-B326-03A52D173882}" type="presOf" srcId="{F4EE95E6-CEAC-4638-ABA8-368CC43B1CDD}" destId="{0EE8C068-5E0B-49E3-BC06-A4D237D04447}" srcOrd="0" destOrd="0" presId="urn:microsoft.com/office/officeart/2005/8/layout/hProcess6"/>
    <dgm:cxn modelId="{AB911E49-CCF5-4A23-A174-EAEC3C280376}" type="presOf" srcId="{6E875E8F-0E7D-412C-B35C-8A73B47F2008}" destId="{C76E702B-D4D4-421F-A617-A3243C3E1562}" srcOrd="1" destOrd="0" presId="urn:microsoft.com/office/officeart/2005/8/layout/hProcess6"/>
    <dgm:cxn modelId="{B9352983-7F26-472F-B737-8DEAB0045FDD}" type="presOf" srcId="{16829690-25E4-4A0D-AFB7-1857D06F2203}" destId="{67008B84-A0ED-45DF-ABB0-AF008DAEC2A9}" srcOrd="1" destOrd="0" presId="urn:microsoft.com/office/officeart/2005/8/layout/hProcess6"/>
    <dgm:cxn modelId="{4AB7FB3C-7481-49DC-BA44-0790A0E37284}" type="presOf" srcId="{030ECC88-E26D-4BAB-BAC1-96F80171162A}" destId="{5535633F-8979-4CC2-9A7B-78D1F1E2F7CD}" srcOrd="0" destOrd="0" presId="urn:microsoft.com/office/officeart/2005/8/layout/hProcess6"/>
    <dgm:cxn modelId="{683C6066-4EC6-4580-A459-8952B5704B1A}" type="presOf" srcId="{28809B72-477E-420B-ADF0-C3A656CC5D37}" destId="{7A6DCF84-7C20-4367-B7F2-6800543B84E8}" srcOrd="0" destOrd="0" presId="urn:microsoft.com/office/officeart/2005/8/layout/hProcess6"/>
    <dgm:cxn modelId="{4311BB1C-7520-44D6-A240-8C14CBF5306D}" type="presOf" srcId="{16829690-25E4-4A0D-AFB7-1857D06F2203}" destId="{C71794AA-6518-4338-BC26-532BA261203E}" srcOrd="0" destOrd="0" presId="urn:microsoft.com/office/officeart/2005/8/layout/hProcess6"/>
    <dgm:cxn modelId="{C1742DEA-C45E-4B30-92B4-3AD0B124696B}" type="presOf" srcId="{28809B72-477E-420B-ADF0-C3A656CC5D37}" destId="{705C5D9C-4A35-463C-A346-5A78824D851C}" srcOrd="1" destOrd="0" presId="urn:microsoft.com/office/officeart/2005/8/layout/hProcess6"/>
    <dgm:cxn modelId="{BBCF7B4F-E101-49CB-A40C-738C93EE9511}" type="presOf" srcId="{EE7068FE-6FF7-4EF3-90DA-C945AECC3262}" destId="{C9EF9072-4794-4112-AB6B-7B9B7583ADF2}" srcOrd="0" destOrd="0" presId="urn:microsoft.com/office/officeart/2005/8/layout/hProcess6"/>
    <dgm:cxn modelId="{4172078E-628A-4A20-9654-C9CC398B389B}" type="presOf" srcId="{2E0F622B-1F31-47CC-B6AD-9B1D400F9B0A}" destId="{E7B208F2-FA9A-44C1-93E9-8BC5D1FFB5CA}" srcOrd="1" destOrd="0" presId="urn:microsoft.com/office/officeart/2005/8/layout/hProcess6"/>
    <dgm:cxn modelId="{D8D2A8DC-ACAA-443A-B8C7-9C72D1162A3F}" srcId="{F4EE95E6-CEAC-4638-ABA8-368CC43B1CDD}" destId="{28809B72-477E-420B-ADF0-C3A656CC5D37}" srcOrd="0" destOrd="0" parTransId="{B22A4BBA-0850-4BF3-B98C-EC15C5796BE1}" sibTransId="{D3042488-82DF-466F-AC06-5CC1EC558D23}"/>
    <dgm:cxn modelId="{3D573CA5-7B87-4408-9110-F5232BDB39B4}" type="presOf" srcId="{3E07E476-4331-46A0-9EA7-AA1FB4013A35}" destId="{4FE10DF4-F565-45AC-8759-7FF024EA8FE8}" srcOrd="0" destOrd="0" presId="urn:microsoft.com/office/officeart/2005/8/layout/hProcess6"/>
    <dgm:cxn modelId="{639D04F0-B43F-4278-90B5-D7E3CBFCA70D}" srcId="{3E07E476-4331-46A0-9EA7-AA1FB4013A35}" destId="{16829690-25E4-4A0D-AFB7-1857D06F2203}" srcOrd="0" destOrd="0" parTransId="{1C9CED2C-A659-40F3-8936-92608173E232}" sibTransId="{07AB2EA5-E7E7-4268-BCE4-AE67F5FD7F74}"/>
    <dgm:cxn modelId="{BDA8B673-FBCE-4D1D-B6EC-3ECC58C7414E}" type="presOf" srcId="{07715B03-EF69-4F14-8EBC-30FAEE3E7695}" destId="{38886A40-DC0E-44B9-8CAE-841BA6BAD85E}" srcOrd="0" destOrd="0" presId="urn:microsoft.com/office/officeart/2005/8/layout/hProcess6"/>
    <dgm:cxn modelId="{F552730E-1CC5-45F7-B17B-BE15F194A351}" srcId="{DB0C273A-5D95-4926-A5A3-8B3FC0BFE629}" destId="{A942B468-A342-4B6D-9DBA-A82F022617DB}" srcOrd="3" destOrd="0" parTransId="{B4E8BAFA-C6F0-4C7F-996E-C5C391360A8F}" sibTransId="{C4A9E230-7482-44AB-8B98-4E12C14AAB14}"/>
    <dgm:cxn modelId="{09CE4BD7-75FA-4BC9-A037-9B8A5055E04C}" type="presOf" srcId="{07715B03-EF69-4F14-8EBC-30FAEE3E7695}" destId="{DC1BCB78-EFC2-4A2E-B3B4-C1FD4D4EA9F1}" srcOrd="1" destOrd="0" presId="urn:microsoft.com/office/officeart/2005/8/layout/hProcess6"/>
    <dgm:cxn modelId="{3EECEF54-E16F-4620-BCF6-0740810BAF96}" srcId="{DB0C273A-5D95-4926-A5A3-8B3FC0BFE629}" destId="{030ECC88-E26D-4BAB-BAC1-96F80171162A}" srcOrd="0" destOrd="0" parTransId="{40714CF0-3C6D-4DCC-AF46-04FB2F95C6F1}" sibTransId="{4FC0F9D9-7E03-46E4-A605-BC01B4F1280E}"/>
    <dgm:cxn modelId="{ED5116E6-2CE6-4566-B4FA-E89A8229468C}" type="presOf" srcId="{A942B468-A342-4B6D-9DBA-A82F022617DB}" destId="{F072FBE1-9E54-480A-9F1A-C280703BC80E}" srcOrd="0" destOrd="0" presId="urn:microsoft.com/office/officeart/2005/8/layout/hProcess6"/>
    <dgm:cxn modelId="{7FA72BC6-E815-432C-8701-302603EC02D4}" srcId="{DB0C273A-5D95-4926-A5A3-8B3FC0BFE629}" destId="{F4EE95E6-CEAC-4638-ABA8-368CC43B1CDD}" srcOrd="4" destOrd="0" parTransId="{3136A8AC-3491-41B7-A17C-E5B62F8ECC35}" sibTransId="{48BB7F09-8EC8-4972-AEB6-79C4F5B49EDF}"/>
    <dgm:cxn modelId="{7AB188A1-E117-4F41-8E08-EE070A84341E}" srcId="{030ECC88-E26D-4BAB-BAC1-96F80171162A}" destId="{6E875E8F-0E7D-412C-B35C-8A73B47F2008}" srcOrd="0" destOrd="0" parTransId="{1E76F8C3-7EA7-4E5A-B89D-B902270CB3CB}" sibTransId="{16C74136-20CD-4628-A22E-4F636F418ED3}"/>
    <dgm:cxn modelId="{9BBE257C-BD17-418C-AE3A-FA021226AD5C}" type="presOf" srcId="{6E875E8F-0E7D-412C-B35C-8A73B47F2008}" destId="{21630228-94E1-46AD-B17B-3595FAF38DF8}" srcOrd="0" destOrd="0" presId="urn:microsoft.com/office/officeart/2005/8/layout/hProcess6"/>
    <dgm:cxn modelId="{EDBB72A5-2CC1-4647-832F-68E9C40E72BB}" type="presOf" srcId="{DB0C273A-5D95-4926-A5A3-8B3FC0BFE629}" destId="{6BEF099A-7F15-45F4-B82B-F8689B6176D7}" srcOrd="0" destOrd="0" presId="urn:microsoft.com/office/officeart/2005/8/layout/hProcess6"/>
    <dgm:cxn modelId="{4E239F1B-E6A9-4400-9C89-857F74DE82B6}" srcId="{EE7068FE-6FF7-4EF3-90DA-C945AECC3262}" destId="{2E0F622B-1F31-47CC-B6AD-9B1D400F9B0A}" srcOrd="0" destOrd="0" parTransId="{AE412FF1-E8A9-47E0-9CF6-3E03D652A5A1}" sibTransId="{7E9E23BA-4C28-46EA-88DD-6DF4858425F2}"/>
    <dgm:cxn modelId="{2D5A4B40-32A2-4DB2-A3C4-38DC16E09135}" srcId="{DB0C273A-5D95-4926-A5A3-8B3FC0BFE629}" destId="{EE7068FE-6FF7-4EF3-90DA-C945AECC3262}" srcOrd="1" destOrd="0" parTransId="{98C58705-B860-47B9-BACC-7069DE1C74E2}" sibTransId="{8398C64D-DB22-4315-9BC2-B927AB6EE989}"/>
    <dgm:cxn modelId="{ECF7BBF3-AC67-42B6-8820-1FFA91CA98AF}" srcId="{DB0C273A-5D95-4926-A5A3-8B3FC0BFE629}" destId="{3E07E476-4331-46A0-9EA7-AA1FB4013A35}" srcOrd="2" destOrd="0" parTransId="{E0F6FB3F-3225-41FB-B00D-E7F63356FA19}" sibTransId="{ECD8156F-C3C8-4B25-AAAF-07C5C3BD6284}"/>
    <dgm:cxn modelId="{226DD40A-87A6-4660-B829-9B29D1DB351B}" srcId="{A942B468-A342-4B6D-9DBA-A82F022617DB}" destId="{07715B03-EF69-4F14-8EBC-30FAEE3E7695}" srcOrd="0" destOrd="0" parTransId="{64DC4F9C-DB85-4C9D-9402-D4ECE494CFD6}" sibTransId="{4F5AE075-8B96-401D-9225-3CD1F26791AC}"/>
    <dgm:cxn modelId="{4F250E64-4B29-4FF7-8A7B-3D14991CF50E}" type="presOf" srcId="{2E0F622B-1F31-47CC-B6AD-9B1D400F9B0A}" destId="{A1C7E9FD-A386-4EF1-9AC8-01901F83DF40}" srcOrd="0" destOrd="0" presId="urn:microsoft.com/office/officeart/2005/8/layout/hProcess6"/>
    <dgm:cxn modelId="{67154461-4C24-4BF8-99B5-53C23507F44E}" type="presParOf" srcId="{6BEF099A-7F15-45F4-B82B-F8689B6176D7}" destId="{A4649D6F-BC16-4B31-933A-46C8D29C4C64}" srcOrd="0" destOrd="0" presId="urn:microsoft.com/office/officeart/2005/8/layout/hProcess6"/>
    <dgm:cxn modelId="{30A415CF-F0FD-4B87-A7DB-AA7C92A196FF}" type="presParOf" srcId="{A4649D6F-BC16-4B31-933A-46C8D29C4C64}" destId="{E24FE881-18B6-4197-B9F2-1F283562C017}" srcOrd="0" destOrd="0" presId="urn:microsoft.com/office/officeart/2005/8/layout/hProcess6"/>
    <dgm:cxn modelId="{B7A12B34-21B6-4ED7-804F-B47A4C59DD86}" type="presParOf" srcId="{A4649D6F-BC16-4B31-933A-46C8D29C4C64}" destId="{21630228-94E1-46AD-B17B-3595FAF38DF8}" srcOrd="1" destOrd="0" presId="urn:microsoft.com/office/officeart/2005/8/layout/hProcess6"/>
    <dgm:cxn modelId="{3B33D019-4251-441C-963E-2C5E0F009961}" type="presParOf" srcId="{A4649D6F-BC16-4B31-933A-46C8D29C4C64}" destId="{C76E702B-D4D4-421F-A617-A3243C3E1562}" srcOrd="2" destOrd="0" presId="urn:microsoft.com/office/officeart/2005/8/layout/hProcess6"/>
    <dgm:cxn modelId="{800F6948-7A19-458F-9276-0C7596A00E37}" type="presParOf" srcId="{A4649D6F-BC16-4B31-933A-46C8D29C4C64}" destId="{5535633F-8979-4CC2-9A7B-78D1F1E2F7CD}" srcOrd="3" destOrd="0" presId="urn:microsoft.com/office/officeart/2005/8/layout/hProcess6"/>
    <dgm:cxn modelId="{D78C3A2E-559C-4BC5-A5C4-43CCCFFCEDCD}" type="presParOf" srcId="{6BEF099A-7F15-45F4-B82B-F8689B6176D7}" destId="{DA083F19-0717-4FBE-B4EE-1208F8C56007}" srcOrd="1" destOrd="0" presId="urn:microsoft.com/office/officeart/2005/8/layout/hProcess6"/>
    <dgm:cxn modelId="{F8C68543-4937-4B06-889C-6C60C4A59594}" type="presParOf" srcId="{6BEF099A-7F15-45F4-B82B-F8689B6176D7}" destId="{0834FBCE-9B3F-4247-9C04-A984D643F33E}" srcOrd="2" destOrd="0" presId="urn:microsoft.com/office/officeart/2005/8/layout/hProcess6"/>
    <dgm:cxn modelId="{4ED664B2-181C-4C26-8531-752678735018}" type="presParOf" srcId="{0834FBCE-9B3F-4247-9C04-A984D643F33E}" destId="{E1E5A344-DD73-4A77-B56E-D988BFCDE8A1}" srcOrd="0" destOrd="0" presId="urn:microsoft.com/office/officeart/2005/8/layout/hProcess6"/>
    <dgm:cxn modelId="{02261D1E-4B08-4709-8BD7-743B1E0B576E}" type="presParOf" srcId="{0834FBCE-9B3F-4247-9C04-A984D643F33E}" destId="{A1C7E9FD-A386-4EF1-9AC8-01901F83DF40}" srcOrd="1" destOrd="0" presId="urn:microsoft.com/office/officeart/2005/8/layout/hProcess6"/>
    <dgm:cxn modelId="{1DF05DFB-13A4-4542-9BF8-967CAF43E2F7}" type="presParOf" srcId="{0834FBCE-9B3F-4247-9C04-A984D643F33E}" destId="{E7B208F2-FA9A-44C1-93E9-8BC5D1FFB5CA}" srcOrd="2" destOrd="0" presId="urn:microsoft.com/office/officeart/2005/8/layout/hProcess6"/>
    <dgm:cxn modelId="{C0EAB1E9-B018-4772-B523-E46C0E4F5BD6}" type="presParOf" srcId="{0834FBCE-9B3F-4247-9C04-A984D643F33E}" destId="{C9EF9072-4794-4112-AB6B-7B9B7583ADF2}" srcOrd="3" destOrd="0" presId="urn:microsoft.com/office/officeart/2005/8/layout/hProcess6"/>
    <dgm:cxn modelId="{D39D96D1-DC70-4282-A24B-672ED3388994}" type="presParOf" srcId="{6BEF099A-7F15-45F4-B82B-F8689B6176D7}" destId="{36FA3CD6-56C4-415F-AB6C-99C0260BBC80}" srcOrd="3" destOrd="0" presId="urn:microsoft.com/office/officeart/2005/8/layout/hProcess6"/>
    <dgm:cxn modelId="{C7052B5D-B92F-4563-B30A-48873E80C26B}" type="presParOf" srcId="{6BEF099A-7F15-45F4-B82B-F8689B6176D7}" destId="{097FBF27-5BA7-4481-9AE6-2DBDF0918604}" srcOrd="4" destOrd="0" presId="urn:microsoft.com/office/officeart/2005/8/layout/hProcess6"/>
    <dgm:cxn modelId="{DE693DCD-B0CF-4BE4-9120-DFBE5C0DC59C}" type="presParOf" srcId="{097FBF27-5BA7-4481-9AE6-2DBDF0918604}" destId="{D684D7CE-0E41-421C-ABF5-93DD659E17F5}" srcOrd="0" destOrd="0" presId="urn:microsoft.com/office/officeart/2005/8/layout/hProcess6"/>
    <dgm:cxn modelId="{6F2FB934-2558-4B9E-BCAE-327D0702034A}" type="presParOf" srcId="{097FBF27-5BA7-4481-9AE6-2DBDF0918604}" destId="{C71794AA-6518-4338-BC26-532BA261203E}" srcOrd="1" destOrd="0" presId="urn:microsoft.com/office/officeart/2005/8/layout/hProcess6"/>
    <dgm:cxn modelId="{2BC89309-6760-4FCE-B969-49C84CACAE25}" type="presParOf" srcId="{097FBF27-5BA7-4481-9AE6-2DBDF0918604}" destId="{67008B84-A0ED-45DF-ABB0-AF008DAEC2A9}" srcOrd="2" destOrd="0" presId="urn:microsoft.com/office/officeart/2005/8/layout/hProcess6"/>
    <dgm:cxn modelId="{61E67C43-F6B8-4A4F-956E-5F76C0812316}" type="presParOf" srcId="{097FBF27-5BA7-4481-9AE6-2DBDF0918604}" destId="{4FE10DF4-F565-45AC-8759-7FF024EA8FE8}" srcOrd="3" destOrd="0" presId="urn:microsoft.com/office/officeart/2005/8/layout/hProcess6"/>
    <dgm:cxn modelId="{487D8C5F-137C-4FB1-AA93-3A5FB807D92B}" type="presParOf" srcId="{6BEF099A-7F15-45F4-B82B-F8689B6176D7}" destId="{5A66DBD8-75BA-456C-9302-F2B91150372A}" srcOrd="5" destOrd="0" presId="urn:microsoft.com/office/officeart/2005/8/layout/hProcess6"/>
    <dgm:cxn modelId="{F62949C1-656E-4F90-B4B2-E93ADDA2B2BE}" type="presParOf" srcId="{6BEF099A-7F15-45F4-B82B-F8689B6176D7}" destId="{D74B71CE-222E-4491-9739-5651C4BAF963}" srcOrd="6" destOrd="0" presId="urn:microsoft.com/office/officeart/2005/8/layout/hProcess6"/>
    <dgm:cxn modelId="{D090817F-8E99-425D-A689-E8B79FC2F879}" type="presParOf" srcId="{D74B71CE-222E-4491-9739-5651C4BAF963}" destId="{097B1B19-52C2-4B86-A18A-B54E6347A13C}" srcOrd="0" destOrd="0" presId="urn:microsoft.com/office/officeart/2005/8/layout/hProcess6"/>
    <dgm:cxn modelId="{BBA57140-A12F-457F-8CA4-B71EFC9E2993}" type="presParOf" srcId="{D74B71CE-222E-4491-9739-5651C4BAF963}" destId="{38886A40-DC0E-44B9-8CAE-841BA6BAD85E}" srcOrd="1" destOrd="0" presId="urn:microsoft.com/office/officeart/2005/8/layout/hProcess6"/>
    <dgm:cxn modelId="{477374F5-451C-4B13-83FB-44DAD766C5F0}" type="presParOf" srcId="{D74B71CE-222E-4491-9739-5651C4BAF963}" destId="{DC1BCB78-EFC2-4A2E-B3B4-C1FD4D4EA9F1}" srcOrd="2" destOrd="0" presId="urn:microsoft.com/office/officeart/2005/8/layout/hProcess6"/>
    <dgm:cxn modelId="{C0D4C0C8-3C27-48FB-9FAE-C11E4D0B2920}" type="presParOf" srcId="{D74B71CE-222E-4491-9739-5651C4BAF963}" destId="{F072FBE1-9E54-480A-9F1A-C280703BC80E}" srcOrd="3" destOrd="0" presId="urn:microsoft.com/office/officeart/2005/8/layout/hProcess6"/>
    <dgm:cxn modelId="{425E1FCD-DA7F-4675-B6BA-1BBAEDE51B9C}" type="presParOf" srcId="{6BEF099A-7F15-45F4-B82B-F8689B6176D7}" destId="{8F6C7C88-D3A1-4E0B-8C2A-0F19A37B257B}" srcOrd="7" destOrd="0" presId="urn:microsoft.com/office/officeart/2005/8/layout/hProcess6"/>
    <dgm:cxn modelId="{61D969B7-C1B4-40B1-A495-F733F025A177}" type="presParOf" srcId="{6BEF099A-7F15-45F4-B82B-F8689B6176D7}" destId="{3D8B9F50-3743-4892-AE2F-FE66B0051657}" srcOrd="8" destOrd="0" presId="urn:microsoft.com/office/officeart/2005/8/layout/hProcess6"/>
    <dgm:cxn modelId="{B5BD647A-6205-4B5D-83DC-9D81B90FBD98}" type="presParOf" srcId="{3D8B9F50-3743-4892-AE2F-FE66B0051657}" destId="{B5F3AE4E-B9E9-492F-8537-329C96A26F06}" srcOrd="0" destOrd="0" presId="urn:microsoft.com/office/officeart/2005/8/layout/hProcess6"/>
    <dgm:cxn modelId="{6EBBCCD9-31DA-49A3-BE56-0A580FC18105}" type="presParOf" srcId="{3D8B9F50-3743-4892-AE2F-FE66B0051657}" destId="{7A6DCF84-7C20-4367-B7F2-6800543B84E8}" srcOrd="1" destOrd="0" presId="urn:microsoft.com/office/officeart/2005/8/layout/hProcess6"/>
    <dgm:cxn modelId="{6D4FA45B-B1AA-4A0E-A62C-B9B897B3C25B}" type="presParOf" srcId="{3D8B9F50-3743-4892-AE2F-FE66B0051657}" destId="{705C5D9C-4A35-463C-A346-5A78824D851C}" srcOrd="2" destOrd="0" presId="urn:microsoft.com/office/officeart/2005/8/layout/hProcess6"/>
    <dgm:cxn modelId="{DE1319BE-974E-42D5-A4CC-1CD04E15DE77}" type="presParOf" srcId="{3D8B9F50-3743-4892-AE2F-FE66B0051657}" destId="{0EE8C068-5E0B-49E3-BC06-A4D237D04447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30228-94E1-46AD-B17B-3595FAF38DF8}">
      <dsp:nvSpPr>
        <dsp:cNvPr id="0" name=""/>
        <dsp:cNvSpPr/>
      </dsp:nvSpPr>
      <dsp:spPr>
        <a:xfrm>
          <a:off x="445456" y="2169076"/>
          <a:ext cx="1761679" cy="153992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Long Mountain produces electricity</a:t>
          </a:r>
        </a:p>
      </dsp:txBody>
      <dsp:txXfrm>
        <a:off x="885876" y="2400065"/>
        <a:ext cx="858818" cy="1077951"/>
      </dsp:txXfrm>
    </dsp:sp>
    <dsp:sp modelId="{5535633F-8979-4CC2-9A7B-78D1F1E2F7CD}">
      <dsp:nvSpPr>
        <dsp:cNvPr id="0" name=""/>
        <dsp:cNvSpPr/>
      </dsp:nvSpPr>
      <dsp:spPr>
        <a:xfrm>
          <a:off x="5036" y="2498621"/>
          <a:ext cx="880839" cy="8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/>
            <a:t>Wind Turbines</a:t>
          </a:r>
        </a:p>
      </dsp:txBody>
      <dsp:txXfrm>
        <a:off x="134032" y="2627617"/>
        <a:ext cx="622847" cy="622847"/>
      </dsp:txXfrm>
    </dsp:sp>
    <dsp:sp modelId="{A1C7E9FD-A386-4EF1-9AC8-01901F83DF40}">
      <dsp:nvSpPr>
        <dsp:cNvPr id="0" name=""/>
        <dsp:cNvSpPr/>
      </dsp:nvSpPr>
      <dsp:spPr>
        <a:xfrm>
          <a:off x="2757660" y="2169076"/>
          <a:ext cx="1761679" cy="153992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Electrolyser (owned by Energia) at wind farm produces hydrogen</a:t>
          </a:r>
        </a:p>
      </dsp:txBody>
      <dsp:txXfrm>
        <a:off x="3198080" y="2400065"/>
        <a:ext cx="858818" cy="1077951"/>
      </dsp:txXfrm>
    </dsp:sp>
    <dsp:sp modelId="{C9EF9072-4794-4112-AB6B-7B9B7583ADF2}">
      <dsp:nvSpPr>
        <dsp:cNvPr id="0" name=""/>
        <dsp:cNvSpPr/>
      </dsp:nvSpPr>
      <dsp:spPr>
        <a:xfrm>
          <a:off x="2317240" y="2498621"/>
          <a:ext cx="880839" cy="8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/>
            <a:t>Electrolyser</a:t>
          </a:r>
        </a:p>
      </dsp:txBody>
      <dsp:txXfrm>
        <a:off x="2446236" y="2627617"/>
        <a:ext cx="622847" cy="622847"/>
      </dsp:txXfrm>
    </dsp:sp>
    <dsp:sp modelId="{C71794AA-6518-4338-BC26-532BA261203E}">
      <dsp:nvSpPr>
        <dsp:cNvPr id="0" name=""/>
        <dsp:cNvSpPr/>
      </dsp:nvSpPr>
      <dsp:spPr>
        <a:xfrm>
          <a:off x="5069864" y="2169076"/>
          <a:ext cx="1761679" cy="153992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Pressurised hydrogen transported from wind farm to fuelling station</a:t>
          </a:r>
        </a:p>
      </dsp:txBody>
      <dsp:txXfrm>
        <a:off x="5510284" y="2400065"/>
        <a:ext cx="858818" cy="1077951"/>
      </dsp:txXfrm>
    </dsp:sp>
    <dsp:sp modelId="{4FE10DF4-F565-45AC-8759-7FF024EA8FE8}">
      <dsp:nvSpPr>
        <dsp:cNvPr id="0" name=""/>
        <dsp:cNvSpPr/>
      </dsp:nvSpPr>
      <dsp:spPr>
        <a:xfrm>
          <a:off x="4629444" y="2498621"/>
          <a:ext cx="880839" cy="8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/>
            <a:t>Hydrogen Road Transportation</a:t>
          </a:r>
        </a:p>
      </dsp:txBody>
      <dsp:txXfrm>
        <a:off x="4758440" y="2627617"/>
        <a:ext cx="622847" cy="622847"/>
      </dsp:txXfrm>
    </dsp:sp>
    <dsp:sp modelId="{38886A40-DC0E-44B9-8CAE-841BA6BAD85E}">
      <dsp:nvSpPr>
        <dsp:cNvPr id="0" name=""/>
        <dsp:cNvSpPr/>
      </dsp:nvSpPr>
      <dsp:spPr>
        <a:xfrm>
          <a:off x="7382068" y="2169076"/>
          <a:ext cx="1761679" cy="153992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Energia to own and operate</a:t>
          </a:r>
        </a:p>
      </dsp:txBody>
      <dsp:txXfrm>
        <a:off x="7822488" y="2400065"/>
        <a:ext cx="858818" cy="1077951"/>
      </dsp:txXfrm>
    </dsp:sp>
    <dsp:sp modelId="{F072FBE1-9E54-480A-9F1A-C280703BC80E}">
      <dsp:nvSpPr>
        <dsp:cNvPr id="0" name=""/>
        <dsp:cNvSpPr/>
      </dsp:nvSpPr>
      <dsp:spPr>
        <a:xfrm>
          <a:off x="6941649" y="2498621"/>
          <a:ext cx="880839" cy="8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Refuelling Station</a:t>
          </a:r>
        </a:p>
      </dsp:txBody>
      <dsp:txXfrm>
        <a:off x="7070645" y="2627617"/>
        <a:ext cx="622847" cy="622847"/>
      </dsp:txXfrm>
    </dsp:sp>
    <dsp:sp modelId="{7A6DCF84-7C20-4367-B7F2-6800543B84E8}">
      <dsp:nvSpPr>
        <dsp:cNvPr id="0" name=""/>
        <dsp:cNvSpPr/>
      </dsp:nvSpPr>
      <dsp:spPr>
        <a:xfrm>
          <a:off x="9694273" y="2169076"/>
          <a:ext cx="1761679" cy="153992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/>
            <a:t>Wrightbus</a:t>
          </a:r>
          <a:r>
            <a:rPr lang="en-GB" sz="1200" kern="1200" dirty="0"/>
            <a:t> to supply and Translink to own and operate 3 hydrogen buses</a:t>
          </a:r>
        </a:p>
      </dsp:txBody>
      <dsp:txXfrm>
        <a:off x="10134692" y="2400065"/>
        <a:ext cx="858818" cy="1077951"/>
      </dsp:txXfrm>
    </dsp:sp>
    <dsp:sp modelId="{0EE8C068-5E0B-49E3-BC06-A4D237D04447}">
      <dsp:nvSpPr>
        <dsp:cNvPr id="0" name=""/>
        <dsp:cNvSpPr/>
      </dsp:nvSpPr>
      <dsp:spPr>
        <a:xfrm>
          <a:off x="9253853" y="2498621"/>
          <a:ext cx="880839" cy="880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Vehicles</a:t>
          </a:r>
        </a:p>
      </dsp:txBody>
      <dsp:txXfrm>
        <a:off x="9382849" y="2627617"/>
        <a:ext cx="622847" cy="622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BA205-87AA-44C6-9F95-068A7A47E8FE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8C62-32F9-4850-AA4D-0E11C74D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8C62-32F9-4850-AA4D-0E11C74DA4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4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2312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1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5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1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84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27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122" y="357868"/>
            <a:ext cx="11460990" cy="443312"/>
          </a:xfrm>
        </p:spPr>
        <p:txBody>
          <a:bodyPr anchor="t" anchorCtr="0"/>
          <a:lstStyle>
            <a:lvl1pPr>
              <a:defRPr b="1">
                <a:solidFill>
                  <a:srgbClr val="452D80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928809"/>
            <a:ext cx="10515600" cy="4176713"/>
          </a:xfrm>
        </p:spPr>
        <p:txBody>
          <a:bodyPr/>
          <a:lstStyle>
            <a:lvl1pPr>
              <a:defRPr>
                <a:solidFill>
                  <a:srgbClr val="452D80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header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8AEE-4806-459D-8A7C-7D8F0FCE34D4}" type="datetimeFigureOut">
              <a:rPr lang="en-IE" smtClean="0">
                <a:solidFill>
                  <a:srgbClr val="000000">
                    <a:tint val="75000"/>
                  </a:srgbClr>
                </a:solidFill>
              </a:rPr>
              <a:pPr/>
              <a:t>26/11/2019</a:t>
            </a:fld>
            <a:endParaRPr lang="en-I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Energia_Group_Logo_LS_CMYK.ai">
            <a:extLst>
              <a:ext uri="{FF2B5EF4-FFF2-40B4-BE49-F238E27FC236}">
                <a16:creationId xmlns:a16="http://schemas.microsoft.com/office/drawing/2014/main" id="{EAABF64E-1DD1-BA47-B548-A8D41795BD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12" y="6309386"/>
            <a:ext cx="1857332" cy="369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E338A4-A27C-5A40-A55D-D401873F99A2}"/>
              </a:ext>
            </a:extLst>
          </p:cNvPr>
          <p:cNvCxnSpPr/>
          <p:nvPr userDrawn="1"/>
        </p:nvCxnSpPr>
        <p:spPr>
          <a:xfrm>
            <a:off x="407641" y="987824"/>
            <a:ext cx="11460990" cy="0"/>
          </a:xfrm>
          <a:prstGeom prst="line">
            <a:avLst/>
          </a:prstGeom>
          <a:ln>
            <a:solidFill>
              <a:srgbClr val="442D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EAC4F083-DE74-3F4E-B55C-28F3501FBF2E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406122" y="1126787"/>
            <a:ext cx="11460990" cy="443311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088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611" y="2708274"/>
            <a:ext cx="1022464" cy="9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3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7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2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B7162-3BC8-4760-A547-A90C0AB4D0C9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B039D-CA02-4749-B8B5-F1F6D13A3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02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image" Target="../media/image4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worldenergy.org/publications/entry/innovation-insights-brief-new-hydrogen-economy-hype-or-hope" TargetMode="External"/><Relationship Id="rId7" Type="http://schemas.openxmlformats.org/officeDocument/2006/relationships/hyperlink" Target="https://www.frontier-economics.com/media/2642/frontier-int-ptx-roadmap-stc-12-10-18-final-report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worldenergy.org/wp-content/uploads/2019/02/WEC-Netherlands-Hydrogen-Industry-as-Catalyst.pdf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orldenergy.org/wp-content/uploads/2019/02/Hydrogen-an-enabler-of-the-Grand-Transition-FEL-WEC-2018-2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ea.org/topics/hydrogen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irena.org/publications/2018/Sep/Hydrogen-from-renewable-powe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ebstore.iea.org/energy-policies-of-iea-countries-ireland-2019-review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rvia.ie/" TargetMode="External"/><Relationship Id="rId5" Type="http://schemas.openxmlformats.org/officeDocument/2006/relationships/hyperlink" Target="http://www.eirgrid.ie/site-files/library/EirGrid/EirGrid-TES-2019-Ireland-Consultation.pdf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.ie/en/publication/99a2cb-low-emission-vehicle-lev-taskforce-progress-report/" TargetMode="Externa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hyperlink" Target="https://giphy.com/gifs/cell-4rjAa5K2ENSX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8" name="Rectangle 7"/>
            <p:cNvSpPr/>
            <p:nvPr/>
          </p:nvSpPr>
          <p:spPr>
            <a:xfrm>
              <a:off x="254508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3199" y="1995567"/>
            <a:ext cx="9788801" cy="2387600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Association for Energy, Mobility, Industry and 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3200" y="4720778"/>
            <a:ext cx="9788800" cy="1655762"/>
          </a:xfrm>
        </p:spPr>
        <p:txBody>
          <a:bodyPr>
            <a:normAutofit/>
          </a:bodyPr>
          <a:lstStyle/>
          <a:p>
            <a:pPr algn="ctr"/>
            <a:r>
              <a:rPr lang="en-GB" sz="2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Welsh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225" y="350325"/>
            <a:ext cx="2816747" cy="261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382" y="5698654"/>
            <a:ext cx="592031" cy="593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89059" y="5810847"/>
            <a:ext cx="196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@</a:t>
            </a:r>
            <a:r>
              <a:rPr lang="en-IE" dirty="0" err="1">
                <a:solidFill>
                  <a:schemeClr val="bg1"/>
                </a:solidFill>
              </a:rPr>
              <a:t>IrelandHydrogen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7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22120" y="0"/>
            <a:ext cx="9720262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Hydrogen Fueling Stations are here NOW: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/>
          <a:stretch/>
        </p:blipFill>
        <p:spPr bwMode="auto">
          <a:xfrm>
            <a:off x="524486" y="908720"/>
            <a:ext cx="10917896" cy="546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3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557" y="4594214"/>
            <a:ext cx="3924301" cy="213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5356" y="1605362"/>
            <a:ext cx="4836704" cy="28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Mobility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7993" y="916574"/>
            <a:ext cx="5818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solidFill>
                  <a:srgbClr val="3A3939"/>
                </a:solidFill>
                <a:latin typeface="inherit"/>
              </a:rPr>
              <a:t>A Hydrogen Roadmap for Irish Transport 2020-2030</a:t>
            </a:r>
            <a:endParaRPr lang="en-US" b="1" i="0" dirty="0">
              <a:solidFill>
                <a:srgbClr val="3A3939"/>
              </a:solidFill>
              <a:effectLst/>
              <a:latin typeface="Montserra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8809" y="1236030"/>
            <a:ext cx="3367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http://hydrogenireland.org/news/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62094" y="1785650"/>
            <a:ext cx="3312369" cy="2495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Industry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Are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here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NOW:</a:t>
            </a:r>
          </a:p>
        </p:txBody>
      </p:sp>
    </p:spTree>
    <p:extLst>
      <p:ext uri="{BB962C8B-B14F-4D97-AF65-F5344CB8AC3E}">
        <p14:creationId xmlns:p14="http://schemas.microsoft.com/office/powerpoint/2010/main" val="1808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DD5C11-F5DA-404B-9C3F-47E6F60CB2DC}"/>
              </a:ext>
            </a:extLst>
          </p:cNvPr>
          <p:cNvGraphicFramePr/>
          <p:nvPr>
            <p:extLst/>
          </p:nvPr>
        </p:nvGraphicFramePr>
        <p:xfrm>
          <a:off x="444811" y="0"/>
          <a:ext cx="11460989" cy="587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8148A2B-50BE-4EF3-BE22-0129769B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Hydrogen Mobility – Northern Ireland</a:t>
            </a:r>
            <a:endParaRPr lang="en-GB" sz="31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4D9098D-8874-4D65-8E42-D16130168CDE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406121" y="1069635"/>
            <a:ext cx="11460990" cy="4433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Energia Translink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857BD-9A84-407E-B8CB-AAC0011D3FB7}"/>
              </a:ext>
            </a:extLst>
          </p:cNvPr>
          <p:cNvSpPr txBox="1"/>
          <p:nvPr/>
        </p:nvSpPr>
        <p:spPr>
          <a:xfrm>
            <a:off x="449238" y="1761587"/>
            <a:ext cx="2252673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500" dirty="0"/>
              <a:t>Long Mountain Wind Farm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F5387-1ADF-466E-8F06-CF2F9FCAE9DB}"/>
              </a:ext>
            </a:extLst>
          </p:cNvPr>
          <p:cNvSpPr txBox="1"/>
          <p:nvPr/>
        </p:nvSpPr>
        <p:spPr>
          <a:xfrm>
            <a:off x="2756857" y="1530754"/>
            <a:ext cx="455793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Electrolyser and Trailers</a:t>
            </a:r>
          </a:p>
          <a:p>
            <a:pPr algn="ctr"/>
            <a:r>
              <a:rPr lang="en-GB" sz="1500" dirty="0"/>
              <a:t>EU Interreg Funding (awarded)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E5455-9BAD-4BA8-9679-0C73E3CA8DD6}"/>
              </a:ext>
            </a:extLst>
          </p:cNvPr>
          <p:cNvSpPr txBox="1"/>
          <p:nvPr/>
        </p:nvSpPr>
        <p:spPr>
          <a:xfrm>
            <a:off x="7386558" y="1530754"/>
            <a:ext cx="455793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Refuelling Station and Buses</a:t>
            </a:r>
          </a:p>
          <a:p>
            <a:pPr algn="ctr"/>
            <a:r>
              <a:rPr lang="en-GB" sz="1500" dirty="0"/>
              <a:t>Hydrogen Transport Programme Fund OLEV (awarded)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8D85C-E80B-4DE8-AB58-FB0BC05F934E}"/>
              </a:ext>
            </a:extLst>
          </p:cNvPr>
          <p:cNvSpPr txBox="1"/>
          <p:nvPr/>
        </p:nvSpPr>
        <p:spPr>
          <a:xfrm>
            <a:off x="3873254" y="5009867"/>
            <a:ext cx="4445491" cy="14773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€9.3m Hydrogen Project</a:t>
            </a:r>
          </a:p>
          <a:p>
            <a:pPr marL="285750" indent="-285750">
              <a:buFontTx/>
              <a:buChar char="-"/>
            </a:pPr>
            <a:r>
              <a:rPr lang="en-GB" dirty="0"/>
              <a:t>Largest Interreg funded scheme to come to Northern Ireland</a:t>
            </a:r>
          </a:p>
          <a:p>
            <a:pPr marL="285750" indent="-285750">
              <a:buFontTx/>
              <a:buChar char="-"/>
            </a:pPr>
            <a:r>
              <a:rPr lang="en-GB" dirty="0"/>
              <a:t>Hydrogen Fuelling Station for Translink and other third parties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852E00-C006-4AED-829B-CD2D73AD49B0}"/>
              </a:ext>
            </a:extLst>
          </p:cNvPr>
          <p:cNvSpPr/>
          <p:nvPr/>
        </p:nvSpPr>
        <p:spPr>
          <a:xfrm>
            <a:off x="8814422" y="5009867"/>
            <a:ext cx="3052689" cy="1290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Surplus Renewable Gas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10C0B4-2342-40E1-9B55-BCB806A61905}"/>
              </a:ext>
            </a:extLst>
          </p:cNvPr>
          <p:cNvSpPr/>
          <p:nvPr/>
        </p:nvSpPr>
        <p:spPr>
          <a:xfrm>
            <a:off x="324889" y="5009866"/>
            <a:ext cx="3052689" cy="1290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Converting zero emission electricity into hydrogen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FB002-8010-4F55-AA50-DB7622475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242" y="3814580"/>
            <a:ext cx="1447800" cy="777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76B2B1-6262-4A2B-B8F4-839621B51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5775" y="3809915"/>
            <a:ext cx="1371600" cy="777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B648C8-6AFB-4533-BEAB-03A0BBF815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6348" y="3809915"/>
            <a:ext cx="1432560" cy="777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207FD0-77C7-42E3-80E3-591B69000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7578" y="3822895"/>
            <a:ext cx="1432560" cy="777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44C3F-FAA0-4730-89DE-74C784E5AA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063" y="3822895"/>
            <a:ext cx="14249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2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Activities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213" y="1184985"/>
            <a:ext cx="4152063" cy="5280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420" y="1184986"/>
            <a:ext cx="4162283" cy="528050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88893" y="1998427"/>
            <a:ext cx="3312369" cy="2495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Proposed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Hydrogen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Station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Rollout</a:t>
            </a:r>
          </a:p>
        </p:txBody>
      </p:sp>
    </p:spTree>
    <p:extLst>
      <p:ext uri="{BB962C8B-B14F-4D97-AF65-F5344CB8AC3E}">
        <p14:creationId xmlns:p14="http://schemas.microsoft.com/office/powerpoint/2010/main" val="34478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805218" y="0"/>
            <a:ext cx="12997218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18615" y="951134"/>
            <a:ext cx="10423705" cy="4589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PingFangSC-Regular" charset="-122"/>
              <a:buChar char="－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PingFangSC-Regular" charset="-122"/>
              <a:buChar char="－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PingFangSC-Regular" charset="-122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PingFangSC-Regular" charset="-122"/>
              <a:buChar char="－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PingFangSC-Regular" charset="-122"/>
              <a:buChar char="－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Zero Emissions are good for </a:t>
            </a:r>
            <a:r>
              <a:rPr lang="en-IE" sz="3200" u="sng" dirty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 &amp; good for your </a:t>
            </a:r>
            <a:r>
              <a:rPr lang="en-IE" sz="3200" u="sng" dirty="0">
                <a:solidFill>
                  <a:schemeClr val="bg1"/>
                </a:solidFill>
                <a:latin typeface="Calibri" panose="020F0502020204030204" pitchFamily="34" charset="0"/>
              </a:rPr>
              <a:t>Health</a:t>
            </a: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!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The technology exists!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Clean Renewables &amp; Hydrogen can work!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We must manage transition from Fossil Fuel!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Education, Education!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chemeClr val="bg1"/>
                </a:solidFill>
                <a:latin typeface="Calibri" panose="020F0502020204030204" pitchFamily="34" charset="0"/>
              </a:rPr>
              <a:t>The voice of people matter - Listen to Communities!</a:t>
            </a:r>
          </a:p>
        </p:txBody>
      </p:sp>
    </p:spTree>
    <p:extLst>
      <p:ext uri="{BB962C8B-B14F-4D97-AF65-F5344CB8AC3E}">
        <p14:creationId xmlns:p14="http://schemas.microsoft.com/office/powerpoint/2010/main" val="32158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238470" y="5260657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F1D2B-3D8C-400E-A969-BBA17BA4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2" y="199777"/>
            <a:ext cx="7056120" cy="4709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35923-58AC-43A3-A639-CADD35575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60" y="4014083"/>
            <a:ext cx="2903220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2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8" name="Rectangle 7"/>
            <p:cNvSpPr/>
            <p:nvPr/>
          </p:nvSpPr>
          <p:spPr>
            <a:xfrm>
              <a:off x="254508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3199" y="1995567"/>
            <a:ext cx="9788801" cy="2387600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Association for Energy, Mobility, Industry and 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3200" y="4720778"/>
            <a:ext cx="9788800" cy="1655762"/>
          </a:xfrm>
        </p:spPr>
        <p:txBody>
          <a:bodyPr>
            <a:normAutofit/>
          </a:bodyPr>
          <a:lstStyle/>
          <a:p>
            <a:pPr algn="ctr"/>
            <a:r>
              <a:rPr lang="en-GB" sz="2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Welsh</a:t>
            </a:r>
          </a:p>
          <a:p>
            <a:pPr algn="ctr"/>
            <a:r>
              <a:rPr lang="en-GB" sz="2400" cap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info@hydrogenireland.org</a:t>
            </a:r>
            <a:r>
              <a:rPr lang="en-GB" sz="2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225" y="350325"/>
            <a:ext cx="2816747" cy="261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225" y="5918935"/>
            <a:ext cx="592031" cy="593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3819" y="5975966"/>
            <a:ext cx="2484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@</a:t>
            </a:r>
            <a:r>
              <a:rPr lang="en-IE" sz="2400" dirty="0" err="1">
                <a:solidFill>
                  <a:schemeClr val="bg1"/>
                </a:solidFill>
              </a:rPr>
              <a:t>IrelandHydrogen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Activities – Global!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0676" y="5444048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https://www.worldenergy.org/publications/entry/innovation-insights-brief-new-hydrogen-economy-hype-or-hope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51" t="10748" r="38188" b="2023"/>
          <a:stretch/>
        </p:blipFill>
        <p:spPr>
          <a:xfrm>
            <a:off x="1334165" y="1051560"/>
            <a:ext cx="3096344" cy="43204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820834" y="5444048"/>
            <a:ext cx="1979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https://www.worldenergy.org/wp-content/uploads/2019/02/WEC-Netherlands-Hydrogen-Industry-as-Catalyst.pdf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427" y="1051560"/>
            <a:ext cx="3052673" cy="43305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4975735" y="5382096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https://www.frontier-economics.com/media/2642/frontier-int-ptx-roadmap-stc-12-10-18-final-report.pdf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44" t="9445" r="39688" b="9112"/>
          <a:stretch/>
        </p:blipFill>
        <p:spPr>
          <a:xfrm>
            <a:off x="7791859" y="1051560"/>
            <a:ext cx="3104003" cy="43305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21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Activities - Global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13" t="16562" r="37400" b="13654"/>
          <a:stretch/>
        </p:blipFill>
        <p:spPr>
          <a:xfrm>
            <a:off x="2208947" y="1029018"/>
            <a:ext cx="3322946" cy="483337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898312" y="6008822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https://www.worldenergy.org/wp-content/uploads/2019/02/Hydrogen-an-enabler-of-the-Grand-Transition-FEL-WEC-2018-2.pdf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37339" y="1276349"/>
            <a:ext cx="4402832" cy="69363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Messages: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737339" y="2152547"/>
            <a:ext cx="4402832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low carbon regulation to ensure short term profitability of hydrogen solutions</a:t>
            </a:r>
          </a:p>
          <a:p>
            <a:pPr algn="just">
              <a:lnSpc>
                <a:spcPct val="115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extensive communication, education and future workforce training to enhance social acceptance of hydrogen technologies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295400" y="0"/>
            <a:ext cx="96469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Energy Transition Needs Hydrogen!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56" t="18835" r="35938" b="6311"/>
          <a:stretch/>
        </p:blipFill>
        <p:spPr>
          <a:xfrm>
            <a:off x="2168247" y="1562132"/>
            <a:ext cx="3117312" cy="43305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549405" y="5971809"/>
            <a:ext cx="2354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hlinkClick r:id="rId4"/>
              </a:rPr>
              <a:t>https://irena.org/publications/2018/Sep/Hydrogen-from-renewable-power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557" y="1562132"/>
            <a:ext cx="3213892" cy="43305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7051281" y="6005570"/>
            <a:ext cx="23549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hlinkClick r:id="rId6"/>
              </a:rPr>
              <a:t>www.iea.org/topics/hydrogen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11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3810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Projects on the Island… NOW!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3442" y="1038720"/>
            <a:ext cx="1861859" cy="3839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92452" y="2512039"/>
            <a:ext cx="1661883" cy="1281675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ounded Rectangle 11"/>
          <p:cNvSpPr/>
          <p:nvPr/>
        </p:nvSpPr>
        <p:spPr>
          <a:xfrm>
            <a:off x="9020633" y="1058147"/>
            <a:ext cx="1861859" cy="3848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148221" y="1038720"/>
            <a:ext cx="1861859" cy="3862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430" y="1255773"/>
            <a:ext cx="1513624" cy="70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161" y="3994613"/>
            <a:ext cx="1513624" cy="56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797" y="2235094"/>
            <a:ext cx="1561238" cy="17238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287217" y="1290616"/>
            <a:ext cx="15561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solidFill>
                  <a:srgbClr val="404040"/>
                </a:solidFill>
                <a:effectLst/>
                <a:latin typeface="Montserrat"/>
              </a:rPr>
              <a:t>Valentia Island</a:t>
            </a:r>
          </a:p>
          <a:p>
            <a:pPr algn="ctr" fontAlgn="base"/>
            <a:r>
              <a:rPr lang="en-GB" sz="2000" b="1" dirty="0">
                <a:solidFill>
                  <a:srgbClr val="404040"/>
                </a:solidFill>
                <a:latin typeface="Montserrat"/>
              </a:rPr>
              <a:t>Ambitions</a:t>
            </a:r>
            <a:endParaRPr lang="en-US" sz="2000" b="1" i="0" dirty="0">
              <a:solidFill>
                <a:srgbClr val="404040"/>
              </a:solidFill>
              <a:effectLst/>
              <a:latin typeface="Montserra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28" y="4097885"/>
            <a:ext cx="698508" cy="6999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340097" y="6053153"/>
            <a:ext cx="15768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http://www.energyco-ops.ie/hydrogen-production-plans-for-irelands-valentia-island/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2712" y="6096219"/>
            <a:ext cx="1594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http://www.seafuel.eu/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8725" y="1310605"/>
            <a:ext cx="320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n-US" sz="2400" b="1" i="0" dirty="0">
              <a:solidFill>
                <a:srgbClr val="404040"/>
              </a:solidFill>
              <a:effectLst/>
              <a:latin typeface="Montserra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84427" y="1038720"/>
            <a:ext cx="1861859" cy="3862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ylantic Proje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17" y="1210875"/>
            <a:ext cx="1320745" cy="53710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7366" y="4136358"/>
            <a:ext cx="1513624" cy="56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511181" y="6198932"/>
            <a:ext cx="1372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http://hylantic.com/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540" y="2338359"/>
            <a:ext cx="1532149" cy="15158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925" y="4059183"/>
            <a:ext cx="1640944" cy="5056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302" y="1210874"/>
            <a:ext cx="919935" cy="692744"/>
          </a:xfrm>
          <a:prstGeom prst="rect">
            <a:avLst/>
          </a:prstGeom>
        </p:spPr>
      </p:pic>
      <p:pic>
        <p:nvPicPr>
          <p:cNvPr id="29" name="Picture 6" descr="https://huge-project.eu/wp-content/uploads/2019/10/Picture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9967" y="2512040"/>
            <a:ext cx="1751400" cy="14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246925" y="6224663"/>
            <a:ext cx="1636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https://huge-project.eu/</a:t>
            </a: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C084F5DC-C716-40A4-ADE4-5F602416B685}"/>
              </a:ext>
            </a:extLst>
          </p:cNvPr>
          <p:cNvSpPr/>
          <p:nvPr/>
        </p:nvSpPr>
        <p:spPr>
          <a:xfrm rot="16200000">
            <a:off x="4792907" y="664364"/>
            <a:ext cx="1397888" cy="105179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FC7C72-03F3-4296-B68A-B704D4B623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972" y="5305131"/>
            <a:ext cx="3555365" cy="123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F999A3-8154-404C-8D03-3C6D071F3D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4237" y="5332939"/>
            <a:ext cx="3003229" cy="111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7C199D-258E-446A-BFB1-98F3557922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481" y="5308859"/>
            <a:ext cx="2863060" cy="121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6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/>
      <p:bldP spid="19" grpId="0"/>
      <p:bldP spid="20" grpId="0"/>
      <p:bldP spid="21" grpId="0"/>
      <p:bldP spid="22" grpId="0" animBg="1"/>
      <p:bldP spid="25" grpId="0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Policy - Ireland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33" t="9630" r="38334" b="6296"/>
          <a:stretch/>
        </p:blipFill>
        <p:spPr>
          <a:xfrm>
            <a:off x="1373136" y="1638300"/>
            <a:ext cx="3057847" cy="43383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833890" y="6140311"/>
            <a:ext cx="236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http://www.eirgrid.ie/site-files/library/EirGrid/EirGrid-TES-2019-Ireland-Consultation.pdf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4923094" y="6131002"/>
            <a:ext cx="2369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https://www.ervia.ie</a:t>
            </a:r>
            <a:r>
              <a:rPr lang="en-US" sz="1000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742" y="1638300"/>
            <a:ext cx="3020906" cy="43197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8204425" y="6140311"/>
            <a:ext cx="2369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8"/>
              </a:rPr>
              <a:t>https://webstore.iea.org/energy-policies-of-iea-countries-ireland-2019-review</a:t>
            </a:r>
            <a:r>
              <a:rPr lang="en-US" sz="1000" dirty="0"/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441" y="1619681"/>
            <a:ext cx="3020906" cy="43383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050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9942" y="0"/>
            <a:ext cx="12221942" cy="6858000"/>
            <a:chOff x="-29942" y="0"/>
            <a:chExt cx="12221942" cy="6858000"/>
          </a:xfrm>
        </p:grpSpPr>
        <p:sp>
          <p:nvSpPr>
            <p:cNvPr id="4" name="Rectangle 3"/>
            <p:cNvSpPr/>
            <p:nvPr/>
          </p:nvSpPr>
          <p:spPr>
            <a:xfrm>
              <a:off x="1295400" y="0"/>
              <a:ext cx="964692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942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616979" y="0"/>
              <a:ext cx="2575021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2320" y="2667000"/>
              <a:ext cx="1247473" cy="11582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Activities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79403" y="5923572"/>
            <a:ext cx="23690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</a:rPr>
              <a:t>Proceedings of </a:t>
            </a:r>
            <a:r>
              <a:rPr lang="en-US" sz="1000" dirty="0" err="1">
                <a:solidFill>
                  <a:schemeClr val="accent1"/>
                </a:solidFill>
              </a:rPr>
              <a:t>ecos</a:t>
            </a:r>
            <a:r>
              <a:rPr lang="en-US" sz="1000" dirty="0">
                <a:solidFill>
                  <a:schemeClr val="accent1"/>
                </a:solidFill>
              </a:rPr>
              <a:t> 2019 - the 32nd international conference on Efficiency, cost, optimization, simulation and environmental impact of energy systems June 23-28, 2019, </a:t>
            </a:r>
            <a:r>
              <a:rPr lang="en-US" sz="1000" dirty="0" err="1">
                <a:solidFill>
                  <a:schemeClr val="accent1"/>
                </a:solidFill>
              </a:rPr>
              <a:t>wroclaw</a:t>
            </a:r>
            <a:r>
              <a:rPr lang="en-US" sz="1000" dirty="0">
                <a:solidFill>
                  <a:schemeClr val="accent1"/>
                </a:solidFill>
              </a:rPr>
              <a:t>, </a:t>
            </a:r>
            <a:r>
              <a:rPr lang="en-US" sz="1000" dirty="0" err="1">
                <a:solidFill>
                  <a:schemeClr val="accent1"/>
                </a:solidFill>
              </a:rPr>
              <a:t>poland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0905" y="1419302"/>
            <a:ext cx="3106074" cy="4338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769" y="1419302"/>
            <a:ext cx="3071977" cy="43383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474571" y="5936260"/>
            <a:ext cx="23690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https://www.gov.ie/en/publication/99a2cb-low-emission-vehicle-lev-taskforce-progress-report/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7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672" y="917993"/>
            <a:ext cx="9271100" cy="56833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54546" y="0"/>
            <a:ext cx="978880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in Mobility</a:t>
            </a:r>
          </a:p>
        </p:txBody>
      </p:sp>
    </p:spTree>
    <p:extLst>
      <p:ext uri="{BB962C8B-B14F-4D97-AF65-F5344CB8AC3E}">
        <p14:creationId xmlns:p14="http://schemas.microsoft.com/office/powerpoint/2010/main" val="1637743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470854" y="6507088"/>
            <a:ext cx="2411845" cy="350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100">
                <a:hlinkClick r:id="rId2"/>
              </a:rPr>
              <a:t>giphy.com</a:t>
            </a:r>
            <a:endParaRPr lang="en-IE" sz="1100" dirty="0"/>
          </a:p>
        </p:txBody>
      </p:sp>
      <p:pic>
        <p:nvPicPr>
          <p:cNvPr id="5" name="Picture 4" descr="Image result for transport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55" y="1052737"/>
            <a:ext cx="1314832" cy="10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7768" y="374086"/>
            <a:ext cx="1524000" cy="192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55" y="25272"/>
            <a:ext cx="5823872" cy="320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Related imag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3719096"/>
            <a:ext cx="5976663" cy="295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171017" y="2300670"/>
            <a:ext cx="365140" cy="1642108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71585" y="356526"/>
            <a:ext cx="3312369" cy="2495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Vehicles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Are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here</a:t>
            </a:r>
          </a:p>
          <a:p>
            <a:r>
              <a:rPr lang="en-IE" b="1" dirty="0">
                <a:solidFill>
                  <a:schemeClr val="bg1"/>
                </a:solidFill>
                <a:latin typeface="Calibri" panose="020F0502020204030204" pitchFamily="34" charset="0"/>
              </a:rPr>
              <a:t>NOW: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E42B3E-FEAD-4C65-9F22-2511F50B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219" y="545057"/>
            <a:ext cx="2877978" cy="1979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E051C-F210-43C7-910A-2C3739080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220" y="2623615"/>
            <a:ext cx="2924459" cy="1835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A218AF-2A40-4435-8231-F3B821EA8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3219" y="4606079"/>
            <a:ext cx="2910195" cy="17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7496</TotalTime>
  <Words>376</Words>
  <Application>Microsoft Office PowerPoint</Application>
  <PresentationFormat>Widescreen</PresentationFormat>
  <Paragraphs>84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inherit</vt:lpstr>
      <vt:lpstr>Montserrat</vt:lpstr>
      <vt:lpstr>Trebuchet MS</vt:lpstr>
      <vt:lpstr>Tw Cen MT</vt:lpstr>
      <vt:lpstr>Circuit</vt:lpstr>
      <vt:lpstr>The Association for Energy, Mobility, Industry and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Mobility – Northern Ireland</vt:lpstr>
      <vt:lpstr>PowerPoint Presentation</vt:lpstr>
      <vt:lpstr>PowerPoint Presentation</vt:lpstr>
      <vt:lpstr>PowerPoint Presentation</vt:lpstr>
      <vt:lpstr>The Association for Energy, Mobility, Industry and Community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Carton</dc:creator>
  <cp:lastModifiedBy>Joanna Wilson (JWilson)</cp:lastModifiedBy>
  <cp:revision>55</cp:revision>
  <dcterms:created xsi:type="dcterms:W3CDTF">2019-03-10T13:10:01Z</dcterms:created>
  <dcterms:modified xsi:type="dcterms:W3CDTF">2019-11-26T17:16:35Z</dcterms:modified>
</cp:coreProperties>
</file>